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50" r:id="rId4"/>
  </p:sldMasterIdLst>
  <p:notesMasterIdLst>
    <p:notesMasterId r:id="rId42"/>
  </p:notesMasterIdLst>
  <p:handoutMasterIdLst>
    <p:handoutMasterId r:id="rId43"/>
  </p:handoutMasterIdLst>
  <p:sldIdLst>
    <p:sldId id="424" r:id="rId5"/>
    <p:sldId id="488" r:id="rId6"/>
    <p:sldId id="524" r:id="rId7"/>
    <p:sldId id="526" r:id="rId8"/>
    <p:sldId id="429" r:id="rId9"/>
    <p:sldId id="430" r:id="rId10"/>
    <p:sldId id="431" r:id="rId11"/>
    <p:sldId id="527" r:id="rId12"/>
    <p:sldId id="528" r:id="rId13"/>
    <p:sldId id="529" r:id="rId14"/>
    <p:sldId id="505" r:id="rId15"/>
    <p:sldId id="502" r:id="rId16"/>
    <p:sldId id="506" r:id="rId17"/>
    <p:sldId id="447" r:id="rId18"/>
    <p:sldId id="507" r:id="rId19"/>
    <p:sldId id="456" r:id="rId20"/>
    <p:sldId id="512" r:id="rId21"/>
    <p:sldId id="530" r:id="rId22"/>
    <p:sldId id="483" r:id="rId23"/>
    <p:sldId id="484" r:id="rId24"/>
    <p:sldId id="485" r:id="rId25"/>
    <p:sldId id="508" r:id="rId26"/>
    <p:sldId id="509" r:id="rId27"/>
    <p:sldId id="510" r:id="rId28"/>
    <p:sldId id="511" r:id="rId29"/>
    <p:sldId id="457" r:id="rId30"/>
    <p:sldId id="513" r:id="rId31"/>
    <p:sldId id="452" r:id="rId32"/>
    <p:sldId id="453" r:id="rId33"/>
    <p:sldId id="454" r:id="rId34"/>
    <p:sldId id="455" r:id="rId35"/>
    <p:sldId id="517" r:id="rId36"/>
    <p:sldId id="518" r:id="rId37"/>
    <p:sldId id="521" r:id="rId38"/>
    <p:sldId id="519" r:id="rId39"/>
    <p:sldId id="522" r:id="rId40"/>
    <p:sldId id="523" r:id="rId41"/>
  </p:sldIdLst>
  <p:sldSz cx="9144000" cy="6858000" type="screen4x3"/>
  <p:notesSz cx="7010400" cy="9296400"/>
  <p:custDataLst>
    <p:tags r:id="rId44"/>
  </p:custDataLst>
  <p:defaultTex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7AB9"/>
    <a:srgbClr val="009900"/>
    <a:srgbClr val="0080B2"/>
    <a:srgbClr val="0000CC"/>
    <a:srgbClr val="C6CCD2"/>
    <a:srgbClr val="8A9E99"/>
    <a:srgbClr val="EF8200"/>
    <a:srgbClr val="6887B0"/>
    <a:srgbClr val="B0D983"/>
    <a:srgbClr val="B5B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0515" autoAdjust="0"/>
    <p:restoredTop sz="80284" autoAdjust="0"/>
  </p:normalViewPr>
  <p:slideViewPr>
    <p:cSldViewPr snapToGrid="0">
      <p:cViewPr varScale="1">
        <p:scale>
          <a:sx n="71" d="100"/>
          <a:sy n="71" d="100"/>
        </p:scale>
        <p:origin x="-907" y="-67"/>
      </p:cViewPr>
      <p:guideLst>
        <p:guide orient="horz" pos="2172"/>
        <p:guide orient="horz" pos="3747"/>
        <p:guide orient="horz" pos="331"/>
        <p:guide orient="horz" pos="3610"/>
        <p:guide orient="horz" pos="671"/>
        <p:guide orient="horz" pos="2363"/>
        <p:guide pos="2880"/>
        <p:guide pos="153"/>
        <p:guide pos="5619"/>
        <p:guide pos="2592"/>
        <p:guide pos="3183"/>
        <p:guide pos="4092"/>
        <p:guide pos="4794"/>
        <p:guide pos="1668"/>
        <p:guide pos="1458"/>
        <p:guide pos="432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14400"/>
    </p:cViewPr>
  </p:sorterViewPr>
  <p:notesViewPr>
    <p:cSldViewPr snapToGrid="0">
      <p:cViewPr varScale="1">
        <p:scale>
          <a:sx n="131" d="100"/>
          <a:sy n="131" d="100"/>
        </p:scale>
        <p:origin x="-3966"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66" tIns="46584" rIns="93166" bIns="46584" numCol="1" anchor="t" anchorCtr="0" compatLnSpc="1">
            <a:prstTxWarp prst="textNoShape">
              <a:avLst/>
            </a:prstTxWarp>
          </a:bodyPr>
          <a:lstStyle>
            <a:lvl1pPr>
              <a:defRPr sz="1200"/>
            </a:lvl1pPr>
          </a:lstStyle>
          <a:p>
            <a:endParaRPr lang="en-US" dirty="0"/>
          </a:p>
        </p:txBody>
      </p:sp>
      <p:sp>
        <p:nvSpPr>
          <p:cNvPr id="5123" name="Rectangle 3"/>
          <p:cNvSpPr>
            <a:spLocks noGrp="1" noChangeArrowheads="1"/>
          </p:cNvSpPr>
          <p:nvPr>
            <p:ph type="dt" sz="quarter" idx="1"/>
          </p:nvPr>
        </p:nvSpPr>
        <p:spPr bwMode="auto">
          <a:xfrm>
            <a:off x="3972561" y="0"/>
            <a:ext cx="3037840" cy="464820"/>
          </a:xfrm>
          <a:prstGeom prst="rect">
            <a:avLst/>
          </a:prstGeom>
          <a:noFill/>
          <a:ln w="9525">
            <a:noFill/>
            <a:miter lim="800000"/>
            <a:headEnd/>
            <a:tailEnd/>
          </a:ln>
          <a:effectLst/>
        </p:spPr>
        <p:txBody>
          <a:bodyPr vert="horz" wrap="square" lIns="93166" tIns="46584" rIns="93166" bIns="46584" numCol="1" anchor="t" anchorCtr="0" compatLnSpc="1">
            <a:prstTxWarp prst="textNoShape">
              <a:avLst/>
            </a:prstTxWarp>
          </a:bodyPr>
          <a:lstStyle>
            <a:lvl1pPr algn="r">
              <a:defRPr sz="1200"/>
            </a:lvl1pPr>
          </a:lstStyle>
          <a:p>
            <a:endParaRPr lang="en-US" dirty="0"/>
          </a:p>
        </p:txBody>
      </p:sp>
      <p:sp>
        <p:nvSpPr>
          <p:cNvPr id="5124" name="Rectangle 4"/>
          <p:cNvSpPr>
            <a:spLocks noGrp="1" noChangeArrowheads="1"/>
          </p:cNvSpPr>
          <p:nvPr>
            <p:ph type="ftr" sz="quarter" idx="2"/>
          </p:nvPr>
        </p:nvSpPr>
        <p:spPr bwMode="auto">
          <a:xfrm>
            <a:off x="0" y="8831580"/>
            <a:ext cx="3037840" cy="464820"/>
          </a:xfrm>
          <a:prstGeom prst="rect">
            <a:avLst/>
          </a:prstGeom>
          <a:noFill/>
          <a:ln w="9525">
            <a:noFill/>
            <a:miter lim="800000"/>
            <a:headEnd/>
            <a:tailEnd/>
          </a:ln>
          <a:effectLst/>
        </p:spPr>
        <p:txBody>
          <a:bodyPr vert="horz" wrap="square" lIns="93166" tIns="46584" rIns="93166" bIns="46584" numCol="1" anchor="b" anchorCtr="0" compatLnSpc="1">
            <a:prstTxWarp prst="textNoShape">
              <a:avLst/>
            </a:prstTxWarp>
          </a:bodyPr>
          <a:lstStyle>
            <a:lvl1pPr>
              <a:defRPr sz="1200"/>
            </a:lvl1pPr>
          </a:lstStyle>
          <a:p>
            <a:endParaRPr lang="en-US" dirty="0"/>
          </a:p>
        </p:txBody>
      </p:sp>
      <p:sp>
        <p:nvSpPr>
          <p:cNvPr id="5125" name="Rectangle 5"/>
          <p:cNvSpPr>
            <a:spLocks noGrp="1" noChangeArrowheads="1"/>
          </p:cNvSpPr>
          <p:nvPr>
            <p:ph type="sldNum" sz="quarter" idx="3"/>
          </p:nvPr>
        </p:nvSpPr>
        <p:spPr bwMode="auto">
          <a:xfrm>
            <a:off x="3972561" y="8831580"/>
            <a:ext cx="3037840" cy="464820"/>
          </a:xfrm>
          <a:prstGeom prst="rect">
            <a:avLst/>
          </a:prstGeom>
          <a:noFill/>
          <a:ln w="9525">
            <a:noFill/>
            <a:miter lim="800000"/>
            <a:headEnd/>
            <a:tailEnd/>
          </a:ln>
          <a:effectLst/>
        </p:spPr>
        <p:txBody>
          <a:bodyPr vert="horz" wrap="square" lIns="93166" tIns="46584" rIns="93166" bIns="46584" numCol="1" anchor="b" anchorCtr="0" compatLnSpc="1">
            <a:prstTxWarp prst="textNoShape">
              <a:avLst/>
            </a:prstTxWarp>
          </a:bodyPr>
          <a:lstStyle>
            <a:lvl1pPr algn="r">
              <a:defRPr sz="1200"/>
            </a:lvl1pPr>
          </a:lstStyle>
          <a:p>
            <a:fld id="{DE6DD339-0E0C-4BC6-ACFE-DAA2207834BE}" type="slidenum">
              <a:rPr lang="en-US"/>
              <a:pPr/>
              <a:t>‹#›</a:t>
            </a:fld>
            <a:endParaRPr lang="en-US" dirty="0"/>
          </a:p>
        </p:txBody>
      </p:sp>
    </p:spTree>
    <p:extLst>
      <p:ext uri="{BB962C8B-B14F-4D97-AF65-F5344CB8AC3E}">
        <p14:creationId xmlns:p14="http://schemas.microsoft.com/office/powerpoint/2010/main" val="13514939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5" name="Rectangle 3"/>
          <p:cNvSpPr>
            <a:spLocks noGrp="1" noChangeArrowheads="1"/>
          </p:cNvSpPr>
          <p:nvPr>
            <p:ph type="dt" idx="1"/>
          </p:nvPr>
        </p:nvSpPr>
        <p:spPr bwMode="auto">
          <a:xfrm>
            <a:off x="3972560" y="0"/>
            <a:ext cx="3037840" cy="464820"/>
          </a:xfrm>
          <a:prstGeom prst="rect">
            <a:avLst/>
          </a:prstGeom>
          <a:noFill/>
          <a:ln w="9525">
            <a:noFill/>
            <a:miter lim="800000"/>
            <a:headEnd/>
            <a:tailEnd/>
          </a:ln>
          <a:effectLst/>
        </p:spPr>
        <p:txBody>
          <a:bodyPr vert="horz" wrap="square" lIns="93166" tIns="46584" rIns="93166" bIns="46584" numCol="1" anchor="t" anchorCtr="0" compatLnSpc="1">
            <a:prstTxWarp prst="textNoShape">
              <a:avLst/>
            </a:prstTxWarp>
          </a:bodyPr>
          <a:lstStyle>
            <a:lvl1pPr algn="r">
              <a:defRPr sz="1200"/>
            </a:lvl1pPr>
          </a:lstStyle>
          <a:p>
            <a:endParaRPr lang="en-US" dirty="0"/>
          </a:p>
        </p:txBody>
      </p:sp>
      <p:sp>
        <p:nvSpPr>
          <p:cNvPr id="14340" name="Rectangle 4"/>
          <p:cNvSpPr>
            <a:spLocks noGrp="1" noRot="1" noChangeAspect="1" noChangeArrowheads="1" noTextEdit="1"/>
          </p:cNvSpPr>
          <p:nvPr>
            <p:ph type="sldImg" idx="2"/>
          </p:nvPr>
        </p:nvSpPr>
        <p:spPr bwMode="auto">
          <a:xfrm>
            <a:off x="2301875" y="474663"/>
            <a:ext cx="2406650" cy="1804987"/>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523768" y="2415356"/>
            <a:ext cx="5962867" cy="6183815"/>
          </a:xfrm>
          <a:prstGeom prst="rect">
            <a:avLst/>
          </a:prstGeom>
          <a:noFill/>
          <a:ln w="9525">
            <a:noFill/>
            <a:miter lim="800000"/>
            <a:headEnd/>
            <a:tailEnd/>
          </a:ln>
          <a:effectLst/>
        </p:spPr>
        <p:txBody>
          <a:bodyPr vert="horz" wrap="square" lIns="93166" tIns="46584" rIns="93166" bIns="4658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199" name="Rectangle 7"/>
          <p:cNvSpPr>
            <a:spLocks noGrp="1" noChangeArrowheads="1"/>
          </p:cNvSpPr>
          <p:nvPr>
            <p:ph type="sldNum" sz="quarter" idx="5"/>
          </p:nvPr>
        </p:nvSpPr>
        <p:spPr bwMode="auto">
          <a:xfrm>
            <a:off x="3972561" y="8831580"/>
            <a:ext cx="3037840" cy="464820"/>
          </a:xfrm>
          <a:prstGeom prst="rect">
            <a:avLst/>
          </a:prstGeom>
          <a:noFill/>
          <a:ln w="9525">
            <a:noFill/>
            <a:miter lim="800000"/>
            <a:headEnd/>
            <a:tailEnd/>
          </a:ln>
          <a:effectLst/>
        </p:spPr>
        <p:txBody>
          <a:bodyPr vert="horz" wrap="square" lIns="93166" tIns="46584" rIns="93166" bIns="46584" numCol="1" anchor="b" anchorCtr="0" compatLnSpc="1">
            <a:prstTxWarp prst="textNoShape">
              <a:avLst/>
            </a:prstTxWarp>
          </a:bodyPr>
          <a:lstStyle>
            <a:lvl1pPr algn="r">
              <a:defRPr sz="1200"/>
            </a:lvl1pPr>
          </a:lstStyle>
          <a:p>
            <a:fld id="{1BA22E0F-F38E-4A42-9D52-322124DAE973}" type="slidenum">
              <a:rPr lang="en-US"/>
              <a:pPr/>
              <a:t>‹#›</a:t>
            </a:fld>
            <a:endParaRPr lang="en-US" dirty="0"/>
          </a:p>
        </p:txBody>
      </p:sp>
    </p:spTree>
    <p:extLst>
      <p:ext uri="{BB962C8B-B14F-4D97-AF65-F5344CB8AC3E}">
        <p14:creationId xmlns:p14="http://schemas.microsoft.com/office/powerpoint/2010/main" val="11333762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24" charset="0"/>
        <a:ea typeface="ＭＳ Ｐゴシック" pitchFamily="-60" charset="-128"/>
        <a:cs typeface="ＭＳ Ｐゴシック" pitchFamily="-60" charset="-128"/>
      </a:defRPr>
    </a:lvl1pPr>
    <a:lvl2pPr marL="457200" algn="l" rtl="0" eaLnBrk="0" fontAlgn="base" hangingPunct="0">
      <a:spcBef>
        <a:spcPct val="30000"/>
      </a:spcBef>
      <a:spcAft>
        <a:spcPct val="0"/>
      </a:spcAft>
      <a:defRPr sz="1200" kern="1200">
        <a:solidFill>
          <a:schemeClr val="tx1"/>
        </a:solidFill>
        <a:latin typeface="Arial" pitchFamily="124" charset="0"/>
        <a:ea typeface="ＭＳ Ｐゴシック" pitchFamily="124" charset="-128"/>
        <a:cs typeface="+mn-cs"/>
      </a:defRPr>
    </a:lvl2pPr>
    <a:lvl3pPr marL="914400" algn="l" rtl="0" eaLnBrk="0" fontAlgn="base" hangingPunct="0">
      <a:spcBef>
        <a:spcPct val="30000"/>
      </a:spcBef>
      <a:spcAft>
        <a:spcPct val="0"/>
      </a:spcAft>
      <a:defRPr sz="1200" kern="1200">
        <a:solidFill>
          <a:schemeClr val="tx1"/>
        </a:solidFill>
        <a:latin typeface="Arial" pitchFamily="124" charset="0"/>
        <a:ea typeface="ＭＳ Ｐゴシック" pitchFamily="124" charset="-128"/>
        <a:cs typeface="+mn-cs"/>
      </a:defRPr>
    </a:lvl3pPr>
    <a:lvl4pPr marL="1371600" algn="l" rtl="0" eaLnBrk="0" fontAlgn="base" hangingPunct="0">
      <a:spcBef>
        <a:spcPct val="30000"/>
      </a:spcBef>
      <a:spcAft>
        <a:spcPct val="0"/>
      </a:spcAft>
      <a:defRPr sz="1200" kern="1200">
        <a:solidFill>
          <a:schemeClr val="tx1"/>
        </a:solidFill>
        <a:latin typeface="Arial" pitchFamily="124" charset="0"/>
        <a:ea typeface="ＭＳ Ｐゴシック" pitchFamily="124" charset="-128"/>
        <a:cs typeface="+mn-cs"/>
      </a:defRPr>
    </a:lvl4pPr>
    <a:lvl5pPr marL="1828800" algn="l" rtl="0" eaLnBrk="0" fontAlgn="base" hangingPunct="0">
      <a:spcBef>
        <a:spcPct val="30000"/>
      </a:spcBef>
      <a:spcAft>
        <a:spcPct val="0"/>
      </a:spcAft>
      <a:defRPr sz="1200" kern="1200">
        <a:solidFill>
          <a:schemeClr val="tx1"/>
        </a:solidFill>
        <a:latin typeface="Arial" pitchFamily="124" charset="0"/>
        <a:ea typeface="ＭＳ Ｐゴシック" pitchFamily="12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14</a:t>
            </a:fld>
            <a:endParaRPr lang="en-US"/>
          </a:p>
        </p:txBody>
      </p:sp>
    </p:spTree>
    <p:extLst>
      <p:ext uri="{BB962C8B-B14F-4D97-AF65-F5344CB8AC3E}">
        <p14:creationId xmlns:p14="http://schemas.microsoft.com/office/powerpoint/2010/main" val="2584884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r>
              <a:rPr lang="en-US" dirty="0" smtClean="0"/>
              <a:t>Set expectations of the class:</a:t>
            </a:r>
          </a:p>
          <a:p>
            <a:r>
              <a:rPr lang="en-US" dirty="0" smtClean="0"/>
              <a:t>There are several parts of the Ion workflow.</a:t>
            </a:r>
            <a:r>
              <a:rPr lang="en-US" baseline="0" dirty="0" smtClean="0"/>
              <a:t> The important phases are broken u here.  The parts in blue we will go over in the lab together.  This course does not cover the Library Prep portion of the workflow but we do offer several courses which cover this portion of the workflow.</a:t>
            </a:r>
            <a:endParaRPr lang="en-US" dirty="0"/>
          </a:p>
        </p:txBody>
      </p:sp>
      <p:sp>
        <p:nvSpPr>
          <p:cNvPr id="4" name="Header Placeholder 3"/>
          <p:cNvSpPr>
            <a:spLocks noGrp="1"/>
          </p:cNvSpPr>
          <p:nvPr>
            <p:ph type="hdr" sz="quarter" idx="10"/>
          </p:nvPr>
        </p:nvSpPr>
        <p:spPr>
          <a:xfrm>
            <a:off x="0" y="0"/>
            <a:ext cx="3037840" cy="465138"/>
          </a:xfrm>
          <a:prstGeom prst="rect">
            <a:avLst/>
          </a:prstGeom>
        </p:spPr>
        <p:txBody>
          <a:bodyPr lIns="92294" tIns="46147" rIns="92294" bIns="46147"/>
          <a:lstStyle/>
          <a:p>
            <a:r>
              <a:rPr lang="en-US" smtClean="0">
                <a:solidFill>
                  <a:prstClr val="black"/>
                </a:solidFill>
              </a:rPr>
              <a:t>Ion Torrent Systems, Inc. </a:t>
            </a:r>
            <a:endParaRPr lang="en-US" dirty="0">
              <a:solidFill>
                <a:prstClr val="black"/>
              </a:solidFill>
            </a:endParaRPr>
          </a:p>
        </p:txBody>
      </p:sp>
      <p:sp>
        <p:nvSpPr>
          <p:cNvPr id="6" name="Footer Placeholder 5"/>
          <p:cNvSpPr>
            <a:spLocks noGrp="1"/>
          </p:cNvSpPr>
          <p:nvPr>
            <p:ph type="ftr" sz="quarter" idx="12"/>
          </p:nvPr>
        </p:nvSpPr>
        <p:spPr>
          <a:xfrm>
            <a:off x="0" y="8829676"/>
            <a:ext cx="3037840" cy="465138"/>
          </a:xfrm>
          <a:prstGeom prst="rect">
            <a:avLst/>
          </a:prstGeom>
        </p:spPr>
        <p:txBody>
          <a:bodyPr lIns="92294" tIns="46147" rIns="92294" bIns="46147"/>
          <a:lstStyle/>
          <a:p>
            <a:endParaRPr lang="en-US" dirty="0">
              <a:solidFill>
                <a:prstClr val="black"/>
              </a:solidFill>
            </a:endParaRPr>
          </a:p>
        </p:txBody>
      </p:sp>
      <p:sp>
        <p:nvSpPr>
          <p:cNvPr id="7" name="Slide Number Placeholder 6"/>
          <p:cNvSpPr>
            <a:spLocks noGrp="1"/>
          </p:cNvSpPr>
          <p:nvPr>
            <p:ph type="sldNum" sz="quarter" idx="13"/>
          </p:nvPr>
        </p:nvSpPr>
        <p:spPr/>
        <p:txBody>
          <a:bodyPr/>
          <a:lstStyle/>
          <a:p>
            <a:fld id="{5AA8360E-7336-4C77-808B-261E8D03F8E2}" type="slidenum">
              <a:rPr lang="en-US" smtClean="0">
                <a:solidFill>
                  <a:prstClr val="black"/>
                </a:solidFill>
              </a:rPr>
              <a:pPr/>
              <a:t>16</a:t>
            </a:fld>
            <a:endParaRPr lang="en-US" dirty="0">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xfrm>
            <a:off x="1182688" y="696913"/>
            <a:ext cx="4648200" cy="3486150"/>
          </a:xfrm>
          <a:ln/>
        </p:spPr>
      </p:sp>
      <p:sp>
        <p:nvSpPr>
          <p:cNvPr id="79875" name="Notes Placeholder 2"/>
          <p:cNvSpPr>
            <a:spLocks noGrp="1"/>
          </p:cNvSpPr>
          <p:nvPr>
            <p:ph type="body" idx="1"/>
          </p:nvPr>
        </p:nvSpPr>
        <p:spPr>
          <a:noFill/>
          <a:ln/>
        </p:spPr>
        <p:txBody>
          <a:bodyPr lIns="93157" tIns="46579" rIns="93157" bIns="46579"/>
          <a:lstStyle/>
          <a:p>
            <a:pPr eaLnBrk="1" hangingPunct="1"/>
            <a:endParaRPr lang="en-US" smtClean="0">
              <a:latin typeface="Arial" pitchFamily="34" charset="0"/>
            </a:endParaRPr>
          </a:p>
        </p:txBody>
      </p:sp>
      <p:sp>
        <p:nvSpPr>
          <p:cNvPr id="79876" name="Header Placeholder 3"/>
          <p:cNvSpPr txBox="1">
            <a:spLocks noGrp="1"/>
          </p:cNvSpPr>
          <p:nvPr/>
        </p:nvSpPr>
        <p:spPr bwMode="auto">
          <a:xfrm>
            <a:off x="0" y="0"/>
            <a:ext cx="3037840" cy="464820"/>
          </a:xfrm>
          <a:prstGeom prst="rect">
            <a:avLst/>
          </a:prstGeom>
          <a:noFill/>
          <a:ln w="9525">
            <a:noFill/>
            <a:miter lim="800000"/>
            <a:headEnd/>
            <a:tailEnd/>
          </a:ln>
        </p:spPr>
        <p:txBody>
          <a:bodyPr lIns="93157" tIns="46579" rIns="93157" bIns="46579"/>
          <a:lstStyle/>
          <a:p>
            <a:pPr defTabSz="881514"/>
            <a:r>
              <a:rPr lang="en-US" sz="1200" dirty="0">
                <a:solidFill>
                  <a:srgbClr val="000000"/>
                </a:solidFill>
                <a:latin typeface="Calibri" pitchFamily="34" charset="0"/>
              </a:rPr>
              <a:t>Ion Torrent Systems, Inc. </a:t>
            </a:r>
          </a:p>
        </p:txBody>
      </p:sp>
      <p:sp>
        <p:nvSpPr>
          <p:cNvPr id="79877" name="Footer Placeholder 5"/>
          <p:cNvSpPr txBox="1">
            <a:spLocks noGrp="1"/>
          </p:cNvSpPr>
          <p:nvPr/>
        </p:nvSpPr>
        <p:spPr bwMode="auto">
          <a:xfrm>
            <a:off x="0" y="8829967"/>
            <a:ext cx="3037840" cy="464820"/>
          </a:xfrm>
          <a:prstGeom prst="rect">
            <a:avLst/>
          </a:prstGeom>
          <a:noFill/>
          <a:ln w="9525">
            <a:noFill/>
            <a:miter lim="800000"/>
            <a:headEnd/>
            <a:tailEnd/>
          </a:ln>
        </p:spPr>
        <p:txBody>
          <a:bodyPr lIns="93157" tIns="46579" rIns="93157" bIns="46579" anchor="b"/>
          <a:lstStyle/>
          <a:p>
            <a:pPr defTabSz="881514"/>
            <a:endParaRPr lang="en-US" sz="1200" dirty="0">
              <a:solidFill>
                <a:srgbClr val="000000"/>
              </a:solidFill>
              <a:latin typeface="Calibri" pitchFamily="34" charset="0"/>
            </a:endParaRPr>
          </a:p>
        </p:txBody>
      </p:sp>
      <p:sp>
        <p:nvSpPr>
          <p:cNvPr id="79878" name="Slide Number Placeholder 6"/>
          <p:cNvSpPr txBox="1">
            <a:spLocks noGrp="1"/>
          </p:cNvSpPr>
          <p:nvPr/>
        </p:nvSpPr>
        <p:spPr bwMode="auto">
          <a:xfrm>
            <a:off x="3970938" y="8829967"/>
            <a:ext cx="3037840" cy="464820"/>
          </a:xfrm>
          <a:prstGeom prst="rect">
            <a:avLst/>
          </a:prstGeom>
          <a:noFill/>
          <a:ln w="9525">
            <a:noFill/>
            <a:miter lim="800000"/>
            <a:headEnd/>
            <a:tailEnd/>
          </a:ln>
        </p:spPr>
        <p:txBody>
          <a:bodyPr lIns="93157" tIns="46579" rIns="93157" bIns="46579" anchor="b"/>
          <a:lstStyle/>
          <a:p>
            <a:pPr algn="r" defTabSz="881514"/>
            <a:fld id="{8BB81E56-1BAB-4A94-A57B-C5AC8C513C97}" type="slidenum">
              <a:rPr lang="en-US" sz="1200">
                <a:solidFill>
                  <a:srgbClr val="000000"/>
                </a:solidFill>
                <a:latin typeface="Calibri" pitchFamily="34" charset="0"/>
              </a:rPr>
              <a:pPr algn="r" defTabSz="881514"/>
              <a:t>17</a:t>
            </a:fld>
            <a:endParaRPr lang="en-US" sz="1200" dirty="0">
              <a:solidFill>
                <a:srgbClr val="000000"/>
              </a:solidFill>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3EA7033-B282-4623-A4C3-80E76C7862A1}" type="slidenum">
              <a:rPr lang="en-US" smtClean="0"/>
              <a:pPr/>
              <a:t>18</a:t>
            </a:fld>
            <a:endParaRPr lang="en-US"/>
          </a:p>
        </p:txBody>
      </p:sp>
      <p:sp>
        <p:nvSpPr>
          <p:cNvPr id="5" name="Header Placeholder 4"/>
          <p:cNvSpPr>
            <a:spLocks noGrp="1"/>
          </p:cNvSpPr>
          <p:nvPr>
            <p:ph type="hdr" sz="quarter" idx="11"/>
          </p:nvPr>
        </p:nvSpPr>
        <p:spPr>
          <a:xfrm>
            <a:off x="0" y="0"/>
            <a:ext cx="3037840" cy="465138"/>
          </a:xfrm>
          <a:prstGeom prst="rect">
            <a:avLst/>
          </a:prstGeom>
        </p:spPr>
        <p:txBody>
          <a:bodyPr lIns="92294" tIns="46147" rIns="92294" bIns="46147"/>
          <a:lstStyle/>
          <a:p>
            <a:pPr>
              <a:defRPr/>
            </a:pPr>
            <a:r>
              <a:rPr lang="en-US" smtClean="0"/>
              <a:t>Ion Torrent Systems, Inc. </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r>
              <a:rPr lang="en-US" dirty="0" smtClean="0"/>
              <a:t>Introduce the idea of an emulsion.</a:t>
            </a:r>
            <a:r>
              <a:rPr lang="en-US" baseline="0" dirty="0" smtClean="0"/>
              <a:t>  </a:t>
            </a:r>
            <a:endParaRPr lang="en-US" dirty="0"/>
          </a:p>
        </p:txBody>
      </p:sp>
      <p:sp>
        <p:nvSpPr>
          <p:cNvPr id="4" name="Header Placeholder 3"/>
          <p:cNvSpPr>
            <a:spLocks noGrp="1"/>
          </p:cNvSpPr>
          <p:nvPr>
            <p:ph type="hdr" sz="quarter" idx="10"/>
          </p:nvPr>
        </p:nvSpPr>
        <p:spPr>
          <a:xfrm>
            <a:off x="0" y="0"/>
            <a:ext cx="3037840" cy="465138"/>
          </a:xfrm>
          <a:prstGeom prst="rect">
            <a:avLst/>
          </a:prstGeom>
        </p:spPr>
        <p:txBody>
          <a:bodyPr lIns="92294" tIns="46147" rIns="92294" bIns="46147"/>
          <a:lstStyle/>
          <a:p>
            <a:r>
              <a:rPr lang="en-US" smtClean="0"/>
              <a:t>Ion Torrent Systems, Inc. </a:t>
            </a:r>
            <a:endParaRPr lang="en-US" dirty="0"/>
          </a:p>
        </p:txBody>
      </p:sp>
      <p:sp>
        <p:nvSpPr>
          <p:cNvPr id="5" name="Date Placeholder 4"/>
          <p:cNvSpPr>
            <a:spLocks noGrp="1"/>
          </p:cNvSpPr>
          <p:nvPr>
            <p:ph type="dt" idx="11"/>
          </p:nvPr>
        </p:nvSpPr>
        <p:spPr/>
        <p:txBody>
          <a:bodyPr/>
          <a:lstStyle/>
          <a:p>
            <a:fld id="{71030A28-F3C4-4912-8D1F-462AB4756AA3}" type="datetime1">
              <a:rPr lang="en-US" smtClean="0"/>
              <a:pPr/>
              <a:t>2/2/2017</a:t>
            </a:fld>
            <a:endParaRPr lang="en-US" dirty="0"/>
          </a:p>
        </p:txBody>
      </p:sp>
      <p:sp>
        <p:nvSpPr>
          <p:cNvPr id="6" name="Footer Placeholder 5"/>
          <p:cNvSpPr>
            <a:spLocks noGrp="1"/>
          </p:cNvSpPr>
          <p:nvPr>
            <p:ph type="ftr" sz="quarter" idx="12"/>
          </p:nvPr>
        </p:nvSpPr>
        <p:spPr>
          <a:xfrm>
            <a:off x="0" y="8829676"/>
            <a:ext cx="3037840" cy="465138"/>
          </a:xfrm>
          <a:prstGeom prst="rect">
            <a:avLst/>
          </a:prstGeom>
        </p:spPr>
        <p:txBody>
          <a:bodyPr lIns="92294" tIns="46147" rIns="92294" bIns="46147"/>
          <a:lstStyle/>
          <a:p>
            <a:endParaRPr lang="en-US" dirty="0"/>
          </a:p>
        </p:txBody>
      </p:sp>
      <p:sp>
        <p:nvSpPr>
          <p:cNvPr id="7" name="Slide Number Placeholder 6"/>
          <p:cNvSpPr>
            <a:spLocks noGrp="1"/>
          </p:cNvSpPr>
          <p:nvPr>
            <p:ph type="sldNum" sz="quarter" idx="13"/>
          </p:nvPr>
        </p:nvSpPr>
        <p:spPr/>
        <p:txBody>
          <a:bodyPr/>
          <a:lstStyle/>
          <a:p>
            <a:fld id="{5AA8360E-7336-4C77-808B-261E8D03F8E2}" type="slidenum">
              <a:rPr lang="en-US" smtClean="0"/>
              <a:pPr/>
              <a:t>19</a:t>
            </a:fld>
            <a:endParaRPr lang="en-US" dirty="0"/>
          </a:p>
        </p:txBody>
      </p:sp>
    </p:spTree>
    <p:extLst>
      <p:ext uri="{BB962C8B-B14F-4D97-AF65-F5344CB8AC3E}">
        <p14:creationId xmlns:p14="http://schemas.microsoft.com/office/powerpoint/2010/main" val="2659053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3037840" cy="465138"/>
          </a:xfrm>
          <a:prstGeom prst="rect">
            <a:avLst/>
          </a:prstGeom>
        </p:spPr>
        <p:txBody>
          <a:bodyPr lIns="92294" tIns="46147" rIns="92294" bIns="46147"/>
          <a:lstStyle/>
          <a:p>
            <a:r>
              <a:rPr lang="en-US" smtClean="0"/>
              <a:t>Ion Torrent Systems, Inc. </a:t>
            </a:r>
            <a:endParaRPr lang="en-US" dirty="0"/>
          </a:p>
        </p:txBody>
      </p:sp>
      <p:sp>
        <p:nvSpPr>
          <p:cNvPr id="5" name="Date Placeholder 4"/>
          <p:cNvSpPr>
            <a:spLocks noGrp="1"/>
          </p:cNvSpPr>
          <p:nvPr>
            <p:ph type="dt" idx="11"/>
          </p:nvPr>
        </p:nvSpPr>
        <p:spPr/>
        <p:txBody>
          <a:bodyPr/>
          <a:lstStyle/>
          <a:p>
            <a:fld id="{71030A28-F3C4-4912-8D1F-462AB4756AA3}" type="datetime1">
              <a:rPr lang="en-US" smtClean="0"/>
              <a:pPr/>
              <a:t>2/2/2017</a:t>
            </a:fld>
            <a:endParaRPr lang="en-US" dirty="0"/>
          </a:p>
        </p:txBody>
      </p:sp>
      <p:sp>
        <p:nvSpPr>
          <p:cNvPr id="6" name="Footer Placeholder 5"/>
          <p:cNvSpPr>
            <a:spLocks noGrp="1"/>
          </p:cNvSpPr>
          <p:nvPr>
            <p:ph type="ftr" sz="quarter" idx="12"/>
          </p:nvPr>
        </p:nvSpPr>
        <p:spPr>
          <a:xfrm>
            <a:off x="0" y="8829676"/>
            <a:ext cx="3037840" cy="465138"/>
          </a:xfrm>
          <a:prstGeom prst="rect">
            <a:avLst/>
          </a:prstGeom>
        </p:spPr>
        <p:txBody>
          <a:bodyPr lIns="92294" tIns="46147" rIns="92294" bIns="46147"/>
          <a:lstStyle/>
          <a:p>
            <a:endParaRPr lang="en-US" dirty="0"/>
          </a:p>
        </p:txBody>
      </p:sp>
      <p:sp>
        <p:nvSpPr>
          <p:cNvPr id="7" name="Slide Number Placeholder 6"/>
          <p:cNvSpPr>
            <a:spLocks noGrp="1"/>
          </p:cNvSpPr>
          <p:nvPr>
            <p:ph type="sldNum" sz="quarter" idx="13"/>
          </p:nvPr>
        </p:nvSpPr>
        <p:spPr/>
        <p:txBody>
          <a:bodyPr/>
          <a:lstStyle/>
          <a:p>
            <a:fld id="{5AA8360E-7336-4C77-808B-261E8D03F8E2}" type="slidenum">
              <a:rPr lang="en-US" smtClean="0"/>
              <a:pPr/>
              <a:t>20</a:t>
            </a:fld>
            <a:endParaRPr lang="en-US" dirty="0"/>
          </a:p>
        </p:txBody>
      </p:sp>
    </p:spTree>
    <p:extLst>
      <p:ext uri="{BB962C8B-B14F-4D97-AF65-F5344CB8AC3E}">
        <p14:creationId xmlns:p14="http://schemas.microsoft.com/office/powerpoint/2010/main" val="2659053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5138"/>
          </a:xfrm>
          <a:prstGeom prst="rect">
            <a:avLst/>
          </a:prstGeom>
        </p:spPr>
        <p:txBody>
          <a:bodyPr lIns="92294" tIns="46147" rIns="92294" bIns="46147"/>
          <a:lstStyle/>
          <a:p>
            <a:r>
              <a:rPr lang="en-US" smtClean="0"/>
              <a:t>Ion Torrent Systems, Inc. </a:t>
            </a:r>
            <a:endParaRPr lang="en-US" dirty="0"/>
          </a:p>
        </p:txBody>
      </p:sp>
      <p:sp>
        <p:nvSpPr>
          <p:cNvPr id="5" name="Date Placeholder 4"/>
          <p:cNvSpPr>
            <a:spLocks noGrp="1"/>
          </p:cNvSpPr>
          <p:nvPr>
            <p:ph type="dt" idx="11"/>
          </p:nvPr>
        </p:nvSpPr>
        <p:spPr/>
        <p:txBody>
          <a:bodyPr/>
          <a:lstStyle/>
          <a:p>
            <a:fld id="{71030A28-F3C4-4912-8D1F-462AB4756AA3}" type="datetime1">
              <a:rPr lang="en-US" smtClean="0"/>
              <a:pPr/>
              <a:t>2/2/2017</a:t>
            </a:fld>
            <a:endParaRPr lang="en-US" dirty="0"/>
          </a:p>
        </p:txBody>
      </p:sp>
      <p:sp>
        <p:nvSpPr>
          <p:cNvPr id="6" name="Footer Placeholder 5"/>
          <p:cNvSpPr>
            <a:spLocks noGrp="1"/>
          </p:cNvSpPr>
          <p:nvPr>
            <p:ph type="ftr" sz="quarter" idx="12"/>
          </p:nvPr>
        </p:nvSpPr>
        <p:spPr>
          <a:xfrm>
            <a:off x="0" y="8829676"/>
            <a:ext cx="3037840" cy="465138"/>
          </a:xfrm>
          <a:prstGeom prst="rect">
            <a:avLst/>
          </a:prstGeom>
        </p:spPr>
        <p:txBody>
          <a:bodyPr lIns="92294" tIns="46147" rIns="92294" bIns="46147"/>
          <a:lstStyle/>
          <a:p>
            <a:endParaRPr lang="en-US" dirty="0"/>
          </a:p>
        </p:txBody>
      </p:sp>
      <p:sp>
        <p:nvSpPr>
          <p:cNvPr id="7" name="Slide Number Placeholder 6"/>
          <p:cNvSpPr>
            <a:spLocks noGrp="1"/>
          </p:cNvSpPr>
          <p:nvPr>
            <p:ph type="sldNum" sz="quarter" idx="13"/>
          </p:nvPr>
        </p:nvSpPr>
        <p:spPr/>
        <p:txBody>
          <a:bodyPr/>
          <a:lstStyle/>
          <a:p>
            <a:fld id="{5AA8360E-7336-4C77-808B-261E8D03F8E2}" type="slidenum">
              <a:rPr lang="en-US" smtClean="0"/>
              <a:pPr/>
              <a:t>21</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6655" y="475693"/>
            <a:ext cx="2377090" cy="1804236"/>
          </a:xfrm>
        </p:spPr>
      </p:sp>
      <p:sp>
        <p:nvSpPr>
          <p:cNvPr id="3" name="Notes Placeholder 2"/>
          <p:cNvSpPr>
            <a:spLocks noGrp="1"/>
          </p:cNvSpPr>
          <p:nvPr>
            <p:ph type="body" idx="1"/>
          </p:nvPr>
        </p:nvSpPr>
        <p:spPr/>
        <p:txBody>
          <a:bodyPr>
            <a:normAutofit/>
          </a:bodyPr>
          <a:lstStyle/>
          <a:p>
            <a:pPr>
              <a:buClr>
                <a:srgbClr val="FF0000"/>
              </a:buClr>
              <a:buFont typeface="Wingdings" pitchFamily="2" charset="2"/>
              <a:buChar char="§"/>
            </a:pPr>
            <a:r>
              <a:rPr lang="en-US" sz="1300" dirty="0">
                <a:latin typeface="Arial" pitchFamily="34" charset="0"/>
                <a:cs typeface="Arial" pitchFamily="34" charset="0"/>
              </a:rPr>
              <a:t> Addition of </a:t>
            </a:r>
            <a:r>
              <a:rPr lang="en-US" sz="1300" dirty="0" err="1">
                <a:latin typeface="Arial" pitchFamily="34" charset="0"/>
                <a:cs typeface="Arial" pitchFamily="34" charset="0"/>
              </a:rPr>
              <a:t>MyOne</a:t>
            </a:r>
            <a:r>
              <a:rPr lang="en-US" sz="1300" dirty="0">
                <a:latin typeface="Arial" pitchFamily="34" charset="0"/>
                <a:cs typeface="Arial" pitchFamily="34" charset="0"/>
              </a:rPr>
              <a:t>™ beads to sample to bind to </a:t>
            </a:r>
            <a:r>
              <a:rPr lang="en-US" sz="1300" dirty="0" err="1">
                <a:latin typeface="Arial" pitchFamily="34" charset="0"/>
                <a:cs typeface="Arial" pitchFamily="34" charset="0"/>
              </a:rPr>
              <a:t>biotinylated</a:t>
            </a:r>
            <a:r>
              <a:rPr lang="en-US" sz="1300" dirty="0">
                <a:latin typeface="Arial" pitchFamily="34" charset="0"/>
                <a:cs typeface="Arial" pitchFamily="34" charset="0"/>
              </a:rPr>
              <a:t> </a:t>
            </a:r>
            <a:r>
              <a:rPr lang="en-US" sz="1300" dirty="0" err="1">
                <a:latin typeface="Arial" pitchFamily="34" charset="0"/>
                <a:cs typeface="Arial" pitchFamily="34" charset="0"/>
              </a:rPr>
              <a:t>templated</a:t>
            </a:r>
            <a:r>
              <a:rPr lang="en-US" sz="1300" dirty="0">
                <a:latin typeface="Arial" pitchFamily="34" charset="0"/>
                <a:cs typeface="Arial" pitchFamily="34" charset="0"/>
              </a:rPr>
              <a:t> ISPS. </a:t>
            </a:r>
          </a:p>
          <a:p>
            <a:pPr>
              <a:buClr>
                <a:srgbClr val="FF0000"/>
              </a:buClr>
              <a:buFont typeface="Wingdings" pitchFamily="2" charset="2"/>
              <a:buChar char="§"/>
            </a:pPr>
            <a:r>
              <a:rPr lang="en-US" sz="1300" dirty="0">
                <a:latin typeface="Arial" pitchFamily="34" charset="0"/>
                <a:cs typeface="Arial" pitchFamily="34" charset="0"/>
              </a:rPr>
              <a:t> Washing</a:t>
            </a:r>
          </a:p>
          <a:p>
            <a:pPr>
              <a:buClr>
                <a:srgbClr val="FF0000"/>
              </a:buClr>
              <a:buFont typeface="Wingdings" pitchFamily="2" charset="2"/>
              <a:buChar char="§"/>
            </a:pPr>
            <a:r>
              <a:rPr lang="en-US" sz="1300" dirty="0">
                <a:latin typeface="Arial" pitchFamily="34" charset="0"/>
                <a:cs typeface="Arial" pitchFamily="34" charset="0"/>
              </a:rPr>
              <a:t> Magnetic purification</a:t>
            </a:r>
          </a:p>
          <a:p>
            <a:pPr>
              <a:buClr>
                <a:srgbClr val="FF0000"/>
              </a:buClr>
              <a:buFont typeface="Wingdings" pitchFamily="2" charset="2"/>
              <a:buChar char="§"/>
            </a:pPr>
            <a:r>
              <a:rPr lang="en-US" sz="1300" dirty="0">
                <a:latin typeface="Arial" pitchFamily="34" charset="0"/>
                <a:cs typeface="Arial" pitchFamily="34" charset="0"/>
              </a:rPr>
              <a:t> Melting Off</a:t>
            </a:r>
          </a:p>
          <a:p>
            <a:pPr>
              <a:buClr>
                <a:srgbClr val="FF0000"/>
              </a:buClr>
              <a:buFont typeface="Wingdings" pitchFamily="2" charset="2"/>
              <a:buChar char="§"/>
            </a:pPr>
            <a:r>
              <a:rPr lang="en-US" sz="1300" dirty="0">
                <a:latin typeface="Arial" pitchFamily="34" charset="0"/>
                <a:cs typeface="Arial" pitchFamily="34" charset="0"/>
              </a:rPr>
              <a:t> Recovery of template positive ISPs.</a:t>
            </a:r>
          </a:p>
          <a:p>
            <a:endParaRPr lang="en-US" dirty="0"/>
          </a:p>
        </p:txBody>
      </p:sp>
      <p:sp>
        <p:nvSpPr>
          <p:cNvPr id="4" name="Header Placeholder 3"/>
          <p:cNvSpPr>
            <a:spLocks noGrp="1"/>
          </p:cNvSpPr>
          <p:nvPr>
            <p:ph type="hdr" sz="quarter" idx="10"/>
          </p:nvPr>
        </p:nvSpPr>
        <p:spPr>
          <a:xfrm>
            <a:off x="0" y="0"/>
            <a:ext cx="3037840" cy="465138"/>
          </a:xfrm>
          <a:prstGeom prst="rect">
            <a:avLst/>
          </a:prstGeom>
        </p:spPr>
        <p:txBody>
          <a:bodyPr lIns="92294" tIns="46147" rIns="92294" bIns="46147"/>
          <a:lstStyle/>
          <a:p>
            <a:r>
              <a:rPr lang="en-US" smtClean="0"/>
              <a:t>Ion Torrent Systems, Inc. </a:t>
            </a:r>
            <a:endParaRPr lang="en-US" dirty="0"/>
          </a:p>
        </p:txBody>
      </p:sp>
      <p:sp>
        <p:nvSpPr>
          <p:cNvPr id="5" name="Date Placeholder 4"/>
          <p:cNvSpPr>
            <a:spLocks noGrp="1"/>
          </p:cNvSpPr>
          <p:nvPr>
            <p:ph type="dt" idx="11"/>
          </p:nvPr>
        </p:nvSpPr>
        <p:spPr/>
        <p:txBody>
          <a:bodyPr/>
          <a:lstStyle/>
          <a:p>
            <a:fld id="{71030A28-F3C4-4912-8D1F-462AB4756AA3}" type="datetime1">
              <a:rPr lang="en-US" smtClean="0"/>
              <a:pPr/>
              <a:t>2/2/2017</a:t>
            </a:fld>
            <a:endParaRPr lang="en-US" dirty="0"/>
          </a:p>
        </p:txBody>
      </p:sp>
      <p:sp>
        <p:nvSpPr>
          <p:cNvPr id="6" name="Footer Placeholder 5"/>
          <p:cNvSpPr>
            <a:spLocks noGrp="1"/>
          </p:cNvSpPr>
          <p:nvPr>
            <p:ph type="ftr" sz="quarter" idx="12"/>
          </p:nvPr>
        </p:nvSpPr>
        <p:spPr>
          <a:xfrm>
            <a:off x="0" y="8829676"/>
            <a:ext cx="3037840" cy="465138"/>
          </a:xfrm>
          <a:prstGeom prst="rect">
            <a:avLst/>
          </a:prstGeom>
        </p:spPr>
        <p:txBody>
          <a:bodyPr lIns="92294" tIns="46147" rIns="92294" bIns="46147"/>
          <a:lstStyle/>
          <a:p>
            <a:endParaRPr lang="en-US" dirty="0"/>
          </a:p>
        </p:txBody>
      </p:sp>
      <p:sp>
        <p:nvSpPr>
          <p:cNvPr id="7" name="Slide Number Placeholder 6"/>
          <p:cNvSpPr>
            <a:spLocks noGrp="1"/>
          </p:cNvSpPr>
          <p:nvPr>
            <p:ph type="sldNum" sz="quarter" idx="13"/>
          </p:nvPr>
        </p:nvSpPr>
        <p:spPr/>
        <p:txBody>
          <a:bodyPr/>
          <a:lstStyle/>
          <a:p>
            <a:fld id="{5AA8360E-7336-4C77-808B-261E8D03F8E2}" type="slidenum">
              <a:rPr lang="en-US" smtClean="0"/>
              <a:pPr/>
              <a:t>24</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6655" y="475693"/>
            <a:ext cx="2377090" cy="1804236"/>
          </a:xfrm>
        </p:spPr>
      </p:sp>
      <p:sp>
        <p:nvSpPr>
          <p:cNvPr id="3" name="Notes Placeholder 2"/>
          <p:cNvSpPr>
            <a:spLocks noGrp="1"/>
          </p:cNvSpPr>
          <p:nvPr>
            <p:ph type="body" idx="1"/>
          </p:nvPr>
        </p:nvSpPr>
        <p:spPr/>
        <p:txBody>
          <a:bodyPr>
            <a:normAutofit/>
          </a:bodyPr>
          <a:lstStyle/>
          <a:p>
            <a:pPr defTabSz="922706">
              <a:defRPr/>
            </a:pPr>
            <a:r>
              <a:rPr lang="en-US" dirty="0" smtClean="0"/>
              <a:t>Note that enrichment does not remove ‘mixed’ or ‘polyclonal’ ISPs.  Those must be minimized via dilution in the template prep.  </a:t>
            </a:r>
          </a:p>
          <a:p>
            <a:endParaRPr lang="en-US" dirty="0"/>
          </a:p>
        </p:txBody>
      </p:sp>
      <p:sp>
        <p:nvSpPr>
          <p:cNvPr id="4" name="Header Placeholder 3"/>
          <p:cNvSpPr>
            <a:spLocks noGrp="1"/>
          </p:cNvSpPr>
          <p:nvPr>
            <p:ph type="hdr" sz="quarter" idx="10"/>
          </p:nvPr>
        </p:nvSpPr>
        <p:spPr>
          <a:xfrm>
            <a:off x="0" y="0"/>
            <a:ext cx="3037840" cy="465138"/>
          </a:xfrm>
          <a:prstGeom prst="rect">
            <a:avLst/>
          </a:prstGeom>
        </p:spPr>
        <p:txBody>
          <a:bodyPr lIns="92294" tIns="46147" rIns="92294" bIns="46147"/>
          <a:lstStyle/>
          <a:p>
            <a:r>
              <a:rPr lang="en-US" smtClean="0"/>
              <a:t>Ion Torrent Systems, Inc. </a:t>
            </a:r>
            <a:endParaRPr lang="en-US" dirty="0"/>
          </a:p>
        </p:txBody>
      </p:sp>
      <p:sp>
        <p:nvSpPr>
          <p:cNvPr id="5" name="Date Placeholder 4"/>
          <p:cNvSpPr>
            <a:spLocks noGrp="1"/>
          </p:cNvSpPr>
          <p:nvPr>
            <p:ph type="dt" idx="11"/>
          </p:nvPr>
        </p:nvSpPr>
        <p:spPr/>
        <p:txBody>
          <a:bodyPr/>
          <a:lstStyle/>
          <a:p>
            <a:fld id="{71030A28-F3C4-4912-8D1F-462AB4756AA3}" type="datetime1">
              <a:rPr lang="en-US" smtClean="0"/>
              <a:pPr/>
              <a:t>2/2/2017</a:t>
            </a:fld>
            <a:endParaRPr lang="en-US" dirty="0"/>
          </a:p>
        </p:txBody>
      </p:sp>
      <p:sp>
        <p:nvSpPr>
          <p:cNvPr id="6" name="Footer Placeholder 5"/>
          <p:cNvSpPr>
            <a:spLocks noGrp="1"/>
          </p:cNvSpPr>
          <p:nvPr>
            <p:ph type="ftr" sz="quarter" idx="12"/>
          </p:nvPr>
        </p:nvSpPr>
        <p:spPr>
          <a:xfrm>
            <a:off x="0" y="8829676"/>
            <a:ext cx="3037840" cy="465138"/>
          </a:xfrm>
          <a:prstGeom prst="rect">
            <a:avLst/>
          </a:prstGeom>
        </p:spPr>
        <p:txBody>
          <a:bodyPr lIns="92294" tIns="46147" rIns="92294" bIns="46147"/>
          <a:lstStyle/>
          <a:p>
            <a:endParaRPr lang="en-US" dirty="0"/>
          </a:p>
        </p:txBody>
      </p:sp>
      <p:sp>
        <p:nvSpPr>
          <p:cNvPr id="7" name="Slide Number Placeholder 6"/>
          <p:cNvSpPr>
            <a:spLocks noGrp="1"/>
          </p:cNvSpPr>
          <p:nvPr>
            <p:ph type="sldNum" sz="quarter" idx="13"/>
          </p:nvPr>
        </p:nvSpPr>
        <p:spPr/>
        <p:txBody>
          <a:bodyPr/>
          <a:lstStyle/>
          <a:p>
            <a:fld id="{5AA8360E-7336-4C77-808B-261E8D03F8E2}" type="slidenum">
              <a:rPr lang="en-US" smtClean="0"/>
              <a:pPr/>
              <a:t>25</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r>
              <a:rPr lang="en-US" dirty="0" smtClean="0"/>
              <a:t>Set expectations of the class:</a:t>
            </a:r>
          </a:p>
          <a:p>
            <a:r>
              <a:rPr lang="en-US" dirty="0" smtClean="0"/>
              <a:t>There are several parts of the Ion workflow.</a:t>
            </a:r>
            <a:r>
              <a:rPr lang="en-US" baseline="0" dirty="0" smtClean="0"/>
              <a:t> The important phases are broken u here.  The parts in blue we will go over in the lab together.  This course does not cover the Library Prep portion of the workflow but we do offer several courses which cover this portion of the workflow.</a:t>
            </a:r>
            <a:endParaRPr lang="en-US" dirty="0"/>
          </a:p>
        </p:txBody>
      </p:sp>
      <p:sp>
        <p:nvSpPr>
          <p:cNvPr id="4" name="Header Placeholder 3"/>
          <p:cNvSpPr>
            <a:spLocks noGrp="1"/>
          </p:cNvSpPr>
          <p:nvPr>
            <p:ph type="hdr" sz="quarter" idx="10"/>
          </p:nvPr>
        </p:nvSpPr>
        <p:spPr>
          <a:xfrm>
            <a:off x="0" y="0"/>
            <a:ext cx="3037840" cy="465138"/>
          </a:xfrm>
          <a:prstGeom prst="rect">
            <a:avLst/>
          </a:prstGeom>
        </p:spPr>
        <p:txBody>
          <a:bodyPr lIns="92294" tIns="46147" rIns="92294" bIns="46147"/>
          <a:lstStyle/>
          <a:p>
            <a:r>
              <a:rPr lang="en-US" smtClean="0">
                <a:solidFill>
                  <a:prstClr val="black"/>
                </a:solidFill>
              </a:rPr>
              <a:t>Ion Torrent Systems, Inc. </a:t>
            </a:r>
            <a:endParaRPr lang="en-US" dirty="0">
              <a:solidFill>
                <a:prstClr val="black"/>
              </a:solidFill>
            </a:endParaRPr>
          </a:p>
        </p:txBody>
      </p:sp>
      <p:sp>
        <p:nvSpPr>
          <p:cNvPr id="6" name="Footer Placeholder 5"/>
          <p:cNvSpPr>
            <a:spLocks noGrp="1"/>
          </p:cNvSpPr>
          <p:nvPr>
            <p:ph type="ftr" sz="quarter" idx="12"/>
          </p:nvPr>
        </p:nvSpPr>
        <p:spPr>
          <a:xfrm>
            <a:off x="0" y="8829676"/>
            <a:ext cx="3037840" cy="465138"/>
          </a:xfrm>
          <a:prstGeom prst="rect">
            <a:avLst/>
          </a:prstGeom>
        </p:spPr>
        <p:txBody>
          <a:bodyPr lIns="92294" tIns="46147" rIns="92294" bIns="46147"/>
          <a:lstStyle/>
          <a:p>
            <a:endParaRPr lang="en-US" dirty="0">
              <a:solidFill>
                <a:prstClr val="black"/>
              </a:solidFill>
            </a:endParaRPr>
          </a:p>
        </p:txBody>
      </p:sp>
      <p:sp>
        <p:nvSpPr>
          <p:cNvPr id="7" name="Slide Number Placeholder 6"/>
          <p:cNvSpPr>
            <a:spLocks noGrp="1"/>
          </p:cNvSpPr>
          <p:nvPr>
            <p:ph type="sldNum" sz="quarter" idx="13"/>
          </p:nvPr>
        </p:nvSpPr>
        <p:spPr/>
        <p:txBody>
          <a:bodyPr/>
          <a:lstStyle/>
          <a:p>
            <a:fld id="{5AA8360E-7336-4C77-808B-261E8D03F8E2}" type="slidenum">
              <a:rPr lang="en-US" smtClean="0">
                <a:solidFill>
                  <a:prstClr val="black"/>
                </a:solidFill>
              </a:rPr>
              <a:pPr/>
              <a:t>26</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2</a:t>
            </a:fld>
            <a:endParaRPr lang="en-US"/>
          </a:p>
        </p:txBody>
      </p:sp>
    </p:spTree>
    <p:extLst>
      <p:ext uri="{BB962C8B-B14F-4D97-AF65-F5344CB8AC3E}">
        <p14:creationId xmlns:p14="http://schemas.microsoft.com/office/powerpoint/2010/main" val="167594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xfrm>
            <a:off x="1182688" y="696913"/>
            <a:ext cx="4648200" cy="3486150"/>
          </a:xfrm>
          <a:ln/>
        </p:spPr>
      </p:sp>
      <p:sp>
        <p:nvSpPr>
          <p:cNvPr id="79875" name="Notes Placeholder 2"/>
          <p:cNvSpPr>
            <a:spLocks noGrp="1"/>
          </p:cNvSpPr>
          <p:nvPr>
            <p:ph type="body" idx="1"/>
          </p:nvPr>
        </p:nvSpPr>
        <p:spPr>
          <a:noFill/>
          <a:ln/>
        </p:spPr>
        <p:txBody>
          <a:bodyPr lIns="93157" tIns="46579" rIns="93157" bIns="46579"/>
          <a:lstStyle/>
          <a:p>
            <a:pPr eaLnBrk="1" hangingPunct="1"/>
            <a:endParaRPr lang="en-US" smtClean="0">
              <a:latin typeface="Arial" pitchFamily="34" charset="0"/>
            </a:endParaRPr>
          </a:p>
        </p:txBody>
      </p:sp>
      <p:sp>
        <p:nvSpPr>
          <p:cNvPr id="79876" name="Header Placeholder 3"/>
          <p:cNvSpPr txBox="1">
            <a:spLocks noGrp="1"/>
          </p:cNvSpPr>
          <p:nvPr/>
        </p:nvSpPr>
        <p:spPr bwMode="auto">
          <a:xfrm>
            <a:off x="0" y="0"/>
            <a:ext cx="3037840" cy="464820"/>
          </a:xfrm>
          <a:prstGeom prst="rect">
            <a:avLst/>
          </a:prstGeom>
          <a:noFill/>
          <a:ln w="9525">
            <a:noFill/>
            <a:miter lim="800000"/>
            <a:headEnd/>
            <a:tailEnd/>
          </a:ln>
        </p:spPr>
        <p:txBody>
          <a:bodyPr lIns="93157" tIns="46579" rIns="93157" bIns="46579"/>
          <a:lstStyle/>
          <a:p>
            <a:pPr defTabSz="881514"/>
            <a:r>
              <a:rPr lang="en-US" sz="1200" dirty="0">
                <a:solidFill>
                  <a:srgbClr val="000000"/>
                </a:solidFill>
                <a:latin typeface="Calibri" pitchFamily="34" charset="0"/>
              </a:rPr>
              <a:t>Ion Torrent Systems, Inc. </a:t>
            </a:r>
          </a:p>
        </p:txBody>
      </p:sp>
      <p:sp>
        <p:nvSpPr>
          <p:cNvPr id="79877" name="Footer Placeholder 5"/>
          <p:cNvSpPr txBox="1">
            <a:spLocks noGrp="1"/>
          </p:cNvSpPr>
          <p:nvPr/>
        </p:nvSpPr>
        <p:spPr bwMode="auto">
          <a:xfrm>
            <a:off x="0" y="8829967"/>
            <a:ext cx="3037840" cy="464820"/>
          </a:xfrm>
          <a:prstGeom prst="rect">
            <a:avLst/>
          </a:prstGeom>
          <a:noFill/>
          <a:ln w="9525">
            <a:noFill/>
            <a:miter lim="800000"/>
            <a:headEnd/>
            <a:tailEnd/>
          </a:ln>
        </p:spPr>
        <p:txBody>
          <a:bodyPr lIns="93157" tIns="46579" rIns="93157" bIns="46579" anchor="b"/>
          <a:lstStyle/>
          <a:p>
            <a:pPr defTabSz="881514"/>
            <a:endParaRPr lang="en-US" sz="1200" dirty="0">
              <a:solidFill>
                <a:srgbClr val="000000"/>
              </a:solidFill>
              <a:latin typeface="Calibri" pitchFamily="34" charset="0"/>
            </a:endParaRPr>
          </a:p>
        </p:txBody>
      </p:sp>
      <p:sp>
        <p:nvSpPr>
          <p:cNvPr id="79878" name="Slide Number Placeholder 6"/>
          <p:cNvSpPr txBox="1">
            <a:spLocks noGrp="1"/>
          </p:cNvSpPr>
          <p:nvPr/>
        </p:nvSpPr>
        <p:spPr bwMode="auto">
          <a:xfrm>
            <a:off x="3970938" y="8829967"/>
            <a:ext cx="3037840" cy="464820"/>
          </a:xfrm>
          <a:prstGeom prst="rect">
            <a:avLst/>
          </a:prstGeom>
          <a:noFill/>
          <a:ln w="9525">
            <a:noFill/>
            <a:miter lim="800000"/>
            <a:headEnd/>
            <a:tailEnd/>
          </a:ln>
        </p:spPr>
        <p:txBody>
          <a:bodyPr lIns="93157" tIns="46579" rIns="93157" bIns="46579" anchor="b"/>
          <a:lstStyle/>
          <a:p>
            <a:pPr algn="r" defTabSz="881514"/>
            <a:fld id="{8BB81E56-1BAB-4A94-A57B-C5AC8C513C97}" type="slidenum">
              <a:rPr lang="en-US" sz="1200">
                <a:solidFill>
                  <a:srgbClr val="000000"/>
                </a:solidFill>
                <a:latin typeface="Calibri" pitchFamily="34" charset="0"/>
              </a:rPr>
              <a:pPr algn="r" defTabSz="881514"/>
              <a:t>27</a:t>
            </a:fld>
            <a:endParaRPr lang="en-US" sz="1200" dirty="0">
              <a:solidFill>
                <a:srgbClr val="000000"/>
              </a:solidFill>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xfrm>
            <a:off x="1182688" y="696913"/>
            <a:ext cx="4648200" cy="3486150"/>
          </a:xfrm>
          <a:ln/>
        </p:spPr>
      </p:sp>
      <p:sp>
        <p:nvSpPr>
          <p:cNvPr id="98307" name="Notes Placeholder 2"/>
          <p:cNvSpPr>
            <a:spLocks noGrp="1"/>
          </p:cNvSpPr>
          <p:nvPr>
            <p:ph type="body" idx="1"/>
          </p:nvPr>
        </p:nvSpPr>
        <p:spPr>
          <a:noFill/>
          <a:ln/>
        </p:spPr>
        <p:txBody>
          <a:bodyPr lIns="93157" tIns="46579" rIns="93157" bIns="46579"/>
          <a:lstStyle/>
          <a:p>
            <a:pPr eaLnBrk="1" hangingPunct="1"/>
            <a:r>
              <a:rPr lang="en-US" dirty="0" smtClean="0">
                <a:latin typeface="Arial" pitchFamily="34" charset="0"/>
              </a:rPr>
              <a:t>HOW DO WE DEAL WITH SAMBA? NEED TO THINK ABOUT THIS AS WE DON’T WANT TO DRAW TONS OF ATTENTION TO FLOW ORDER BUT THIS CONCEPT IS IMPORTANT.</a:t>
            </a:r>
          </a:p>
          <a:p>
            <a:pPr eaLnBrk="1" hangingPunct="1"/>
            <a:endParaRPr lang="en-US" dirty="0" smtClean="0">
              <a:latin typeface="Arial" pitchFamily="34" charset="0"/>
            </a:endParaRPr>
          </a:p>
          <a:p>
            <a:pPr eaLnBrk="1" hangingPunct="1"/>
            <a:r>
              <a:rPr lang="en-US" dirty="0" smtClean="0">
                <a:latin typeface="Arial" pitchFamily="34" charset="0"/>
              </a:rPr>
              <a:t>Focus on the following:  The key flows are important for recognizing the type of ISP (library or control) and for identifying what a signal of “1” looks like.  After that, the flow order really doesn’t matter – just show them we are sequencing by synthesis, in towards the ISP, sometimes incorporating 0 bases, 1 base, or several bases per flow.  </a:t>
            </a:r>
          </a:p>
        </p:txBody>
      </p:sp>
      <p:sp>
        <p:nvSpPr>
          <p:cNvPr id="98308" name="Header Placeholder 3"/>
          <p:cNvSpPr txBox="1">
            <a:spLocks noGrp="1"/>
          </p:cNvSpPr>
          <p:nvPr/>
        </p:nvSpPr>
        <p:spPr bwMode="auto">
          <a:xfrm>
            <a:off x="0" y="0"/>
            <a:ext cx="3037840" cy="464820"/>
          </a:xfrm>
          <a:prstGeom prst="rect">
            <a:avLst/>
          </a:prstGeom>
          <a:noFill/>
          <a:ln w="9525">
            <a:noFill/>
            <a:miter lim="800000"/>
            <a:headEnd/>
            <a:tailEnd/>
          </a:ln>
        </p:spPr>
        <p:txBody>
          <a:bodyPr lIns="93157" tIns="46579" rIns="93157" bIns="46579"/>
          <a:lstStyle/>
          <a:p>
            <a:pPr defTabSz="881514"/>
            <a:r>
              <a:rPr lang="en-US" sz="1200" dirty="0">
                <a:solidFill>
                  <a:srgbClr val="000000"/>
                </a:solidFill>
                <a:latin typeface="Calibri" pitchFamily="34" charset="0"/>
              </a:rPr>
              <a:t>Ion Torrent Systems, Inc. </a:t>
            </a:r>
          </a:p>
        </p:txBody>
      </p:sp>
      <p:sp>
        <p:nvSpPr>
          <p:cNvPr id="98309" name="Date Placeholder 4"/>
          <p:cNvSpPr txBox="1">
            <a:spLocks noGrp="1"/>
          </p:cNvSpPr>
          <p:nvPr/>
        </p:nvSpPr>
        <p:spPr bwMode="auto">
          <a:xfrm>
            <a:off x="3970938" y="0"/>
            <a:ext cx="3037840" cy="464820"/>
          </a:xfrm>
          <a:prstGeom prst="rect">
            <a:avLst/>
          </a:prstGeom>
          <a:noFill/>
          <a:ln w="9525">
            <a:noFill/>
            <a:miter lim="800000"/>
            <a:headEnd/>
            <a:tailEnd/>
          </a:ln>
        </p:spPr>
        <p:txBody>
          <a:bodyPr lIns="93157" tIns="46579" rIns="93157" bIns="46579"/>
          <a:lstStyle/>
          <a:p>
            <a:pPr algn="r" defTabSz="881514"/>
            <a:fld id="{B6607F06-14AB-4A14-9397-F356BB58B2E6}" type="datetime1">
              <a:rPr lang="en-US" sz="1200">
                <a:solidFill>
                  <a:srgbClr val="000000"/>
                </a:solidFill>
                <a:latin typeface="Calibri" pitchFamily="34" charset="0"/>
              </a:rPr>
              <a:pPr algn="r" defTabSz="881514"/>
              <a:t>2/2/2017</a:t>
            </a:fld>
            <a:endParaRPr lang="en-US" sz="1200" dirty="0">
              <a:solidFill>
                <a:srgbClr val="000000"/>
              </a:solidFill>
              <a:latin typeface="Calibri" pitchFamily="34" charset="0"/>
            </a:endParaRPr>
          </a:p>
        </p:txBody>
      </p:sp>
      <p:sp>
        <p:nvSpPr>
          <p:cNvPr id="98310" name="Footer Placeholder 5"/>
          <p:cNvSpPr txBox="1">
            <a:spLocks noGrp="1"/>
          </p:cNvSpPr>
          <p:nvPr/>
        </p:nvSpPr>
        <p:spPr bwMode="auto">
          <a:xfrm>
            <a:off x="0" y="8829967"/>
            <a:ext cx="3037840" cy="464820"/>
          </a:xfrm>
          <a:prstGeom prst="rect">
            <a:avLst/>
          </a:prstGeom>
          <a:noFill/>
          <a:ln w="9525">
            <a:noFill/>
            <a:miter lim="800000"/>
            <a:headEnd/>
            <a:tailEnd/>
          </a:ln>
        </p:spPr>
        <p:txBody>
          <a:bodyPr lIns="93157" tIns="46579" rIns="93157" bIns="46579" anchor="b"/>
          <a:lstStyle/>
          <a:p>
            <a:pPr defTabSz="881514"/>
            <a:endParaRPr lang="en-US" sz="1200" dirty="0">
              <a:solidFill>
                <a:srgbClr val="000000"/>
              </a:solidFill>
              <a:latin typeface="Calibri" pitchFamily="34" charset="0"/>
            </a:endParaRPr>
          </a:p>
        </p:txBody>
      </p:sp>
      <p:sp>
        <p:nvSpPr>
          <p:cNvPr id="98311" name="Slide Number Placeholder 6"/>
          <p:cNvSpPr txBox="1">
            <a:spLocks noGrp="1"/>
          </p:cNvSpPr>
          <p:nvPr/>
        </p:nvSpPr>
        <p:spPr bwMode="auto">
          <a:xfrm>
            <a:off x="3970938" y="8829967"/>
            <a:ext cx="3037840" cy="464820"/>
          </a:xfrm>
          <a:prstGeom prst="rect">
            <a:avLst/>
          </a:prstGeom>
          <a:noFill/>
          <a:ln w="9525">
            <a:noFill/>
            <a:miter lim="800000"/>
            <a:headEnd/>
            <a:tailEnd/>
          </a:ln>
        </p:spPr>
        <p:txBody>
          <a:bodyPr lIns="93157" tIns="46579" rIns="93157" bIns="46579" anchor="b"/>
          <a:lstStyle/>
          <a:p>
            <a:pPr algn="r" defTabSz="881514"/>
            <a:fld id="{B313A7B5-1428-4885-915A-4B289F815751}" type="slidenum">
              <a:rPr lang="en-US" sz="1200">
                <a:solidFill>
                  <a:srgbClr val="000000"/>
                </a:solidFill>
                <a:latin typeface="Calibri" pitchFamily="34" charset="0"/>
              </a:rPr>
              <a:pPr algn="r" defTabSz="881514"/>
              <a:t>28</a:t>
            </a:fld>
            <a:endParaRPr lang="en-US" sz="1200" dirty="0">
              <a:solidFill>
                <a:srgbClr val="000000"/>
              </a:solidFill>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xfrm>
            <a:off x="1182688" y="696913"/>
            <a:ext cx="4648200" cy="3486150"/>
          </a:xfrm>
          <a:ln/>
        </p:spPr>
      </p:sp>
      <p:sp>
        <p:nvSpPr>
          <p:cNvPr id="99331" name="Notes Placeholder 2"/>
          <p:cNvSpPr>
            <a:spLocks noGrp="1"/>
          </p:cNvSpPr>
          <p:nvPr>
            <p:ph type="body" idx="1"/>
          </p:nvPr>
        </p:nvSpPr>
        <p:spPr>
          <a:noFill/>
          <a:ln/>
        </p:spPr>
        <p:txBody>
          <a:bodyPr lIns="93157" tIns="46579" rIns="93157" bIns="46579"/>
          <a:lstStyle/>
          <a:p>
            <a:pPr eaLnBrk="1" hangingPunct="1"/>
            <a:endParaRPr lang="en-US" smtClean="0">
              <a:latin typeface="Arial" pitchFamily="34" charset="0"/>
            </a:endParaRPr>
          </a:p>
        </p:txBody>
      </p:sp>
      <p:sp>
        <p:nvSpPr>
          <p:cNvPr id="99332" name="Header Placeholder 3"/>
          <p:cNvSpPr txBox="1">
            <a:spLocks noGrp="1"/>
          </p:cNvSpPr>
          <p:nvPr/>
        </p:nvSpPr>
        <p:spPr bwMode="auto">
          <a:xfrm>
            <a:off x="0" y="0"/>
            <a:ext cx="3037840" cy="464820"/>
          </a:xfrm>
          <a:prstGeom prst="rect">
            <a:avLst/>
          </a:prstGeom>
          <a:noFill/>
          <a:ln w="9525">
            <a:noFill/>
            <a:miter lim="800000"/>
            <a:headEnd/>
            <a:tailEnd/>
          </a:ln>
        </p:spPr>
        <p:txBody>
          <a:bodyPr lIns="93157" tIns="46579" rIns="93157" bIns="46579"/>
          <a:lstStyle/>
          <a:p>
            <a:pPr defTabSz="881514"/>
            <a:r>
              <a:rPr lang="en-US" sz="1200" dirty="0">
                <a:solidFill>
                  <a:srgbClr val="000000"/>
                </a:solidFill>
                <a:latin typeface="Calibri" pitchFamily="34" charset="0"/>
              </a:rPr>
              <a:t>Ion Torrent Systems, Inc. </a:t>
            </a:r>
          </a:p>
        </p:txBody>
      </p:sp>
      <p:sp>
        <p:nvSpPr>
          <p:cNvPr id="99333" name="Date Placeholder 4"/>
          <p:cNvSpPr txBox="1">
            <a:spLocks noGrp="1"/>
          </p:cNvSpPr>
          <p:nvPr/>
        </p:nvSpPr>
        <p:spPr bwMode="auto">
          <a:xfrm>
            <a:off x="3970938" y="0"/>
            <a:ext cx="3037840" cy="464820"/>
          </a:xfrm>
          <a:prstGeom prst="rect">
            <a:avLst/>
          </a:prstGeom>
          <a:noFill/>
          <a:ln w="9525">
            <a:noFill/>
            <a:miter lim="800000"/>
            <a:headEnd/>
            <a:tailEnd/>
          </a:ln>
        </p:spPr>
        <p:txBody>
          <a:bodyPr lIns="93157" tIns="46579" rIns="93157" bIns="46579"/>
          <a:lstStyle/>
          <a:p>
            <a:pPr algn="r" defTabSz="881514"/>
            <a:fld id="{87C8061A-C354-4C5A-8425-99A44AB4334A}" type="datetime1">
              <a:rPr lang="en-US" sz="1200">
                <a:solidFill>
                  <a:srgbClr val="000000"/>
                </a:solidFill>
                <a:latin typeface="Calibri" pitchFamily="34" charset="0"/>
              </a:rPr>
              <a:pPr algn="r" defTabSz="881514"/>
              <a:t>2/2/2017</a:t>
            </a:fld>
            <a:endParaRPr lang="en-US" sz="1200" dirty="0">
              <a:solidFill>
                <a:srgbClr val="000000"/>
              </a:solidFill>
              <a:latin typeface="Calibri" pitchFamily="34" charset="0"/>
            </a:endParaRPr>
          </a:p>
        </p:txBody>
      </p:sp>
      <p:sp>
        <p:nvSpPr>
          <p:cNvPr id="99334" name="Footer Placeholder 5"/>
          <p:cNvSpPr txBox="1">
            <a:spLocks noGrp="1"/>
          </p:cNvSpPr>
          <p:nvPr/>
        </p:nvSpPr>
        <p:spPr bwMode="auto">
          <a:xfrm>
            <a:off x="0" y="8829967"/>
            <a:ext cx="3037840" cy="464820"/>
          </a:xfrm>
          <a:prstGeom prst="rect">
            <a:avLst/>
          </a:prstGeom>
          <a:noFill/>
          <a:ln w="9525">
            <a:noFill/>
            <a:miter lim="800000"/>
            <a:headEnd/>
            <a:tailEnd/>
          </a:ln>
        </p:spPr>
        <p:txBody>
          <a:bodyPr lIns="93157" tIns="46579" rIns="93157" bIns="46579" anchor="b"/>
          <a:lstStyle/>
          <a:p>
            <a:pPr defTabSz="881514"/>
            <a:endParaRPr lang="en-US" sz="1200" dirty="0">
              <a:solidFill>
                <a:srgbClr val="000000"/>
              </a:solidFill>
              <a:latin typeface="Calibri" pitchFamily="34" charset="0"/>
            </a:endParaRPr>
          </a:p>
        </p:txBody>
      </p:sp>
      <p:sp>
        <p:nvSpPr>
          <p:cNvPr id="99335" name="Slide Number Placeholder 6"/>
          <p:cNvSpPr txBox="1">
            <a:spLocks noGrp="1"/>
          </p:cNvSpPr>
          <p:nvPr/>
        </p:nvSpPr>
        <p:spPr bwMode="auto">
          <a:xfrm>
            <a:off x="3970938" y="8829967"/>
            <a:ext cx="3037840" cy="464820"/>
          </a:xfrm>
          <a:prstGeom prst="rect">
            <a:avLst/>
          </a:prstGeom>
          <a:noFill/>
          <a:ln w="9525">
            <a:noFill/>
            <a:miter lim="800000"/>
            <a:headEnd/>
            <a:tailEnd/>
          </a:ln>
        </p:spPr>
        <p:txBody>
          <a:bodyPr lIns="93157" tIns="46579" rIns="93157" bIns="46579" anchor="b"/>
          <a:lstStyle/>
          <a:p>
            <a:pPr algn="r" defTabSz="881514"/>
            <a:fld id="{3B5C9D63-8811-46FD-BB3F-67C0D01D759E}" type="slidenum">
              <a:rPr lang="en-US" sz="1200">
                <a:solidFill>
                  <a:srgbClr val="000000"/>
                </a:solidFill>
                <a:latin typeface="Calibri" pitchFamily="34" charset="0"/>
              </a:rPr>
              <a:pPr algn="r" defTabSz="881514"/>
              <a:t>29</a:t>
            </a:fld>
            <a:endParaRPr lang="en-US" sz="1200" dirty="0">
              <a:solidFill>
                <a:srgbClr val="000000"/>
              </a:solidFill>
              <a:latin typeface="Calibri"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xfrm>
            <a:off x="1182688" y="696913"/>
            <a:ext cx="4648200" cy="3486150"/>
          </a:xfrm>
          <a:ln/>
        </p:spPr>
      </p:sp>
      <p:sp>
        <p:nvSpPr>
          <p:cNvPr id="100355" name="Notes Placeholder 2"/>
          <p:cNvSpPr>
            <a:spLocks noGrp="1"/>
          </p:cNvSpPr>
          <p:nvPr>
            <p:ph type="body" idx="1"/>
          </p:nvPr>
        </p:nvSpPr>
        <p:spPr>
          <a:noFill/>
          <a:ln/>
        </p:spPr>
        <p:txBody>
          <a:bodyPr lIns="93157" tIns="46579" rIns="93157" bIns="46579"/>
          <a:lstStyle/>
          <a:p>
            <a:pPr eaLnBrk="1" hangingPunct="1"/>
            <a:endParaRPr lang="en-US" smtClean="0">
              <a:latin typeface="Arial" pitchFamily="34" charset="0"/>
            </a:endParaRPr>
          </a:p>
        </p:txBody>
      </p:sp>
      <p:sp>
        <p:nvSpPr>
          <p:cNvPr id="100356" name="Header Placeholder 3"/>
          <p:cNvSpPr txBox="1">
            <a:spLocks noGrp="1"/>
          </p:cNvSpPr>
          <p:nvPr/>
        </p:nvSpPr>
        <p:spPr bwMode="auto">
          <a:xfrm>
            <a:off x="0" y="0"/>
            <a:ext cx="3037840" cy="464820"/>
          </a:xfrm>
          <a:prstGeom prst="rect">
            <a:avLst/>
          </a:prstGeom>
          <a:noFill/>
          <a:ln w="9525">
            <a:noFill/>
            <a:miter lim="800000"/>
            <a:headEnd/>
            <a:tailEnd/>
          </a:ln>
        </p:spPr>
        <p:txBody>
          <a:bodyPr lIns="93157" tIns="46579" rIns="93157" bIns="46579"/>
          <a:lstStyle/>
          <a:p>
            <a:pPr defTabSz="881514"/>
            <a:r>
              <a:rPr lang="en-US" sz="1200" dirty="0">
                <a:solidFill>
                  <a:srgbClr val="000000"/>
                </a:solidFill>
                <a:latin typeface="Calibri" pitchFamily="34" charset="0"/>
              </a:rPr>
              <a:t>Ion Torrent Systems, Inc. </a:t>
            </a:r>
          </a:p>
        </p:txBody>
      </p:sp>
      <p:sp>
        <p:nvSpPr>
          <p:cNvPr id="100357" name="Date Placeholder 4"/>
          <p:cNvSpPr txBox="1">
            <a:spLocks noGrp="1"/>
          </p:cNvSpPr>
          <p:nvPr/>
        </p:nvSpPr>
        <p:spPr bwMode="auto">
          <a:xfrm>
            <a:off x="3970938" y="0"/>
            <a:ext cx="3037840" cy="464820"/>
          </a:xfrm>
          <a:prstGeom prst="rect">
            <a:avLst/>
          </a:prstGeom>
          <a:noFill/>
          <a:ln w="9525">
            <a:noFill/>
            <a:miter lim="800000"/>
            <a:headEnd/>
            <a:tailEnd/>
          </a:ln>
        </p:spPr>
        <p:txBody>
          <a:bodyPr lIns="93157" tIns="46579" rIns="93157" bIns="46579"/>
          <a:lstStyle/>
          <a:p>
            <a:pPr algn="r" defTabSz="881514"/>
            <a:fld id="{6FD89BD5-F25A-4B64-878A-5F61682C38E1}" type="datetime1">
              <a:rPr lang="en-US" sz="1200">
                <a:solidFill>
                  <a:srgbClr val="000000"/>
                </a:solidFill>
                <a:latin typeface="Calibri" pitchFamily="34" charset="0"/>
              </a:rPr>
              <a:pPr algn="r" defTabSz="881514"/>
              <a:t>2/2/2017</a:t>
            </a:fld>
            <a:endParaRPr lang="en-US" sz="1200" dirty="0">
              <a:solidFill>
                <a:srgbClr val="000000"/>
              </a:solidFill>
              <a:latin typeface="Calibri" pitchFamily="34" charset="0"/>
            </a:endParaRPr>
          </a:p>
        </p:txBody>
      </p:sp>
      <p:sp>
        <p:nvSpPr>
          <p:cNvPr id="100358" name="Footer Placeholder 5"/>
          <p:cNvSpPr txBox="1">
            <a:spLocks noGrp="1"/>
          </p:cNvSpPr>
          <p:nvPr/>
        </p:nvSpPr>
        <p:spPr bwMode="auto">
          <a:xfrm>
            <a:off x="0" y="8829967"/>
            <a:ext cx="3037840" cy="464820"/>
          </a:xfrm>
          <a:prstGeom prst="rect">
            <a:avLst/>
          </a:prstGeom>
          <a:noFill/>
          <a:ln w="9525">
            <a:noFill/>
            <a:miter lim="800000"/>
            <a:headEnd/>
            <a:tailEnd/>
          </a:ln>
        </p:spPr>
        <p:txBody>
          <a:bodyPr lIns="93157" tIns="46579" rIns="93157" bIns="46579" anchor="b"/>
          <a:lstStyle/>
          <a:p>
            <a:pPr defTabSz="881514"/>
            <a:endParaRPr lang="en-US" sz="1200" dirty="0">
              <a:solidFill>
                <a:srgbClr val="000000"/>
              </a:solidFill>
              <a:latin typeface="Calibri" pitchFamily="34" charset="0"/>
            </a:endParaRPr>
          </a:p>
        </p:txBody>
      </p:sp>
      <p:sp>
        <p:nvSpPr>
          <p:cNvPr id="100359" name="Slide Number Placeholder 6"/>
          <p:cNvSpPr txBox="1">
            <a:spLocks noGrp="1"/>
          </p:cNvSpPr>
          <p:nvPr/>
        </p:nvSpPr>
        <p:spPr bwMode="auto">
          <a:xfrm>
            <a:off x="3970938" y="8829967"/>
            <a:ext cx="3037840" cy="464820"/>
          </a:xfrm>
          <a:prstGeom prst="rect">
            <a:avLst/>
          </a:prstGeom>
          <a:noFill/>
          <a:ln w="9525">
            <a:noFill/>
            <a:miter lim="800000"/>
            <a:headEnd/>
            <a:tailEnd/>
          </a:ln>
        </p:spPr>
        <p:txBody>
          <a:bodyPr lIns="93157" tIns="46579" rIns="93157" bIns="46579" anchor="b"/>
          <a:lstStyle/>
          <a:p>
            <a:pPr algn="r" defTabSz="881514"/>
            <a:fld id="{4D25CD0C-22E0-414C-BC0A-DF7B6F4C9CF0}" type="slidenum">
              <a:rPr lang="en-US" sz="1200">
                <a:solidFill>
                  <a:srgbClr val="000000"/>
                </a:solidFill>
                <a:latin typeface="Calibri" pitchFamily="34" charset="0"/>
              </a:rPr>
              <a:pPr algn="r" defTabSz="881514"/>
              <a:t>30</a:t>
            </a:fld>
            <a:endParaRPr lang="en-US" sz="1200" dirty="0">
              <a:solidFill>
                <a:srgbClr val="000000"/>
              </a:solidFill>
              <a:latin typeface="Calibr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xfrm>
            <a:off x="1182688" y="696913"/>
            <a:ext cx="4648200" cy="3486150"/>
          </a:xfrm>
          <a:ln/>
        </p:spPr>
      </p:sp>
      <p:sp>
        <p:nvSpPr>
          <p:cNvPr id="101379" name="Notes Placeholder 2"/>
          <p:cNvSpPr>
            <a:spLocks noGrp="1"/>
          </p:cNvSpPr>
          <p:nvPr>
            <p:ph type="body" idx="1"/>
          </p:nvPr>
        </p:nvSpPr>
        <p:spPr>
          <a:noFill/>
          <a:ln/>
        </p:spPr>
        <p:txBody>
          <a:bodyPr lIns="93157" tIns="46579" rIns="93157" bIns="46579"/>
          <a:lstStyle/>
          <a:p>
            <a:pPr eaLnBrk="1" hangingPunct="1"/>
            <a:endParaRPr lang="en-US" smtClean="0">
              <a:latin typeface="Arial" pitchFamily="34" charset="0"/>
            </a:endParaRPr>
          </a:p>
        </p:txBody>
      </p:sp>
      <p:sp>
        <p:nvSpPr>
          <p:cNvPr id="101380" name="Header Placeholder 3"/>
          <p:cNvSpPr txBox="1">
            <a:spLocks noGrp="1"/>
          </p:cNvSpPr>
          <p:nvPr/>
        </p:nvSpPr>
        <p:spPr bwMode="auto">
          <a:xfrm>
            <a:off x="0" y="0"/>
            <a:ext cx="3037840" cy="464820"/>
          </a:xfrm>
          <a:prstGeom prst="rect">
            <a:avLst/>
          </a:prstGeom>
          <a:noFill/>
          <a:ln w="9525">
            <a:noFill/>
            <a:miter lim="800000"/>
            <a:headEnd/>
            <a:tailEnd/>
          </a:ln>
        </p:spPr>
        <p:txBody>
          <a:bodyPr lIns="93157" tIns="46579" rIns="93157" bIns="46579"/>
          <a:lstStyle/>
          <a:p>
            <a:pPr defTabSz="881514"/>
            <a:r>
              <a:rPr lang="en-US" sz="1200" dirty="0">
                <a:solidFill>
                  <a:srgbClr val="000000"/>
                </a:solidFill>
                <a:latin typeface="Calibri" pitchFamily="34" charset="0"/>
              </a:rPr>
              <a:t>Ion Torrent Systems, Inc. </a:t>
            </a:r>
          </a:p>
        </p:txBody>
      </p:sp>
      <p:sp>
        <p:nvSpPr>
          <p:cNvPr id="101381" name="Date Placeholder 4"/>
          <p:cNvSpPr txBox="1">
            <a:spLocks noGrp="1"/>
          </p:cNvSpPr>
          <p:nvPr/>
        </p:nvSpPr>
        <p:spPr bwMode="auto">
          <a:xfrm>
            <a:off x="3970938" y="0"/>
            <a:ext cx="3037840" cy="464820"/>
          </a:xfrm>
          <a:prstGeom prst="rect">
            <a:avLst/>
          </a:prstGeom>
          <a:noFill/>
          <a:ln w="9525">
            <a:noFill/>
            <a:miter lim="800000"/>
            <a:headEnd/>
            <a:tailEnd/>
          </a:ln>
        </p:spPr>
        <p:txBody>
          <a:bodyPr lIns="93157" tIns="46579" rIns="93157" bIns="46579"/>
          <a:lstStyle/>
          <a:p>
            <a:pPr algn="r" defTabSz="881514"/>
            <a:fld id="{31DC0494-8042-4D9C-946F-B8A1927FD4F2}" type="datetime1">
              <a:rPr lang="en-US" sz="1200">
                <a:solidFill>
                  <a:srgbClr val="000000"/>
                </a:solidFill>
                <a:latin typeface="Calibri" pitchFamily="34" charset="0"/>
              </a:rPr>
              <a:pPr algn="r" defTabSz="881514"/>
              <a:t>2/2/2017</a:t>
            </a:fld>
            <a:endParaRPr lang="en-US" sz="1200" dirty="0">
              <a:solidFill>
                <a:srgbClr val="000000"/>
              </a:solidFill>
              <a:latin typeface="Calibri" pitchFamily="34" charset="0"/>
            </a:endParaRPr>
          </a:p>
        </p:txBody>
      </p:sp>
      <p:sp>
        <p:nvSpPr>
          <p:cNvPr id="101382" name="Footer Placeholder 5"/>
          <p:cNvSpPr txBox="1">
            <a:spLocks noGrp="1"/>
          </p:cNvSpPr>
          <p:nvPr/>
        </p:nvSpPr>
        <p:spPr bwMode="auto">
          <a:xfrm>
            <a:off x="0" y="8829967"/>
            <a:ext cx="3037840" cy="464820"/>
          </a:xfrm>
          <a:prstGeom prst="rect">
            <a:avLst/>
          </a:prstGeom>
          <a:noFill/>
          <a:ln w="9525">
            <a:noFill/>
            <a:miter lim="800000"/>
            <a:headEnd/>
            <a:tailEnd/>
          </a:ln>
        </p:spPr>
        <p:txBody>
          <a:bodyPr lIns="93157" tIns="46579" rIns="93157" bIns="46579" anchor="b"/>
          <a:lstStyle/>
          <a:p>
            <a:pPr defTabSz="881514"/>
            <a:endParaRPr lang="en-US" sz="1200" dirty="0">
              <a:solidFill>
                <a:srgbClr val="000000"/>
              </a:solidFill>
              <a:latin typeface="Calibri" pitchFamily="34" charset="0"/>
            </a:endParaRPr>
          </a:p>
        </p:txBody>
      </p:sp>
      <p:sp>
        <p:nvSpPr>
          <p:cNvPr id="101383" name="Slide Number Placeholder 6"/>
          <p:cNvSpPr txBox="1">
            <a:spLocks noGrp="1"/>
          </p:cNvSpPr>
          <p:nvPr/>
        </p:nvSpPr>
        <p:spPr bwMode="auto">
          <a:xfrm>
            <a:off x="3970938" y="8829967"/>
            <a:ext cx="3037840" cy="464820"/>
          </a:xfrm>
          <a:prstGeom prst="rect">
            <a:avLst/>
          </a:prstGeom>
          <a:noFill/>
          <a:ln w="9525">
            <a:noFill/>
            <a:miter lim="800000"/>
            <a:headEnd/>
            <a:tailEnd/>
          </a:ln>
        </p:spPr>
        <p:txBody>
          <a:bodyPr lIns="93157" tIns="46579" rIns="93157" bIns="46579" anchor="b"/>
          <a:lstStyle/>
          <a:p>
            <a:pPr algn="r" defTabSz="881514"/>
            <a:fld id="{4FC87F43-7868-4E45-8665-DFD719345E8D}" type="slidenum">
              <a:rPr lang="en-US" sz="1200">
                <a:solidFill>
                  <a:srgbClr val="000000"/>
                </a:solidFill>
                <a:latin typeface="Calibri" pitchFamily="34" charset="0"/>
              </a:rPr>
              <a:pPr algn="r" defTabSz="881514"/>
              <a:t>31</a:t>
            </a:fld>
            <a:endParaRPr lang="en-US" sz="1200" dirty="0">
              <a:solidFill>
                <a:srgbClr val="000000"/>
              </a:solidFill>
              <a:latin typeface="Calibri"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r>
              <a:rPr lang="en-US" dirty="0" smtClean="0"/>
              <a:t>Set expectations of the class:</a:t>
            </a:r>
          </a:p>
          <a:p>
            <a:r>
              <a:rPr lang="en-US" dirty="0" smtClean="0"/>
              <a:t>There are several parts of the Ion workflow.</a:t>
            </a:r>
            <a:r>
              <a:rPr lang="en-US" baseline="0" dirty="0" smtClean="0"/>
              <a:t> The important phases are broken u here.  The parts in blue we will go over in the lab together.  This course does not cover the Library Prep portion of the workflow but we do offer several courses which cover this portion of the workflow.</a:t>
            </a:r>
            <a:endParaRPr lang="en-US" dirty="0"/>
          </a:p>
        </p:txBody>
      </p:sp>
      <p:sp>
        <p:nvSpPr>
          <p:cNvPr id="4" name="Header Placeholder 3"/>
          <p:cNvSpPr>
            <a:spLocks noGrp="1"/>
          </p:cNvSpPr>
          <p:nvPr>
            <p:ph type="hdr" sz="quarter" idx="10"/>
          </p:nvPr>
        </p:nvSpPr>
        <p:spPr>
          <a:xfrm>
            <a:off x="0" y="0"/>
            <a:ext cx="3037840" cy="465138"/>
          </a:xfrm>
          <a:prstGeom prst="rect">
            <a:avLst/>
          </a:prstGeom>
        </p:spPr>
        <p:txBody>
          <a:bodyPr lIns="92294" tIns="46147" rIns="92294" bIns="46147"/>
          <a:lstStyle/>
          <a:p>
            <a:r>
              <a:rPr lang="en-US" smtClean="0">
                <a:solidFill>
                  <a:prstClr val="black"/>
                </a:solidFill>
              </a:rPr>
              <a:t>Ion Torrent Systems, Inc. </a:t>
            </a:r>
            <a:endParaRPr lang="en-US" dirty="0">
              <a:solidFill>
                <a:prstClr val="black"/>
              </a:solidFill>
            </a:endParaRPr>
          </a:p>
        </p:txBody>
      </p:sp>
      <p:sp>
        <p:nvSpPr>
          <p:cNvPr id="6" name="Footer Placeholder 5"/>
          <p:cNvSpPr>
            <a:spLocks noGrp="1"/>
          </p:cNvSpPr>
          <p:nvPr>
            <p:ph type="ftr" sz="quarter" idx="12"/>
          </p:nvPr>
        </p:nvSpPr>
        <p:spPr>
          <a:xfrm>
            <a:off x="0" y="8829676"/>
            <a:ext cx="3037840" cy="465138"/>
          </a:xfrm>
          <a:prstGeom prst="rect">
            <a:avLst/>
          </a:prstGeom>
        </p:spPr>
        <p:txBody>
          <a:bodyPr lIns="92294" tIns="46147" rIns="92294" bIns="46147"/>
          <a:lstStyle/>
          <a:p>
            <a:endParaRPr lang="en-US" dirty="0">
              <a:solidFill>
                <a:prstClr val="black"/>
              </a:solidFill>
            </a:endParaRPr>
          </a:p>
        </p:txBody>
      </p:sp>
      <p:sp>
        <p:nvSpPr>
          <p:cNvPr id="7" name="Slide Number Placeholder 6"/>
          <p:cNvSpPr>
            <a:spLocks noGrp="1"/>
          </p:cNvSpPr>
          <p:nvPr>
            <p:ph type="sldNum" sz="quarter" idx="13"/>
          </p:nvPr>
        </p:nvSpPr>
        <p:spPr/>
        <p:txBody>
          <a:bodyPr/>
          <a:lstStyle/>
          <a:p>
            <a:fld id="{5AA8360E-7336-4C77-808B-261E8D03F8E2}" type="slidenum">
              <a:rPr lang="en-US" smtClean="0">
                <a:solidFill>
                  <a:prstClr val="black"/>
                </a:solidFill>
              </a:rPr>
              <a:pPr/>
              <a:t>32</a:t>
            </a:fld>
            <a:endParaRPr lang="en-US" dirty="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xfrm>
            <a:off x="1182688" y="696913"/>
            <a:ext cx="4648200" cy="3486150"/>
          </a:xfrm>
          <a:ln/>
        </p:spPr>
      </p:sp>
      <p:sp>
        <p:nvSpPr>
          <p:cNvPr id="79875" name="Notes Placeholder 2"/>
          <p:cNvSpPr>
            <a:spLocks noGrp="1"/>
          </p:cNvSpPr>
          <p:nvPr>
            <p:ph type="body" idx="1"/>
          </p:nvPr>
        </p:nvSpPr>
        <p:spPr>
          <a:noFill/>
          <a:ln/>
        </p:spPr>
        <p:txBody>
          <a:bodyPr lIns="93157" tIns="46579" rIns="93157" bIns="46579"/>
          <a:lstStyle/>
          <a:p>
            <a:pPr eaLnBrk="1" hangingPunct="1"/>
            <a:endParaRPr lang="en-US" smtClean="0">
              <a:latin typeface="Arial" pitchFamily="34" charset="0"/>
            </a:endParaRPr>
          </a:p>
        </p:txBody>
      </p:sp>
      <p:sp>
        <p:nvSpPr>
          <p:cNvPr id="79876" name="Header Placeholder 3"/>
          <p:cNvSpPr txBox="1">
            <a:spLocks noGrp="1"/>
          </p:cNvSpPr>
          <p:nvPr/>
        </p:nvSpPr>
        <p:spPr bwMode="auto">
          <a:xfrm>
            <a:off x="0" y="0"/>
            <a:ext cx="3037840" cy="464820"/>
          </a:xfrm>
          <a:prstGeom prst="rect">
            <a:avLst/>
          </a:prstGeom>
          <a:noFill/>
          <a:ln w="9525">
            <a:noFill/>
            <a:miter lim="800000"/>
            <a:headEnd/>
            <a:tailEnd/>
          </a:ln>
        </p:spPr>
        <p:txBody>
          <a:bodyPr lIns="93157" tIns="46579" rIns="93157" bIns="46579"/>
          <a:lstStyle/>
          <a:p>
            <a:pPr defTabSz="881514"/>
            <a:r>
              <a:rPr lang="en-US" sz="1200" dirty="0">
                <a:solidFill>
                  <a:srgbClr val="000000"/>
                </a:solidFill>
                <a:latin typeface="Calibri" pitchFamily="34" charset="0"/>
              </a:rPr>
              <a:t>Ion Torrent Systems, Inc. </a:t>
            </a:r>
          </a:p>
        </p:txBody>
      </p:sp>
      <p:sp>
        <p:nvSpPr>
          <p:cNvPr id="79877" name="Footer Placeholder 5"/>
          <p:cNvSpPr txBox="1">
            <a:spLocks noGrp="1"/>
          </p:cNvSpPr>
          <p:nvPr/>
        </p:nvSpPr>
        <p:spPr bwMode="auto">
          <a:xfrm>
            <a:off x="0" y="8829967"/>
            <a:ext cx="3037840" cy="464820"/>
          </a:xfrm>
          <a:prstGeom prst="rect">
            <a:avLst/>
          </a:prstGeom>
          <a:noFill/>
          <a:ln w="9525">
            <a:noFill/>
            <a:miter lim="800000"/>
            <a:headEnd/>
            <a:tailEnd/>
          </a:ln>
        </p:spPr>
        <p:txBody>
          <a:bodyPr lIns="93157" tIns="46579" rIns="93157" bIns="46579" anchor="b"/>
          <a:lstStyle/>
          <a:p>
            <a:pPr defTabSz="881514"/>
            <a:endParaRPr lang="en-US" sz="1200" dirty="0">
              <a:solidFill>
                <a:srgbClr val="000000"/>
              </a:solidFill>
              <a:latin typeface="Calibri" pitchFamily="34" charset="0"/>
            </a:endParaRPr>
          </a:p>
        </p:txBody>
      </p:sp>
      <p:sp>
        <p:nvSpPr>
          <p:cNvPr id="79878" name="Slide Number Placeholder 6"/>
          <p:cNvSpPr txBox="1">
            <a:spLocks noGrp="1"/>
          </p:cNvSpPr>
          <p:nvPr/>
        </p:nvSpPr>
        <p:spPr bwMode="auto">
          <a:xfrm>
            <a:off x="3970938" y="8829967"/>
            <a:ext cx="3037840" cy="464820"/>
          </a:xfrm>
          <a:prstGeom prst="rect">
            <a:avLst/>
          </a:prstGeom>
          <a:noFill/>
          <a:ln w="9525">
            <a:noFill/>
            <a:miter lim="800000"/>
            <a:headEnd/>
            <a:tailEnd/>
          </a:ln>
        </p:spPr>
        <p:txBody>
          <a:bodyPr lIns="93157" tIns="46579" rIns="93157" bIns="46579" anchor="b"/>
          <a:lstStyle/>
          <a:p>
            <a:pPr algn="r" defTabSz="881514"/>
            <a:fld id="{8BB81E56-1BAB-4A94-A57B-C5AC8C513C97}" type="slidenum">
              <a:rPr lang="en-US" sz="1200">
                <a:solidFill>
                  <a:srgbClr val="000000"/>
                </a:solidFill>
                <a:latin typeface="Calibri" pitchFamily="34" charset="0"/>
              </a:rPr>
              <a:pPr algn="r" defTabSz="881514"/>
              <a:t>33</a:t>
            </a:fld>
            <a:endParaRPr lang="en-US" sz="1200" dirty="0">
              <a:solidFill>
                <a:srgbClr val="000000"/>
              </a:solidFill>
              <a:latin typeface="Calibri"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xfrm>
            <a:off x="1182688" y="696913"/>
            <a:ext cx="4648200" cy="3486150"/>
          </a:xfrm>
          <a:ln/>
        </p:spPr>
      </p:sp>
      <p:sp>
        <p:nvSpPr>
          <p:cNvPr id="104451" name="Notes Placeholder 2"/>
          <p:cNvSpPr>
            <a:spLocks noGrp="1"/>
          </p:cNvSpPr>
          <p:nvPr>
            <p:ph type="body" idx="1"/>
          </p:nvPr>
        </p:nvSpPr>
        <p:spPr>
          <a:noFill/>
          <a:ln/>
        </p:spPr>
        <p:txBody>
          <a:bodyPr lIns="93157" tIns="46579" rIns="93157" bIns="46579"/>
          <a:lstStyle/>
          <a:p>
            <a:r>
              <a:rPr lang="en-US" smtClean="0">
                <a:latin typeface="Arial" pitchFamily="34" charset="0"/>
              </a:rPr>
              <a:t>Torrent Server is the computer hardware running the Torrent Suite software</a:t>
            </a:r>
          </a:p>
          <a:p>
            <a:pPr lvl="1"/>
            <a:r>
              <a:rPr lang="en-US" smtClean="0">
                <a:latin typeface="Arial" pitchFamily="34" charset="0"/>
              </a:rPr>
              <a:t>pre-configured with software</a:t>
            </a:r>
          </a:p>
          <a:p>
            <a:pPr lvl="1"/>
            <a:r>
              <a:rPr lang="en-US" smtClean="0">
                <a:latin typeface="Arial" pitchFamily="34" charset="0"/>
              </a:rPr>
              <a:t>only way to access Torrent Suite software</a:t>
            </a:r>
          </a:p>
          <a:p>
            <a:pPr lvl="1"/>
            <a:r>
              <a:rPr lang="en-US" smtClean="0">
                <a:latin typeface="Arial" pitchFamily="34" charset="0"/>
              </a:rPr>
              <a:t>Contains GPU</a:t>
            </a:r>
          </a:p>
          <a:p>
            <a:r>
              <a:rPr lang="en-US" smtClean="0">
                <a:latin typeface="Arial" pitchFamily="34" charset="0"/>
              </a:rPr>
              <a:t>Based on Dell T710 Server</a:t>
            </a:r>
          </a:p>
          <a:p>
            <a:r>
              <a:rPr lang="en-US" smtClean="0">
                <a:latin typeface="Arial" pitchFamily="34" charset="0"/>
              </a:rPr>
              <a:t>USD $16,500</a:t>
            </a:r>
          </a:p>
          <a:p>
            <a:r>
              <a:rPr lang="en-US" smtClean="0">
                <a:latin typeface="Arial" pitchFamily="34" charset="0"/>
              </a:rPr>
              <a:t>Euro €17,500</a:t>
            </a:r>
          </a:p>
          <a:p>
            <a:r>
              <a:rPr lang="en-US" smtClean="0">
                <a:latin typeface="Arial" pitchFamily="34" charset="0"/>
              </a:rPr>
              <a:t>GBP £15,500</a:t>
            </a:r>
          </a:p>
          <a:p>
            <a:r>
              <a:rPr lang="en-US" smtClean="0">
                <a:latin typeface="Arial" pitchFamily="34" charset="0"/>
              </a:rPr>
              <a:t>Part Number 700-2010-01</a:t>
            </a:r>
          </a:p>
          <a:p>
            <a:endParaRPr lang="en-US" smtClean="0">
              <a:latin typeface="Arial" pitchFamily="34" charset="0"/>
            </a:endParaRPr>
          </a:p>
        </p:txBody>
      </p:sp>
      <p:sp>
        <p:nvSpPr>
          <p:cNvPr id="104452" name="Slide Number Placeholder 3"/>
          <p:cNvSpPr txBox="1">
            <a:spLocks noGrp="1"/>
          </p:cNvSpPr>
          <p:nvPr/>
        </p:nvSpPr>
        <p:spPr bwMode="auto">
          <a:xfrm>
            <a:off x="3970938" y="8829967"/>
            <a:ext cx="3037840" cy="464820"/>
          </a:xfrm>
          <a:prstGeom prst="rect">
            <a:avLst/>
          </a:prstGeom>
          <a:noFill/>
          <a:ln w="9525">
            <a:noFill/>
            <a:miter lim="800000"/>
            <a:headEnd/>
            <a:tailEnd/>
          </a:ln>
        </p:spPr>
        <p:txBody>
          <a:bodyPr lIns="93157" tIns="46579" rIns="93157" bIns="46579" anchor="b"/>
          <a:lstStyle/>
          <a:p>
            <a:pPr algn="r" defTabSz="881514"/>
            <a:fld id="{346D8279-8AEC-458C-B8DE-FA695A904B99}" type="slidenum">
              <a:rPr lang="en-US" sz="1200">
                <a:solidFill>
                  <a:srgbClr val="000000"/>
                </a:solidFill>
                <a:latin typeface="Calibri" pitchFamily="34" charset="0"/>
              </a:rPr>
              <a:pPr algn="r" defTabSz="881514"/>
              <a:t>34</a:t>
            </a:fld>
            <a:endParaRPr lang="en-US" sz="1200" dirty="0">
              <a:solidFill>
                <a:srgbClr val="000000"/>
              </a:solidFill>
              <a:latin typeface="Calibri"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a:xfrm>
            <a:off x="1210369" y="696550"/>
            <a:ext cx="4593021" cy="3486150"/>
          </a:xfrm>
          <a:ln/>
        </p:spPr>
      </p:sp>
      <p:sp>
        <p:nvSpPr>
          <p:cNvPr id="57347" name="Rectangle 3"/>
          <p:cNvSpPr>
            <a:spLocks noGrp="1"/>
          </p:cNvSpPr>
          <p:nvPr>
            <p:ph type="body" idx="1"/>
          </p:nvPr>
        </p:nvSpPr>
        <p:spPr>
          <a:noFill/>
          <a:ln/>
        </p:spPr>
        <p:txBody>
          <a:bodyPr lIns="93157" tIns="46579" rIns="93157" bIns="46579"/>
          <a:lstStyle/>
          <a:p>
            <a:pPr eaLnBrk="1" hangingPunct="1"/>
            <a:endParaRPr lang="en-US" smtClean="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r>
              <a:rPr lang="en-US" dirty="0" smtClean="0"/>
              <a:t>PLEASE CHANGE</a:t>
            </a:r>
            <a:r>
              <a:rPr lang="en-US" baseline="0" dirty="0" smtClean="0"/>
              <a:t> TECH SUPPORT NUMBER TO MATCH YOUR REGION’S CONTACT INFORMATION – THIS IS US-ONLY</a:t>
            </a:r>
            <a:endParaRPr lang="en-US" dirty="0"/>
          </a:p>
        </p:txBody>
      </p:sp>
      <p:sp>
        <p:nvSpPr>
          <p:cNvPr id="4" name="Header Placeholder 3"/>
          <p:cNvSpPr>
            <a:spLocks noGrp="1"/>
          </p:cNvSpPr>
          <p:nvPr>
            <p:ph type="hdr" sz="quarter" idx="10"/>
          </p:nvPr>
        </p:nvSpPr>
        <p:spPr>
          <a:xfrm>
            <a:off x="0" y="1"/>
            <a:ext cx="3037840" cy="465138"/>
          </a:xfrm>
          <a:prstGeom prst="rect">
            <a:avLst/>
          </a:prstGeom>
        </p:spPr>
        <p:txBody>
          <a:bodyPr lIns="92289" tIns="46144" rIns="92289" bIns="46144"/>
          <a:lstStyle/>
          <a:p>
            <a:r>
              <a:rPr lang="en-US" smtClean="0"/>
              <a:t>Ion Torrent Systems, Inc. </a:t>
            </a:r>
            <a:endParaRPr lang="en-US" dirty="0"/>
          </a:p>
        </p:txBody>
      </p:sp>
      <p:sp>
        <p:nvSpPr>
          <p:cNvPr id="5" name="Date Placeholder 4"/>
          <p:cNvSpPr>
            <a:spLocks noGrp="1"/>
          </p:cNvSpPr>
          <p:nvPr>
            <p:ph type="dt" idx="11"/>
          </p:nvPr>
        </p:nvSpPr>
        <p:spPr/>
        <p:txBody>
          <a:bodyPr/>
          <a:lstStyle/>
          <a:p>
            <a:fld id="{71030A28-F3C4-4912-8D1F-462AB4756AA3}" type="datetime1">
              <a:rPr lang="en-US" smtClean="0"/>
              <a:pPr/>
              <a:t>2/2/2017</a:t>
            </a:fld>
            <a:endParaRPr lang="en-US" dirty="0"/>
          </a:p>
        </p:txBody>
      </p:sp>
      <p:sp>
        <p:nvSpPr>
          <p:cNvPr id="6" name="Footer Placeholder 5"/>
          <p:cNvSpPr>
            <a:spLocks noGrp="1"/>
          </p:cNvSpPr>
          <p:nvPr>
            <p:ph type="ftr" sz="quarter" idx="12"/>
          </p:nvPr>
        </p:nvSpPr>
        <p:spPr>
          <a:xfrm>
            <a:off x="0" y="8829676"/>
            <a:ext cx="3037840" cy="465138"/>
          </a:xfrm>
          <a:prstGeom prst="rect">
            <a:avLst/>
          </a:prstGeom>
        </p:spPr>
        <p:txBody>
          <a:bodyPr lIns="92289" tIns="46144" rIns="92289" bIns="46144"/>
          <a:lstStyle/>
          <a:p>
            <a:endParaRPr lang="en-US" dirty="0"/>
          </a:p>
        </p:txBody>
      </p:sp>
      <p:sp>
        <p:nvSpPr>
          <p:cNvPr id="7" name="Slide Number Placeholder 6"/>
          <p:cNvSpPr>
            <a:spLocks noGrp="1"/>
          </p:cNvSpPr>
          <p:nvPr>
            <p:ph type="sldNum" sz="quarter" idx="13"/>
          </p:nvPr>
        </p:nvSpPr>
        <p:spPr/>
        <p:txBody>
          <a:bodyPr/>
          <a:lstStyle/>
          <a:p>
            <a:fld id="{5AA8360E-7336-4C77-808B-261E8D03F8E2}" type="slidenum">
              <a:rPr lang="en-US" smtClean="0"/>
              <a:pPr/>
              <a:t>36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r>
              <a:rPr lang="en-US" dirty="0" smtClean="0"/>
              <a:t>Wafer</a:t>
            </a:r>
            <a:r>
              <a:rPr lang="en-US" baseline="0" dirty="0" smtClean="0"/>
              <a:t> – the semiconductor material. Serves as the substrate for microelectronic devices. </a:t>
            </a:r>
          </a:p>
          <a:p>
            <a:endParaRPr lang="en-US" baseline="0" dirty="0" smtClean="0"/>
          </a:p>
          <a:p>
            <a:r>
              <a:rPr lang="en-US" baseline="0" dirty="0" smtClean="0"/>
              <a:t>Chip – has a </a:t>
            </a:r>
            <a:r>
              <a:rPr lang="en-US" baseline="0" dirty="0" err="1" smtClean="0"/>
              <a:t>flowcell</a:t>
            </a:r>
            <a:r>
              <a:rPr lang="en-US" baseline="0" dirty="0" smtClean="0"/>
              <a:t> on top of it to deposit the sample. </a:t>
            </a:r>
          </a:p>
          <a:p>
            <a:endParaRPr lang="en-US" baseline="0" dirty="0" smtClean="0"/>
          </a:p>
          <a:p>
            <a:r>
              <a:rPr lang="en-US" baseline="0" dirty="0" smtClean="0"/>
              <a:t>Cross – section – sensor layer of the chip where a change in pH ultimately measures a change in voltage and then turned into Base Calls (</a:t>
            </a:r>
            <a:r>
              <a:rPr lang="en-US" baseline="0" dirty="0" err="1" smtClean="0"/>
              <a:t>fastq</a:t>
            </a:r>
            <a:r>
              <a:rPr lang="en-US" baseline="0" dirty="0" smtClean="0"/>
              <a:t> files)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dirty="0" smtClean="0">
              <a:latin typeface="Arial" pitchFamily="34" charset="0"/>
              <a:ea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latin typeface="Arial" pitchFamily="34" charset="0"/>
                <a:ea typeface="ＭＳ Ｐゴシック" charset="-128"/>
              </a:rPr>
              <a:t>Complementary metal–oxide–semiconductor</a:t>
            </a:r>
            <a:r>
              <a:rPr lang="en-US" dirty="0" smtClean="0">
                <a:latin typeface="Arial" pitchFamily="34" charset="0"/>
                <a:ea typeface="ＭＳ Ｐゴシック" charset="-128"/>
              </a:rPr>
              <a:t> (</a:t>
            </a:r>
            <a:r>
              <a:rPr lang="en-US" b="1" dirty="0" smtClean="0">
                <a:latin typeface="Arial" pitchFamily="34" charset="0"/>
                <a:ea typeface="ＭＳ Ｐゴシック" charset="-128"/>
              </a:rPr>
              <a:t>CMOS</a:t>
            </a:r>
            <a:r>
              <a:rPr lang="en-US" dirty="0" smtClean="0">
                <a:latin typeface="Arial" pitchFamily="34" charset="0"/>
                <a:ea typeface="ＭＳ Ｐゴシック" charset="-128"/>
              </a:rPr>
              <a:t>) is a technology for constructing integrated circuits.</a:t>
            </a:r>
          </a:p>
          <a:p>
            <a:r>
              <a:rPr lang="en-US" dirty="0" smtClean="0"/>
              <a:t>No Lasers</a:t>
            </a:r>
            <a:r>
              <a:rPr lang="en-US" baseline="0" dirty="0" smtClean="0"/>
              <a:t>, </a:t>
            </a:r>
            <a:r>
              <a:rPr lang="en-US" baseline="0" dirty="0" err="1" smtClean="0"/>
              <a:t>Fluoresnce</a:t>
            </a:r>
            <a:r>
              <a:rPr lang="en-US" baseline="0" dirty="0" smtClean="0"/>
              <a:t>, optics, cameras etc. </a:t>
            </a:r>
          </a:p>
          <a:p>
            <a:r>
              <a:rPr lang="en-US" baseline="0" dirty="0" smtClean="0"/>
              <a:t>Rapid detection of sequence extension </a:t>
            </a:r>
            <a:endParaRPr lang="en-US" dirty="0" smtClean="0"/>
          </a:p>
          <a:p>
            <a:pPr lvl="1">
              <a:buClr>
                <a:srgbClr val="FF0000"/>
              </a:buClr>
              <a:buFont typeface="Wingdings" pitchFamily="2" charset="2"/>
              <a:buChar char="§"/>
            </a:pPr>
            <a:endParaRPr lang="en-US" dirty="0" smtClean="0"/>
          </a:p>
          <a:p>
            <a:pPr lvl="1">
              <a:buClr>
                <a:srgbClr val="FF0000"/>
              </a:buClr>
              <a:buFont typeface="Wingdings" pitchFamily="2" charset="2"/>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40B4652E-C8F1-4BF5-9A4D-CF1906A5E911}" type="slidenum">
              <a:rPr lang="en-US" smtClean="0"/>
              <a:pPr/>
              <a:t>5</a:t>
            </a:fld>
            <a:endParaRPr lang="en-US" dirty="0"/>
          </a:p>
        </p:txBody>
      </p:sp>
      <p:sp>
        <p:nvSpPr>
          <p:cNvPr id="5" name="Header Placeholder 4"/>
          <p:cNvSpPr>
            <a:spLocks noGrp="1"/>
          </p:cNvSpPr>
          <p:nvPr>
            <p:ph type="hdr" sz="quarter" idx="11"/>
          </p:nvPr>
        </p:nvSpPr>
        <p:spPr>
          <a:xfrm>
            <a:off x="0" y="0"/>
            <a:ext cx="3037840" cy="465138"/>
          </a:xfrm>
          <a:prstGeom prst="rect">
            <a:avLst/>
          </a:prstGeom>
        </p:spPr>
        <p:txBody>
          <a:bodyPr lIns="92294" tIns="46147" rIns="92294" bIns="46147"/>
          <a:lstStyle/>
          <a:p>
            <a:pPr>
              <a:defRPr/>
            </a:pPr>
            <a:r>
              <a:rPr lang="en-US" smtClean="0"/>
              <a:t>Ion Torrent Systems, Inc. </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r>
              <a:rPr lang="en-US" dirty="0" smtClean="0"/>
              <a:t>Main idea here is the chemistry</a:t>
            </a:r>
            <a:r>
              <a:rPr lang="en-US" baseline="0" dirty="0" smtClean="0"/>
              <a:t> is “natural” in the sense that we don’t modify the </a:t>
            </a:r>
            <a:r>
              <a:rPr lang="en-US" baseline="0" dirty="0" err="1" smtClean="0"/>
              <a:t>dNTPs</a:t>
            </a:r>
            <a:r>
              <a:rPr lang="en-US" baseline="0" dirty="0" smtClean="0"/>
              <a:t>.  When we flow 1 </a:t>
            </a:r>
            <a:r>
              <a:rPr lang="en-US" baseline="0" dirty="0" err="1" smtClean="0"/>
              <a:t>dNTP</a:t>
            </a:r>
            <a:r>
              <a:rPr lang="en-US" baseline="0" dirty="0" smtClean="0"/>
              <a:t> at a time, if there is an incorporation, a hydrogen ion is released on each template on the Ion Sphere Particle (only one shown here).  This release of H+ causes a change in the pH of the well that is detected by our “ion sensitive layer” at the bottom of each well.  So the signal we detect is caused by an incorporation event, and we know what </a:t>
            </a:r>
            <a:r>
              <a:rPr lang="en-US" baseline="0" dirty="0" err="1" smtClean="0"/>
              <a:t>dNTP</a:t>
            </a:r>
            <a:r>
              <a:rPr lang="en-US" baseline="0" dirty="0" smtClean="0"/>
              <a:t> we were flowing at that time, so we infer what base was on the template.  If no signal is detected (other than background) we assume no incorporation during that </a:t>
            </a:r>
            <a:r>
              <a:rPr lang="en-US" baseline="0" dirty="0" err="1" smtClean="0"/>
              <a:t>dNTP</a:t>
            </a:r>
            <a:r>
              <a:rPr lang="en-US" baseline="0" dirty="0" smtClean="0"/>
              <a:t> flow.  </a:t>
            </a:r>
          </a:p>
          <a:p>
            <a:endParaRPr lang="en-US" baseline="0" dirty="0" smtClean="0"/>
          </a:p>
        </p:txBody>
      </p:sp>
      <p:sp>
        <p:nvSpPr>
          <p:cNvPr id="4" name="Header Placeholder 3"/>
          <p:cNvSpPr>
            <a:spLocks noGrp="1"/>
          </p:cNvSpPr>
          <p:nvPr>
            <p:ph type="hdr" sz="quarter" idx="10"/>
          </p:nvPr>
        </p:nvSpPr>
        <p:spPr>
          <a:xfrm>
            <a:off x="0" y="0"/>
            <a:ext cx="3037840" cy="465138"/>
          </a:xfrm>
          <a:prstGeom prst="rect">
            <a:avLst/>
          </a:prstGeom>
        </p:spPr>
        <p:txBody>
          <a:bodyPr lIns="92294" tIns="46147" rIns="92294" bIns="46147"/>
          <a:lstStyle/>
          <a:p>
            <a:r>
              <a:rPr lang="en-US" smtClean="0"/>
              <a:t>Ion Torrent Systems, Inc. </a:t>
            </a:r>
            <a:endParaRPr lang="en-US" dirty="0"/>
          </a:p>
        </p:txBody>
      </p:sp>
      <p:sp>
        <p:nvSpPr>
          <p:cNvPr id="5" name="Date Placeholder 4"/>
          <p:cNvSpPr>
            <a:spLocks noGrp="1"/>
          </p:cNvSpPr>
          <p:nvPr>
            <p:ph type="dt" idx="11"/>
          </p:nvPr>
        </p:nvSpPr>
        <p:spPr/>
        <p:txBody>
          <a:bodyPr/>
          <a:lstStyle/>
          <a:p>
            <a:fld id="{71030A28-F3C4-4912-8D1F-462AB4756AA3}" type="datetime1">
              <a:rPr lang="en-US" smtClean="0"/>
              <a:pPr/>
              <a:t>2/2/2017</a:t>
            </a:fld>
            <a:endParaRPr lang="en-US" dirty="0"/>
          </a:p>
        </p:txBody>
      </p:sp>
      <p:sp>
        <p:nvSpPr>
          <p:cNvPr id="6" name="Footer Placeholder 5"/>
          <p:cNvSpPr>
            <a:spLocks noGrp="1"/>
          </p:cNvSpPr>
          <p:nvPr>
            <p:ph type="ftr" sz="quarter" idx="12"/>
          </p:nvPr>
        </p:nvSpPr>
        <p:spPr>
          <a:xfrm>
            <a:off x="0" y="8829676"/>
            <a:ext cx="3037840" cy="465138"/>
          </a:xfrm>
          <a:prstGeom prst="rect">
            <a:avLst/>
          </a:prstGeom>
        </p:spPr>
        <p:txBody>
          <a:bodyPr lIns="92294" tIns="46147" rIns="92294" bIns="46147"/>
          <a:lstStyle/>
          <a:p>
            <a:endParaRPr lang="en-US" dirty="0"/>
          </a:p>
        </p:txBody>
      </p:sp>
      <p:sp>
        <p:nvSpPr>
          <p:cNvPr id="7" name="Slide Number Placeholder 6"/>
          <p:cNvSpPr>
            <a:spLocks noGrp="1"/>
          </p:cNvSpPr>
          <p:nvPr>
            <p:ph type="sldNum" sz="quarter" idx="13"/>
          </p:nvPr>
        </p:nvSpPr>
        <p:spPr/>
        <p:txBody>
          <a:bodyPr/>
          <a:lstStyle/>
          <a:p>
            <a:fld id="{5AA8360E-7336-4C77-808B-261E8D03F8E2}" type="slidenum">
              <a:rPr lang="en-US" smtClean="0"/>
              <a:pPr/>
              <a:t>6</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pPr>
              <a:buClr>
                <a:srgbClr val="FF0000"/>
              </a:buClr>
            </a:pPr>
            <a:r>
              <a:rPr lang="en-US" sz="2600" dirty="0"/>
              <a:t>Speed</a:t>
            </a:r>
          </a:p>
          <a:p>
            <a:pPr lvl="1">
              <a:buClr>
                <a:srgbClr val="FF0000"/>
              </a:buClr>
              <a:buFont typeface="Wingdings" pitchFamily="2" charset="2"/>
              <a:buChar char="§"/>
            </a:pPr>
            <a:r>
              <a:rPr lang="en-US" dirty="0" smtClean="0"/>
              <a:t>Rapid detection of sequence extension</a:t>
            </a:r>
          </a:p>
          <a:p>
            <a:r>
              <a:rPr lang="en-US" dirty="0" smtClean="0"/>
              <a:t>Schematic</a:t>
            </a:r>
            <a:r>
              <a:rPr lang="en-US" baseline="0" dirty="0" smtClean="0"/>
              <a:t> representation of one </a:t>
            </a:r>
            <a:r>
              <a:rPr lang="en-US" baseline="0" dirty="0" err="1" smtClean="0"/>
              <a:t>microwell</a:t>
            </a:r>
            <a:r>
              <a:rPr lang="en-US" baseline="0" dirty="0" smtClean="0"/>
              <a:t> on the surface of a chip</a:t>
            </a:r>
          </a:p>
          <a:p>
            <a:pPr marL="404219" lvl="1" indent="-231213"/>
            <a:r>
              <a:rPr lang="en-US" sz="1600" dirty="0"/>
              <a:t>High signal to noise</a:t>
            </a:r>
          </a:p>
          <a:p>
            <a:pPr marL="404219" lvl="1" indent="-231213"/>
            <a:r>
              <a:rPr lang="en-US" sz="1600" dirty="0"/>
              <a:t>Enables high raw accuracy</a:t>
            </a:r>
          </a:p>
          <a:p>
            <a:pPr marL="404219" lvl="1" indent="-231213" defTabSz="931318">
              <a:defRPr/>
            </a:pPr>
            <a:r>
              <a:rPr lang="en-US" sz="1600" dirty="0"/>
              <a:t>One sensor per well per sequencing reaction</a:t>
            </a:r>
          </a:p>
          <a:p>
            <a:pPr marL="404219" lvl="1" indent="-231213"/>
            <a:endParaRPr lang="en-US" sz="1600" dirty="0"/>
          </a:p>
          <a:p>
            <a:endParaRPr lang="en-US" baseline="0" dirty="0" smtClean="0"/>
          </a:p>
          <a:p>
            <a:endParaRPr lang="en-US" baseline="0" dirty="0" smtClean="0"/>
          </a:p>
          <a:p>
            <a:r>
              <a:rPr lang="en-US" baseline="0" dirty="0" smtClean="0"/>
              <a:t>Orange circle is an Ion Sphere Particle onto which is clonally amplified the sequence fragment resulting from library preparation or </a:t>
            </a:r>
            <a:r>
              <a:rPr lang="en-US" baseline="0" dirty="0" err="1" smtClean="0"/>
              <a:t>amplicon</a:t>
            </a:r>
            <a:r>
              <a:rPr lang="en-US" baseline="0" dirty="0" smtClean="0"/>
              <a:t> PCR</a:t>
            </a:r>
          </a:p>
          <a:p>
            <a:endParaRPr lang="en-US" dirty="0" smtClean="0"/>
          </a:p>
          <a:p>
            <a:r>
              <a:rPr lang="en-US" dirty="0" smtClean="0"/>
              <a:t>Release</a:t>
            </a:r>
            <a:r>
              <a:rPr lang="en-US" baseline="0" dirty="0" smtClean="0"/>
              <a:t> of H+ ions as </a:t>
            </a:r>
            <a:r>
              <a:rPr lang="en-US" baseline="0" dirty="0" err="1" smtClean="0"/>
              <a:t>nucs</a:t>
            </a:r>
            <a:r>
              <a:rPr lang="en-US" baseline="0" dirty="0" smtClean="0"/>
              <a:t> incorporate generates a pH change inside the well which in turn causes charge accumulation in the Ion sensitive layer which then in turn causes a voltage increase mediated through the transistors directly underneath each well. Voltage signals are turned into base calls and output either as </a:t>
            </a:r>
            <a:r>
              <a:rPr lang="en-US" baseline="0" dirty="0" err="1" smtClean="0"/>
              <a:t>Ionograms</a:t>
            </a:r>
            <a:r>
              <a:rPr lang="en-US" baseline="0" dirty="0" smtClean="0"/>
              <a:t> (SFF files) or bases (</a:t>
            </a:r>
            <a:r>
              <a:rPr lang="en-US" baseline="0" dirty="0" err="1" smtClean="0"/>
              <a:t>FastQ</a:t>
            </a:r>
            <a:r>
              <a:rPr lang="en-US" baseline="0" dirty="0" smtClean="0"/>
              <a:t>) files </a:t>
            </a:r>
          </a:p>
          <a:p>
            <a:endParaRPr lang="en-US" baseline="0" dirty="0" smtClean="0"/>
          </a:p>
          <a:p>
            <a:r>
              <a:rPr lang="en-US" baseline="0" dirty="0" smtClean="0"/>
              <a:t>Sample at variable frame rate across pre-wash, </a:t>
            </a:r>
            <a:r>
              <a:rPr lang="en-US" baseline="0" dirty="0" err="1" smtClean="0"/>
              <a:t>nuc</a:t>
            </a:r>
            <a:r>
              <a:rPr lang="en-US" baseline="0" dirty="0" smtClean="0"/>
              <a:t>-flow, and post-wash</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0B4652E-C8F1-4BF5-9A4D-CF1906A5E911}" type="slidenum">
              <a:rPr lang="en-US" smtClean="0"/>
              <a:pPr/>
              <a:t>7</a:t>
            </a:fld>
            <a:endParaRPr lang="en-US" dirty="0"/>
          </a:p>
        </p:txBody>
      </p:sp>
      <p:sp>
        <p:nvSpPr>
          <p:cNvPr id="5" name="Header Placeholder 4"/>
          <p:cNvSpPr>
            <a:spLocks noGrp="1"/>
          </p:cNvSpPr>
          <p:nvPr>
            <p:ph type="hdr" sz="quarter" idx="11"/>
          </p:nvPr>
        </p:nvSpPr>
        <p:spPr>
          <a:xfrm>
            <a:off x="0" y="0"/>
            <a:ext cx="3037840" cy="465138"/>
          </a:xfrm>
          <a:prstGeom prst="rect">
            <a:avLst/>
          </a:prstGeom>
        </p:spPr>
        <p:txBody>
          <a:bodyPr lIns="92294" tIns="46147" rIns="92294" bIns="46147"/>
          <a:lstStyle/>
          <a:p>
            <a:pPr>
              <a:defRPr/>
            </a:pPr>
            <a:r>
              <a:rPr lang="en-US" smtClean="0"/>
              <a:t>Ion Torrent Systems, Inc. </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187450" y="696913"/>
            <a:ext cx="4645025" cy="3484562"/>
          </a:xfrm>
          <a:ln/>
        </p:spPr>
      </p:sp>
      <p:sp>
        <p:nvSpPr>
          <p:cNvPr id="43011" name="Rectangle 3"/>
          <p:cNvSpPr>
            <a:spLocks noGrp="1" noChangeArrowheads="1"/>
          </p:cNvSpPr>
          <p:nvPr>
            <p:ph type="body" idx="1"/>
          </p:nvPr>
        </p:nvSpPr>
        <p:spPr>
          <a:xfrm>
            <a:off x="701040" y="4414840"/>
            <a:ext cx="5608320" cy="4184650"/>
          </a:xfrm>
          <a:noFill/>
          <a:ln/>
        </p:spPr>
        <p:txBody>
          <a:bodyPr lIns="89921" tIns="44960" rIns="89921" bIns="44960"/>
          <a:lstStyle/>
          <a:p>
            <a:pPr marL="170850" indent="-170850">
              <a:spcBef>
                <a:spcPct val="0"/>
              </a:spcBef>
            </a:pPr>
            <a:r>
              <a:rPr lang="en-US" dirty="0" smtClean="0">
                <a:latin typeface="DIN Offc Pro" pitchFamily="34" charset="0"/>
                <a:ea typeface="ＭＳ Ｐゴシック" charset="-128"/>
              </a:rPr>
              <a:t>520 is 318 equivalent</a:t>
            </a:r>
          </a:p>
          <a:p>
            <a:pPr marL="170850" indent="-170850">
              <a:spcBef>
                <a:spcPct val="0"/>
              </a:spcBef>
            </a:pPr>
            <a:r>
              <a:rPr lang="en-US" dirty="0" smtClean="0">
                <a:latin typeface="DIN Offc Pro" pitchFamily="34" charset="0"/>
                <a:ea typeface="ＭＳ Ｐゴシック" charset="-128"/>
              </a:rPr>
              <a:t>540 is PI equivalent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r>
              <a:rPr lang="en-US" dirty="0" smtClean="0"/>
              <a:t>Set expectations of the class:</a:t>
            </a:r>
          </a:p>
          <a:p>
            <a:r>
              <a:rPr lang="en-US" dirty="0" smtClean="0"/>
              <a:t>There are several parts of the Ion workflow.</a:t>
            </a:r>
            <a:r>
              <a:rPr lang="en-US" baseline="0" dirty="0" smtClean="0"/>
              <a:t> The important phases are broken u here.  The parts in blue we will go over in the lab together.  This course does not cover the Library Prep portion of the workflow but we do offer several courses which cover this portion of the workflow.</a:t>
            </a:r>
            <a:endParaRPr lang="en-US" dirty="0"/>
          </a:p>
        </p:txBody>
      </p:sp>
      <p:sp>
        <p:nvSpPr>
          <p:cNvPr id="4" name="Header Placeholder 3"/>
          <p:cNvSpPr>
            <a:spLocks noGrp="1"/>
          </p:cNvSpPr>
          <p:nvPr>
            <p:ph type="hdr" sz="quarter" idx="10"/>
          </p:nvPr>
        </p:nvSpPr>
        <p:spPr>
          <a:xfrm>
            <a:off x="0" y="0"/>
            <a:ext cx="3037840" cy="465138"/>
          </a:xfrm>
          <a:prstGeom prst="rect">
            <a:avLst/>
          </a:prstGeom>
        </p:spPr>
        <p:txBody>
          <a:bodyPr lIns="92294" tIns="46147" rIns="92294" bIns="46147"/>
          <a:lstStyle/>
          <a:p>
            <a:r>
              <a:rPr lang="en-US" smtClean="0">
                <a:solidFill>
                  <a:prstClr val="black"/>
                </a:solidFill>
              </a:rPr>
              <a:t>Ion Torrent Systems, Inc. </a:t>
            </a:r>
            <a:endParaRPr lang="en-US" dirty="0">
              <a:solidFill>
                <a:prstClr val="black"/>
              </a:solidFill>
            </a:endParaRPr>
          </a:p>
        </p:txBody>
      </p:sp>
      <p:sp>
        <p:nvSpPr>
          <p:cNvPr id="6" name="Footer Placeholder 5"/>
          <p:cNvSpPr>
            <a:spLocks noGrp="1"/>
          </p:cNvSpPr>
          <p:nvPr>
            <p:ph type="ftr" sz="quarter" idx="12"/>
          </p:nvPr>
        </p:nvSpPr>
        <p:spPr>
          <a:xfrm>
            <a:off x="0" y="8829676"/>
            <a:ext cx="3037840" cy="465138"/>
          </a:xfrm>
          <a:prstGeom prst="rect">
            <a:avLst/>
          </a:prstGeom>
        </p:spPr>
        <p:txBody>
          <a:bodyPr lIns="92294" tIns="46147" rIns="92294" bIns="46147"/>
          <a:lstStyle/>
          <a:p>
            <a:endParaRPr lang="en-US" dirty="0">
              <a:solidFill>
                <a:prstClr val="black"/>
              </a:solidFill>
            </a:endParaRPr>
          </a:p>
        </p:txBody>
      </p:sp>
      <p:sp>
        <p:nvSpPr>
          <p:cNvPr id="7" name="Slide Number Placeholder 6"/>
          <p:cNvSpPr>
            <a:spLocks noGrp="1"/>
          </p:cNvSpPr>
          <p:nvPr>
            <p:ph type="sldNum" sz="quarter" idx="13"/>
          </p:nvPr>
        </p:nvSpPr>
        <p:spPr/>
        <p:txBody>
          <a:bodyPr/>
          <a:lstStyle/>
          <a:p>
            <a:fld id="{5AA8360E-7336-4C77-808B-261E8D03F8E2}" type="slidenum">
              <a:rPr lang="en-US" smtClean="0">
                <a:solidFill>
                  <a:prstClr val="black"/>
                </a:solidFill>
              </a:rPr>
              <a:pPr/>
              <a:t>11</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xfrm>
            <a:off x="1182688" y="696913"/>
            <a:ext cx="4648200" cy="3486150"/>
          </a:xfrm>
          <a:ln/>
        </p:spPr>
      </p:sp>
      <p:sp>
        <p:nvSpPr>
          <p:cNvPr id="79875" name="Notes Placeholder 2"/>
          <p:cNvSpPr>
            <a:spLocks noGrp="1"/>
          </p:cNvSpPr>
          <p:nvPr>
            <p:ph type="body" idx="1"/>
          </p:nvPr>
        </p:nvSpPr>
        <p:spPr>
          <a:noFill/>
          <a:ln/>
        </p:spPr>
        <p:txBody>
          <a:bodyPr lIns="93157" tIns="46579" rIns="93157" bIns="46579"/>
          <a:lstStyle/>
          <a:p>
            <a:pPr eaLnBrk="1" hangingPunct="1"/>
            <a:endParaRPr lang="en-US" smtClean="0">
              <a:latin typeface="Arial" pitchFamily="34" charset="0"/>
            </a:endParaRPr>
          </a:p>
        </p:txBody>
      </p:sp>
      <p:sp>
        <p:nvSpPr>
          <p:cNvPr id="79876" name="Header Placeholder 3"/>
          <p:cNvSpPr txBox="1">
            <a:spLocks noGrp="1"/>
          </p:cNvSpPr>
          <p:nvPr/>
        </p:nvSpPr>
        <p:spPr bwMode="auto">
          <a:xfrm>
            <a:off x="0" y="0"/>
            <a:ext cx="3037840" cy="464820"/>
          </a:xfrm>
          <a:prstGeom prst="rect">
            <a:avLst/>
          </a:prstGeom>
          <a:noFill/>
          <a:ln w="9525">
            <a:noFill/>
            <a:miter lim="800000"/>
            <a:headEnd/>
            <a:tailEnd/>
          </a:ln>
        </p:spPr>
        <p:txBody>
          <a:bodyPr lIns="93157" tIns="46579" rIns="93157" bIns="46579"/>
          <a:lstStyle/>
          <a:p>
            <a:pPr defTabSz="881514"/>
            <a:r>
              <a:rPr lang="en-US" sz="1200" dirty="0">
                <a:solidFill>
                  <a:srgbClr val="000000"/>
                </a:solidFill>
                <a:latin typeface="Calibri" pitchFamily="34" charset="0"/>
              </a:rPr>
              <a:t>Ion Torrent Systems, Inc. </a:t>
            </a:r>
          </a:p>
        </p:txBody>
      </p:sp>
      <p:sp>
        <p:nvSpPr>
          <p:cNvPr id="79877" name="Footer Placeholder 5"/>
          <p:cNvSpPr txBox="1">
            <a:spLocks noGrp="1"/>
          </p:cNvSpPr>
          <p:nvPr/>
        </p:nvSpPr>
        <p:spPr bwMode="auto">
          <a:xfrm>
            <a:off x="0" y="8829967"/>
            <a:ext cx="3037840" cy="464820"/>
          </a:xfrm>
          <a:prstGeom prst="rect">
            <a:avLst/>
          </a:prstGeom>
          <a:noFill/>
          <a:ln w="9525">
            <a:noFill/>
            <a:miter lim="800000"/>
            <a:headEnd/>
            <a:tailEnd/>
          </a:ln>
        </p:spPr>
        <p:txBody>
          <a:bodyPr lIns="93157" tIns="46579" rIns="93157" bIns="46579" anchor="b"/>
          <a:lstStyle/>
          <a:p>
            <a:pPr defTabSz="881514"/>
            <a:endParaRPr lang="en-US" sz="1200" dirty="0">
              <a:solidFill>
                <a:srgbClr val="000000"/>
              </a:solidFill>
              <a:latin typeface="Calibri" pitchFamily="34" charset="0"/>
            </a:endParaRPr>
          </a:p>
        </p:txBody>
      </p:sp>
      <p:sp>
        <p:nvSpPr>
          <p:cNvPr id="79878" name="Slide Number Placeholder 6"/>
          <p:cNvSpPr txBox="1">
            <a:spLocks noGrp="1"/>
          </p:cNvSpPr>
          <p:nvPr/>
        </p:nvSpPr>
        <p:spPr bwMode="auto">
          <a:xfrm>
            <a:off x="3970938" y="8829967"/>
            <a:ext cx="3037840" cy="464820"/>
          </a:xfrm>
          <a:prstGeom prst="rect">
            <a:avLst/>
          </a:prstGeom>
          <a:noFill/>
          <a:ln w="9525">
            <a:noFill/>
            <a:miter lim="800000"/>
            <a:headEnd/>
            <a:tailEnd/>
          </a:ln>
        </p:spPr>
        <p:txBody>
          <a:bodyPr lIns="93157" tIns="46579" rIns="93157" bIns="46579" anchor="b"/>
          <a:lstStyle/>
          <a:p>
            <a:pPr algn="r" defTabSz="881514"/>
            <a:fld id="{8BB81E56-1BAB-4A94-A57B-C5AC8C513C97}" type="slidenum">
              <a:rPr lang="en-US" sz="1200">
                <a:solidFill>
                  <a:srgbClr val="000000"/>
                </a:solidFill>
                <a:latin typeface="Calibri" pitchFamily="34" charset="0"/>
              </a:rPr>
              <a:pPr algn="r" defTabSz="881514"/>
              <a:t>12</a:t>
            </a:fld>
            <a:endParaRPr lang="en-US" sz="1200" dirty="0">
              <a:solidFill>
                <a:srgbClr val="000000"/>
              </a:solidFill>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r>
              <a:rPr lang="en-US" dirty="0" smtClean="0"/>
              <a:t>Many application</a:t>
            </a:r>
            <a:r>
              <a:rPr lang="en-US" baseline="0" dirty="0" smtClean="0"/>
              <a:t> specific Library Prep protocols to chose from.</a:t>
            </a:r>
          </a:p>
          <a:p>
            <a:r>
              <a:rPr lang="en-US" baseline="0" dirty="0" smtClean="0"/>
              <a:t>For e</a:t>
            </a:r>
            <a:r>
              <a:rPr lang="en-US" dirty="0" smtClean="0"/>
              <a:t>xamples </a:t>
            </a:r>
            <a:r>
              <a:rPr lang="en-US" baseline="0" dirty="0" smtClean="0"/>
              <a:t>RNA or DNA, Frag, </a:t>
            </a:r>
            <a:r>
              <a:rPr lang="en-US" baseline="0" dirty="0" err="1" smtClean="0"/>
              <a:t>Ampliseq</a:t>
            </a:r>
            <a:r>
              <a:rPr lang="en-US" baseline="0" dirty="0" smtClean="0"/>
              <a:t> or RT workflows.  Note all are less than 1 day and all share several steps.  Varied </a:t>
            </a:r>
            <a:r>
              <a:rPr lang="en-US" baseline="0" dirty="0" err="1" smtClean="0"/>
              <a:t>workfows</a:t>
            </a:r>
            <a:r>
              <a:rPr lang="en-US" baseline="0" dirty="0" smtClean="0"/>
              <a:t> for all customers</a:t>
            </a:r>
          </a:p>
          <a:p>
            <a:r>
              <a:rPr lang="en-US" baseline="0" dirty="0" err="1" smtClean="0"/>
              <a:t>Emphsize</a:t>
            </a:r>
            <a:r>
              <a:rPr lang="en-US" baseline="0" dirty="0" smtClean="0"/>
              <a:t> Ion </a:t>
            </a:r>
            <a:r>
              <a:rPr lang="en-US" baseline="0" dirty="0" err="1" smtClean="0"/>
              <a:t>AmpliSeq</a:t>
            </a:r>
            <a:r>
              <a:rPr lang="en-US" baseline="0" dirty="0" smtClean="0"/>
              <a:t> libraries.</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13</a:t>
            </a:fld>
            <a:endParaRPr lang="en-US"/>
          </a:p>
        </p:txBody>
      </p:sp>
    </p:spTree>
    <p:extLst>
      <p:ext uri="{BB962C8B-B14F-4D97-AF65-F5344CB8AC3E}">
        <p14:creationId xmlns:p14="http://schemas.microsoft.com/office/powerpoint/2010/main" val="1292031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internal use">
    <p:spTree>
      <p:nvGrpSpPr>
        <p:cNvPr id="1" name=""/>
        <p:cNvGrpSpPr/>
        <p:nvPr/>
      </p:nvGrpSpPr>
      <p:grpSpPr>
        <a:xfrm>
          <a:off x="0" y="0"/>
          <a:ext cx="0" cy="0"/>
          <a:chOff x="0" y="0"/>
          <a:chExt cx="0" cy="0"/>
        </a:xfrm>
      </p:grpSpPr>
      <p:sp>
        <p:nvSpPr>
          <p:cNvPr id="12" name="Rectangle 11"/>
          <p:cNvSpPr/>
          <p:nvPr/>
        </p:nvSpPr>
        <p:spPr bwMode="auto">
          <a:xfrm>
            <a:off x="0" y="5948363"/>
            <a:ext cx="9144000" cy="909637"/>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24" charset="0"/>
            </a:endParaRPr>
          </a:p>
        </p:txBody>
      </p:sp>
      <p:cxnSp>
        <p:nvCxnSpPr>
          <p:cNvPr id="4" name="Straight Connector 10"/>
          <p:cNvCxnSpPr>
            <a:cxnSpLocks noChangeShapeType="1"/>
          </p:cNvCxnSpPr>
          <p:nvPr/>
        </p:nvCxnSpPr>
        <p:spPr bwMode="auto">
          <a:xfrm>
            <a:off x="0" y="779463"/>
            <a:ext cx="9144000" cy="1587"/>
          </a:xfrm>
          <a:prstGeom prst="line">
            <a:avLst/>
          </a:prstGeom>
          <a:noFill/>
          <a:ln w="57150">
            <a:solidFill>
              <a:srgbClr val="5C81AA"/>
            </a:solidFill>
            <a:round/>
            <a:headEnd/>
            <a:tailEnd/>
          </a:ln>
        </p:spPr>
      </p:cxnSp>
      <p:sp>
        <p:nvSpPr>
          <p:cNvPr id="5" name="Line 15"/>
          <p:cNvSpPr>
            <a:spLocks noChangeShapeType="1"/>
          </p:cNvSpPr>
          <p:nvPr/>
        </p:nvSpPr>
        <p:spPr bwMode="auto">
          <a:xfrm flipV="1">
            <a:off x="1060450" y="2979738"/>
            <a:ext cx="1804988" cy="3175"/>
          </a:xfrm>
          <a:prstGeom prst="line">
            <a:avLst/>
          </a:prstGeom>
          <a:noFill/>
          <a:ln w="57150">
            <a:solidFill>
              <a:srgbClr val="5C81AA"/>
            </a:solidFill>
            <a:round/>
            <a:headEnd/>
            <a:tailEnd/>
          </a:ln>
        </p:spPr>
        <p:txBody>
          <a:bodyPr/>
          <a:lstStyle/>
          <a:p>
            <a:endParaRPr lang="en-US" dirty="0"/>
          </a:p>
        </p:txBody>
      </p:sp>
      <p:sp>
        <p:nvSpPr>
          <p:cNvPr id="6" name="Line 13"/>
          <p:cNvSpPr>
            <a:spLocks noChangeShapeType="1"/>
          </p:cNvSpPr>
          <p:nvPr/>
        </p:nvSpPr>
        <p:spPr bwMode="auto">
          <a:xfrm flipV="1">
            <a:off x="1049338" y="790575"/>
            <a:ext cx="7937" cy="5364163"/>
          </a:xfrm>
          <a:prstGeom prst="line">
            <a:avLst/>
          </a:prstGeom>
          <a:noFill/>
          <a:ln w="57150">
            <a:solidFill>
              <a:srgbClr val="5C81AA"/>
            </a:solidFill>
            <a:round/>
            <a:headEnd/>
            <a:tailEnd/>
          </a:ln>
        </p:spPr>
        <p:txBody>
          <a:bodyPr/>
          <a:lstStyle/>
          <a:p>
            <a:endParaRPr lang="en-US" dirty="0"/>
          </a:p>
        </p:txBody>
      </p:sp>
      <p:pic>
        <p:nvPicPr>
          <p:cNvPr id="8" name="Picture 3" descr="ThermoFisher_PPT-Logo_032-Bk.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82563" y="241300"/>
            <a:ext cx="1860550" cy="400050"/>
          </a:xfrm>
          <a:prstGeom prst="rect">
            <a:avLst/>
          </a:prstGeom>
          <a:noFill/>
          <a:ln w="9525">
            <a:noFill/>
            <a:miter lim="800000"/>
            <a:headEnd/>
            <a:tailEnd/>
          </a:ln>
        </p:spPr>
      </p:pic>
      <p:sp>
        <p:nvSpPr>
          <p:cNvPr id="10" name="TextBox 9"/>
          <p:cNvSpPr txBox="1"/>
          <p:nvPr/>
        </p:nvSpPr>
        <p:spPr>
          <a:xfrm>
            <a:off x="1231900" y="6184900"/>
            <a:ext cx="5016500" cy="369888"/>
          </a:xfrm>
          <a:prstGeom prst="rect">
            <a:avLst/>
          </a:prstGeom>
          <a:noFill/>
        </p:spPr>
        <p:txBody>
          <a:bodyPr>
            <a:spAutoFit/>
          </a:bodyPr>
          <a:lstStyle/>
          <a:p>
            <a:r>
              <a:rPr lang="en-US" sz="1800" dirty="0">
                <a:solidFill>
                  <a:srgbClr val="F4F4F4"/>
                </a:solidFill>
              </a:rPr>
              <a:t>The world leader in serving science</a:t>
            </a:r>
          </a:p>
        </p:txBody>
      </p:sp>
      <p:sp>
        <p:nvSpPr>
          <p:cNvPr id="11" name="Text Box 9"/>
          <p:cNvSpPr txBox="1">
            <a:spLocks noChangeArrowheads="1"/>
          </p:cNvSpPr>
          <p:nvPr/>
        </p:nvSpPr>
        <p:spPr bwMode="auto">
          <a:xfrm>
            <a:off x="1265238" y="5702300"/>
            <a:ext cx="1389062" cy="215900"/>
          </a:xfrm>
          <a:prstGeom prst="rect">
            <a:avLst/>
          </a:prstGeom>
          <a:noFill/>
          <a:ln w="9525">
            <a:noFill/>
            <a:miter lim="800000"/>
            <a:headEnd/>
            <a:tailEnd/>
          </a:ln>
        </p:spPr>
        <p:txBody>
          <a:bodyPr wrap="none">
            <a:spAutoFit/>
          </a:bodyPr>
          <a:lstStyle/>
          <a:p>
            <a:pPr defTabSz="457200"/>
            <a:r>
              <a:rPr lang="en-US" sz="800" i="1" dirty="0">
                <a:latin typeface="Arial Unicode MS" pitchFamily="34" charset="-128"/>
              </a:rPr>
              <a:t>Proprietary &amp; Confidential</a:t>
            </a:r>
          </a:p>
        </p:txBody>
      </p:sp>
      <p:sp>
        <p:nvSpPr>
          <p:cNvPr id="16" name="Text Placeholder 15"/>
          <p:cNvSpPr>
            <a:spLocks noGrp="1"/>
          </p:cNvSpPr>
          <p:nvPr>
            <p:ph type="body" sz="quarter" idx="10"/>
          </p:nvPr>
        </p:nvSpPr>
        <p:spPr>
          <a:xfrm>
            <a:off x="3038475" y="3505200"/>
            <a:ext cx="5881688" cy="2225675"/>
          </a:xfrm>
        </p:spPr>
        <p:txBody>
          <a:bodyPr/>
          <a:lstStyle>
            <a:lvl1pPr>
              <a:buFontTx/>
              <a:buNone/>
              <a:defRPr sz="1800" b="0">
                <a:solidFill>
                  <a:schemeClr val="tx1"/>
                </a:solidFill>
              </a:defRPr>
            </a:lvl1pPr>
            <a:lvl2pPr marL="114300" indent="4763">
              <a:buFontTx/>
              <a:buNone/>
              <a:defRPr sz="1600" i="1">
                <a:solidFill>
                  <a:schemeClr val="tx1"/>
                </a:solidFill>
              </a:defRPr>
            </a:lvl2pPr>
          </a:lstStyle>
          <a:p>
            <a:pPr lvl="0"/>
            <a:r>
              <a:rPr lang="en-US" smtClean="0"/>
              <a:t>Click to edit Master text styles</a:t>
            </a:r>
          </a:p>
          <a:p>
            <a:pPr lvl="1"/>
            <a:r>
              <a:rPr lang="en-US" smtClean="0"/>
              <a:t>Second level</a:t>
            </a:r>
          </a:p>
        </p:txBody>
      </p:sp>
      <p:sp>
        <p:nvSpPr>
          <p:cNvPr id="18" name="Title 16"/>
          <p:cNvSpPr>
            <a:spLocks noGrp="1"/>
          </p:cNvSpPr>
          <p:nvPr>
            <p:ph type="title" hasCustomPrompt="1"/>
          </p:nvPr>
        </p:nvSpPr>
        <p:spPr>
          <a:xfrm>
            <a:off x="3027962" y="2761123"/>
            <a:ext cx="5892201" cy="443190"/>
          </a:xfrm>
        </p:spPr>
        <p:txBody>
          <a:bodyPr wrap="square">
            <a:spAutoFit/>
          </a:bodyPr>
          <a:lstStyle>
            <a:lvl1pPr>
              <a:defRPr sz="2400" b="1"/>
            </a:lvl1pPr>
          </a:lstStyle>
          <a:p>
            <a:r>
              <a:rPr lang="en-US" dirty="0" smtClean="0"/>
              <a:t>24 pt Arial Bold</a:t>
            </a:r>
            <a:endParaRPr lang="en-US" dirty="0"/>
          </a:p>
        </p:txBody>
      </p:sp>
      <p:sp>
        <p:nvSpPr>
          <p:cNvPr id="13" name="Oval 12"/>
          <p:cNvSpPr>
            <a:spLocks noChangeArrowheads="1"/>
          </p:cNvSpPr>
          <p:nvPr userDrawn="1"/>
        </p:nvSpPr>
        <p:spPr bwMode="auto">
          <a:xfrm>
            <a:off x="928688" y="6230938"/>
            <a:ext cx="255587" cy="247650"/>
          </a:xfrm>
          <a:prstGeom prst="ellipse">
            <a:avLst/>
          </a:prstGeom>
          <a:gradFill flip="none" rotWithShape="1">
            <a:gsLst>
              <a:gs pos="3000">
                <a:schemeClr val="accent4"/>
              </a:gs>
              <a:gs pos="50000">
                <a:schemeClr val="accent4">
                  <a:lumMod val="75000"/>
                </a:schemeClr>
              </a:gs>
              <a:gs pos="100000">
                <a:schemeClr val="accent4">
                  <a:lumMod val="50000"/>
                </a:schemeClr>
              </a:gs>
            </a:gsLst>
            <a:path path="circle">
              <a:fillToRect l="100000" b="100000"/>
            </a:path>
            <a:tileRect t="-100000" r="-100000"/>
          </a:gradFill>
          <a:ln w="25400">
            <a:noFill/>
            <a:round/>
            <a:headEnd/>
            <a:tailEnd/>
          </a:ln>
          <a:effectLst>
            <a:outerShdw blurRad="50800" dist="38100" dir="8100000" algn="tr" rotWithShape="0">
              <a:prstClr val="black">
                <a:alpha val="40000"/>
              </a:prstClr>
            </a:outerShdw>
          </a:effectLst>
        </p:spPr>
        <p:txBody>
          <a:bodyPr anchor="ctr"/>
          <a:lstStyle/>
          <a:p>
            <a:pPr algn="ctr" defTabSz="457200" rtl="0" eaLnBrk="1" fontAlgn="base" hangingPunct="1">
              <a:spcBef>
                <a:spcPct val="0"/>
              </a:spcBef>
              <a:spcAft>
                <a:spcPct val="0"/>
              </a:spcAft>
            </a:pPr>
            <a:endParaRPr lang="en-US" sz="1800" b="1" kern="1200" dirty="0">
              <a:solidFill>
                <a:srgbClr val="FFFFFF"/>
              </a:solidFill>
              <a:latin typeface="Arial" pitchFamily="34" charset="0"/>
              <a:ea typeface="ＭＳ Ｐゴシック" pitchFamily="100" charset="-128"/>
              <a:cs typeface="+mn-cs"/>
            </a:endParaRPr>
          </a:p>
        </p:txBody>
      </p:sp>
      <p:sp>
        <p:nvSpPr>
          <p:cNvPr id="14" name="Oval 13"/>
          <p:cNvSpPr>
            <a:spLocks noChangeArrowheads="1"/>
          </p:cNvSpPr>
          <p:nvPr userDrawn="1"/>
        </p:nvSpPr>
        <p:spPr bwMode="auto">
          <a:xfrm>
            <a:off x="2668588" y="2840038"/>
            <a:ext cx="255587" cy="247650"/>
          </a:xfrm>
          <a:prstGeom prst="ellipse">
            <a:avLst/>
          </a:prstGeom>
          <a:gradFill flip="none" rotWithShape="1">
            <a:gsLst>
              <a:gs pos="3000">
                <a:schemeClr val="accent4"/>
              </a:gs>
              <a:gs pos="50000">
                <a:schemeClr val="accent4">
                  <a:lumMod val="75000"/>
                </a:schemeClr>
              </a:gs>
              <a:gs pos="100000">
                <a:schemeClr val="accent4">
                  <a:lumMod val="50000"/>
                </a:schemeClr>
              </a:gs>
            </a:gsLst>
            <a:path path="circle">
              <a:fillToRect l="100000" b="100000"/>
            </a:path>
            <a:tileRect t="-100000" r="-100000"/>
          </a:gradFill>
          <a:ln w="25400">
            <a:noFill/>
            <a:round/>
            <a:headEnd/>
            <a:tailEnd/>
          </a:ln>
          <a:effectLst>
            <a:outerShdw blurRad="50800" dist="38100" dir="8100000" algn="tr" rotWithShape="0">
              <a:prstClr val="black">
                <a:alpha val="40000"/>
              </a:prstClr>
            </a:outerShdw>
          </a:effectLst>
        </p:spPr>
        <p:txBody>
          <a:bodyPr anchor="ctr"/>
          <a:lstStyle/>
          <a:p>
            <a:pPr algn="ctr" defTabSz="457200" rtl="0" eaLnBrk="1" fontAlgn="base" hangingPunct="1">
              <a:spcBef>
                <a:spcPct val="0"/>
              </a:spcBef>
              <a:spcAft>
                <a:spcPct val="0"/>
              </a:spcAft>
            </a:pPr>
            <a:endParaRPr lang="en-US" sz="1800" b="1" kern="1200" dirty="0">
              <a:solidFill>
                <a:srgbClr val="FFFFFF"/>
              </a:solidFill>
              <a:latin typeface="Arial" pitchFamily="34" charset="0"/>
              <a:ea typeface="ＭＳ Ｐゴシック" pitchFamily="100" charset="-128"/>
              <a:cs typeface="+mn-cs"/>
            </a:endParaRPr>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wo_content_boxes_w_takeaway">
    <p:spTree>
      <p:nvGrpSpPr>
        <p:cNvPr id="1" name=""/>
        <p:cNvGrpSpPr/>
        <p:nvPr/>
      </p:nvGrpSpPr>
      <p:grpSpPr>
        <a:xfrm>
          <a:off x="0" y="0"/>
          <a:ext cx="0" cy="0"/>
          <a:chOff x="0" y="0"/>
          <a:chExt cx="0" cy="0"/>
        </a:xfrm>
      </p:grpSpPr>
      <p:pic>
        <p:nvPicPr>
          <p:cNvPr id="10" name="Picture 9" descr="pittcon product background-1.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2517775"/>
            <a:ext cx="9144000" cy="1533526"/>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44475" y="1066799"/>
            <a:ext cx="4144962" cy="4286251"/>
          </a:xfrm>
          <a:prstGeom prst="roundRect">
            <a:avLst>
              <a:gd name="adj" fmla="val 2464"/>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1"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775201" y="1066799"/>
            <a:ext cx="4144962" cy="4286251"/>
          </a:xfrm>
          <a:prstGeom prst="roundRect">
            <a:avLst>
              <a:gd name="adj" fmla="val 2464"/>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1"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9" name="Text Placeholder 8"/>
          <p:cNvSpPr>
            <a:spLocks noGrp="1"/>
          </p:cNvSpPr>
          <p:nvPr>
            <p:ph type="body" sz="quarter" idx="10" hasCustomPrompt="1"/>
          </p:nvPr>
        </p:nvSpPr>
        <p:spPr>
          <a:xfrm>
            <a:off x="242888" y="5635625"/>
            <a:ext cx="8677275" cy="384175"/>
          </a:xfrm>
        </p:spPr>
        <p:txBody>
          <a:bodyPr/>
          <a:lstStyle>
            <a:lvl1pPr algn="ctr">
              <a:buFontTx/>
              <a:buNone/>
              <a:defRPr sz="2200" b="1" i="1">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22 pt bold italic takeaway</a:t>
            </a:r>
          </a:p>
        </p:txBody>
      </p:sp>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horizontal 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44475" y="905775"/>
            <a:ext cx="8675688" cy="2845488"/>
          </a:xfrm>
          <a:prstGeom prst="roundRect">
            <a:avLst>
              <a:gd name="adj" fmla="val 2464"/>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1"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5" name="Content Placeholder 2"/>
          <p:cNvSpPr>
            <a:spLocks noGrp="1"/>
          </p:cNvSpPr>
          <p:nvPr>
            <p:ph sz="half" idx="10"/>
          </p:nvPr>
        </p:nvSpPr>
        <p:spPr>
          <a:xfrm>
            <a:off x="244475" y="3968751"/>
            <a:ext cx="8675688" cy="1979612"/>
          </a:xfrm>
          <a:prstGeom prst="roundRect">
            <a:avLst>
              <a:gd name="adj" fmla="val 2464"/>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1"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our boxes with take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49238" y="942975"/>
            <a:ext cx="4135436" cy="2182126"/>
          </a:xfrm>
          <a:prstGeom prst="roundRect">
            <a:avLst>
              <a:gd name="adj" fmla="val 4012"/>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0"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5" name="Content Placeholder 2"/>
          <p:cNvSpPr>
            <a:spLocks noGrp="1"/>
          </p:cNvSpPr>
          <p:nvPr>
            <p:ph sz="half" idx="10"/>
          </p:nvPr>
        </p:nvSpPr>
        <p:spPr>
          <a:xfrm>
            <a:off x="249238" y="3304275"/>
            <a:ext cx="4135436" cy="2182126"/>
          </a:xfrm>
          <a:prstGeom prst="roundRect">
            <a:avLst>
              <a:gd name="adj" fmla="val 4012"/>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0"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8" name="Text Placeholder 7"/>
          <p:cNvSpPr>
            <a:spLocks noGrp="1"/>
          </p:cNvSpPr>
          <p:nvPr>
            <p:ph type="body" sz="quarter" idx="12" hasCustomPrompt="1"/>
          </p:nvPr>
        </p:nvSpPr>
        <p:spPr>
          <a:xfrm>
            <a:off x="242888" y="5635625"/>
            <a:ext cx="8677275" cy="498475"/>
          </a:xfrm>
          <a:noFill/>
          <a:ln w="38100" cap="flat" algn="ctr">
            <a:no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a:lstStyle>
            <a:lvl1pPr marL="188913" indent="-188913" algn="ctr" rtl="0" eaLnBrk="1" fontAlgn="base" hangingPunct="1">
              <a:spcBef>
                <a:spcPct val="0"/>
              </a:spcBef>
              <a:spcAft>
                <a:spcPts val="600"/>
              </a:spcAft>
              <a:buClr>
                <a:schemeClr val="accent4"/>
              </a:buClr>
              <a:buFontTx/>
              <a:buNone/>
              <a:defRPr lang="en-US" sz="2200" b="1" i="1" dirty="0" smtClean="0">
                <a:solidFill>
                  <a:schemeClr val="accent4"/>
                </a:solidFill>
                <a:latin typeface="+mn-lt"/>
                <a:ea typeface="ＭＳ Ｐゴシック" pitchFamily="-60" charset="-128"/>
                <a:cs typeface="ＭＳ Ｐゴシック" pitchFamily="-60" charset="-128"/>
              </a:defRPr>
            </a:lvl1pPr>
          </a:lstStyle>
          <a:p>
            <a:pPr marL="188913" lvl="0" indent="-188913" algn="ctr" rtl="0" eaLnBrk="1" fontAlgn="base" hangingPunct="1">
              <a:spcBef>
                <a:spcPct val="0"/>
              </a:spcBef>
              <a:spcAft>
                <a:spcPts val="600"/>
              </a:spcAft>
              <a:buClr>
                <a:schemeClr val="accent4"/>
              </a:buClr>
              <a:buFontTx/>
              <a:buNone/>
            </a:pPr>
            <a:r>
              <a:rPr lang="en-US" dirty="0" smtClean="0"/>
              <a:t>22 pt bold italic takeaway</a:t>
            </a:r>
          </a:p>
        </p:txBody>
      </p:sp>
      <p:sp>
        <p:nvSpPr>
          <p:cNvPr id="9" name="Content Placeholder 2"/>
          <p:cNvSpPr>
            <a:spLocks noGrp="1"/>
          </p:cNvSpPr>
          <p:nvPr>
            <p:ph sz="half" idx="13"/>
          </p:nvPr>
        </p:nvSpPr>
        <p:spPr>
          <a:xfrm>
            <a:off x="4800600" y="942975"/>
            <a:ext cx="4135436" cy="2182126"/>
          </a:xfrm>
          <a:prstGeom prst="roundRect">
            <a:avLst>
              <a:gd name="adj" fmla="val 4012"/>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0"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4"/>
          </p:nvPr>
        </p:nvSpPr>
        <p:spPr>
          <a:xfrm>
            <a:off x="4800600" y="3304275"/>
            <a:ext cx="4135436" cy="2182126"/>
          </a:xfrm>
          <a:prstGeom prst="roundRect">
            <a:avLst>
              <a:gd name="adj" fmla="val 4012"/>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0"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2_Title and Content with layout grid">
    <p:spTree>
      <p:nvGrpSpPr>
        <p:cNvPr id="1" name=""/>
        <p:cNvGrpSpPr/>
        <p:nvPr/>
      </p:nvGrpSpPr>
      <p:grpSpPr>
        <a:xfrm>
          <a:off x="0" y="0"/>
          <a:ext cx="0" cy="0"/>
          <a:chOff x="0" y="0"/>
          <a:chExt cx="0" cy="0"/>
        </a:xfrm>
      </p:grpSpPr>
      <p:sp>
        <p:nvSpPr>
          <p:cNvPr id="2" name="Title 1"/>
          <p:cNvSpPr>
            <a:spLocks noGrp="1"/>
          </p:cNvSpPr>
          <p:nvPr>
            <p:ph type="title"/>
          </p:nvPr>
        </p:nvSpPr>
        <p:spPr>
          <a:xfrm>
            <a:off x="236358" y="38100"/>
            <a:ext cx="8289925" cy="700088"/>
          </a:xfrm>
        </p:spPr>
        <p:txBody>
          <a:bodyPr/>
          <a:lstStyle/>
          <a:p>
            <a:r>
              <a:rPr lang="en-US" smtClean="0"/>
              <a:t>Click to edit Master title style</a:t>
            </a:r>
            <a:endParaRPr lang="en-US"/>
          </a:p>
        </p:txBody>
      </p:sp>
      <p:sp>
        <p:nvSpPr>
          <p:cNvPr id="3" name="Content Placeholder 2"/>
          <p:cNvSpPr>
            <a:spLocks noGrp="1"/>
          </p:cNvSpPr>
          <p:nvPr>
            <p:ph idx="1"/>
          </p:nvPr>
        </p:nvSpPr>
        <p:spPr>
          <a:xfrm>
            <a:off x="234950" y="922339"/>
            <a:ext cx="8685213" cy="4808536"/>
          </a:xfrm>
        </p:spPr>
        <p:txBody>
          <a:bodyPr/>
          <a:lstStyle>
            <a:lvl3pPr>
              <a:buClr>
                <a:schemeClr val="accent5">
                  <a:lumMod val="75000"/>
                </a:schemeClr>
              </a:buClr>
              <a:defRPr/>
            </a:lvl3pPr>
          </a:lstStyle>
          <a:p>
            <a:pPr lvl="0"/>
            <a:r>
              <a:rPr lang="en-US" smtClean="0"/>
              <a:t>Click to edit Master text styles</a:t>
            </a:r>
          </a:p>
          <a:p>
            <a:pPr lvl="1"/>
            <a:r>
              <a:rPr lang="en-US" smtClean="0"/>
              <a:t>Second level</a:t>
            </a:r>
          </a:p>
          <a:p>
            <a:pPr lvl="2"/>
            <a:r>
              <a:rPr lang="en-US" smtClean="0"/>
              <a:t>Third level</a:t>
            </a:r>
          </a:p>
        </p:txBody>
      </p:sp>
      <p:grpSp>
        <p:nvGrpSpPr>
          <p:cNvPr id="56" name="Group 55"/>
          <p:cNvGrpSpPr/>
          <p:nvPr userDrawn="1"/>
        </p:nvGrpSpPr>
        <p:grpSpPr>
          <a:xfrm>
            <a:off x="0" y="0"/>
            <a:ext cx="9144000" cy="6305550"/>
            <a:chOff x="0" y="0"/>
            <a:chExt cx="9144000" cy="6305550"/>
          </a:xfrm>
        </p:grpSpPr>
        <p:cxnSp>
          <p:nvCxnSpPr>
            <p:cNvPr id="4" name="Straight Connector 3"/>
            <p:cNvCxnSpPr/>
            <p:nvPr userDrawn="1"/>
          </p:nvCxnSpPr>
          <p:spPr bwMode="auto">
            <a:xfrm>
              <a:off x="242888" y="0"/>
              <a:ext cx="0" cy="630555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 name="Straight Connector 4"/>
            <p:cNvCxnSpPr/>
            <p:nvPr userDrawn="1"/>
          </p:nvCxnSpPr>
          <p:spPr bwMode="auto">
            <a:xfrm>
              <a:off x="8915400" y="0"/>
              <a:ext cx="0" cy="630555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 name="Straight Connector 5"/>
            <p:cNvCxnSpPr/>
            <p:nvPr userDrawn="1"/>
          </p:nvCxnSpPr>
          <p:spPr bwMode="auto">
            <a:xfrm>
              <a:off x="0" y="525463"/>
              <a:ext cx="9144000"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7" name="Straight Connector 6"/>
            <p:cNvCxnSpPr/>
            <p:nvPr userDrawn="1"/>
          </p:nvCxnSpPr>
          <p:spPr bwMode="auto">
            <a:xfrm>
              <a:off x="0" y="1066800"/>
              <a:ext cx="9144000"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8" name="Straight Connector 7"/>
            <p:cNvCxnSpPr/>
            <p:nvPr userDrawn="1"/>
          </p:nvCxnSpPr>
          <p:spPr bwMode="auto">
            <a:xfrm>
              <a:off x="0" y="5715000"/>
              <a:ext cx="9144000"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9" name="Straight Connector 8"/>
            <p:cNvCxnSpPr/>
            <p:nvPr userDrawn="1"/>
          </p:nvCxnSpPr>
          <p:spPr bwMode="auto">
            <a:xfrm>
              <a:off x="0" y="5943600"/>
              <a:ext cx="9144000"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10" name="Straight Connector 9"/>
            <p:cNvCxnSpPr/>
            <p:nvPr userDrawn="1"/>
          </p:nvCxnSpPr>
          <p:spPr bwMode="auto">
            <a:xfrm>
              <a:off x="2638425" y="0"/>
              <a:ext cx="0" cy="630555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userDrawn="1"/>
          </p:nvCxnSpPr>
          <p:spPr bwMode="auto">
            <a:xfrm>
              <a:off x="6486525" y="0"/>
              <a:ext cx="0" cy="630555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userDrawn="1"/>
          </p:nvCxnSpPr>
          <p:spPr bwMode="auto">
            <a:xfrm>
              <a:off x="2305050" y="0"/>
              <a:ext cx="0" cy="630555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userDrawn="1"/>
          </p:nvCxnSpPr>
          <p:spPr bwMode="auto">
            <a:xfrm>
              <a:off x="6858000" y="0"/>
              <a:ext cx="0" cy="630555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userDrawn="1"/>
          </p:nvCxnSpPr>
          <p:spPr bwMode="auto">
            <a:xfrm>
              <a:off x="4572000" y="809625"/>
              <a:ext cx="0" cy="4905375"/>
            </a:xfrm>
            <a:prstGeom prst="line">
              <a:avLst/>
            </a:prstGeom>
            <a:solidFill>
              <a:schemeClr val="accent1"/>
            </a:solidFill>
            <a:ln w="9525" cap="flat" cmpd="sng" algn="ctr">
              <a:solidFill>
                <a:schemeClr val="accent5">
                  <a:lumMod val="60000"/>
                  <a:lumOff val="40000"/>
                </a:schemeClr>
              </a:solidFill>
              <a:prstDash val="solid"/>
              <a:round/>
              <a:headEnd type="none" w="med" len="med"/>
              <a:tailEnd type="none" w="med" len="med"/>
            </a:ln>
            <a:effectLst/>
          </p:spPr>
        </p:cxnSp>
        <p:cxnSp>
          <p:nvCxnSpPr>
            <p:cNvPr id="15" name="Straight Connector 14"/>
            <p:cNvCxnSpPr/>
            <p:nvPr userDrawn="1"/>
          </p:nvCxnSpPr>
          <p:spPr bwMode="auto">
            <a:xfrm>
              <a:off x="242888" y="3448050"/>
              <a:ext cx="8677275" cy="0"/>
            </a:xfrm>
            <a:prstGeom prst="line">
              <a:avLst/>
            </a:prstGeom>
            <a:solidFill>
              <a:schemeClr val="accent1"/>
            </a:solidFill>
            <a:ln w="9525" cap="flat" cmpd="sng" algn="ctr">
              <a:solidFill>
                <a:schemeClr val="accent5">
                  <a:lumMod val="60000"/>
                  <a:lumOff val="40000"/>
                </a:schemeClr>
              </a:solidFill>
              <a:prstDash val="solid"/>
              <a:round/>
              <a:headEnd type="none" w="med" len="med"/>
              <a:tailEnd type="none" w="med" len="med"/>
            </a:ln>
            <a:effectLst/>
          </p:spPr>
        </p:cxnSp>
        <p:cxnSp>
          <p:nvCxnSpPr>
            <p:cNvPr id="16" name="Straight Connector 15"/>
            <p:cNvCxnSpPr/>
            <p:nvPr userDrawn="1"/>
          </p:nvCxnSpPr>
          <p:spPr bwMode="auto">
            <a:xfrm>
              <a:off x="242888" y="2514600"/>
              <a:ext cx="8677275"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17" name="Straight Connector 16"/>
            <p:cNvCxnSpPr/>
            <p:nvPr userDrawn="1"/>
          </p:nvCxnSpPr>
          <p:spPr bwMode="auto">
            <a:xfrm>
              <a:off x="242888" y="0"/>
              <a:ext cx="0" cy="630555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8" name="Straight Connector 17"/>
            <p:cNvCxnSpPr/>
            <p:nvPr userDrawn="1"/>
          </p:nvCxnSpPr>
          <p:spPr bwMode="auto">
            <a:xfrm>
              <a:off x="8915400" y="0"/>
              <a:ext cx="0" cy="630555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 name="Straight Connector 18"/>
            <p:cNvCxnSpPr/>
            <p:nvPr userDrawn="1"/>
          </p:nvCxnSpPr>
          <p:spPr bwMode="auto">
            <a:xfrm>
              <a:off x="0" y="525463"/>
              <a:ext cx="9144000"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20" name="Straight Connector 19"/>
            <p:cNvCxnSpPr/>
            <p:nvPr userDrawn="1"/>
          </p:nvCxnSpPr>
          <p:spPr bwMode="auto">
            <a:xfrm>
              <a:off x="0" y="1066800"/>
              <a:ext cx="9144000"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21" name="Straight Connector 20"/>
            <p:cNvCxnSpPr/>
            <p:nvPr userDrawn="1"/>
          </p:nvCxnSpPr>
          <p:spPr bwMode="auto">
            <a:xfrm>
              <a:off x="0" y="5715000"/>
              <a:ext cx="9144000"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grpSp>
    </p:spTree>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center background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descr="pittcon product background-1.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2681287"/>
            <a:ext cx="9144000" cy="15335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6358" y="38100"/>
            <a:ext cx="8289925" cy="700088"/>
          </a:xfrm>
        </p:spPr>
        <p:txBody>
          <a:bodyPr/>
          <a:lstStyle/>
          <a:p>
            <a:r>
              <a:rPr lang="en-US" smtClean="0"/>
              <a:t>Click to edit Master title style</a:t>
            </a:r>
            <a:endParaRPr lang="en-US"/>
          </a:p>
        </p:txBody>
      </p:sp>
      <p:sp>
        <p:nvSpPr>
          <p:cNvPr id="3" name="Content Placeholder 2"/>
          <p:cNvSpPr>
            <a:spLocks noGrp="1"/>
          </p:cNvSpPr>
          <p:nvPr>
            <p:ph idx="1"/>
          </p:nvPr>
        </p:nvSpPr>
        <p:spPr>
          <a:xfrm>
            <a:off x="234950" y="922339"/>
            <a:ext cx="8685213" cy="4808536"/>
          </a:xfrm>
        </p:spPr>
        <p:txBody>
          <a:bodyPr/>
          <a:lstStyle>
            <a:lvl3pPr>
              <a:buClr>
                <a:schemeClr val="accent5">
                  <a:lumMod val="75000"/>
                </a:schemeClr>
              </a:buClr>
              <a:defRPr/>
            </a:lvl3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2_Title Only with liqui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pittcon product background-1.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5957888"/>
            <a:ext cx="9144000" cy="347662"/>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body with liqui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pittcon product background-1.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5957888"/>
            <a:ext cx="9144000" cy="347662"/>
          </a:xfrm>
          <a:prstGeom prst="rect">
            <a:avLst/>
          </a:prstGeom>
        </p:spPr>
      </p:pic>
      <p:sp>
        <p:nvSpPr>
          <p:cNvPr id="7" name="Content Placeholder 2"/>
          <p:cNvSpPr>
            <a:spLocks noGrp="1"/>
          </p:cNvSpPr>
          <p:nvPr>
            <p:ph idx="1"/>
          </p:nvPr>
        </p:nvSpPr>
        <p:spPr>
          <a:xfrm>
            <a:off x="234950" y="922339"/>
            <a:ext cx="8685213" cy="4808536"/>
          </a:xfrm>
        </p:spPr>
        <p:txBody>
          <a:bodyPr/>
          <a:lstStyle>
            <a:lvl3pPr>
              <a:buClr>
                <a:schemeClr val="accent5">
                  <a:lumMod val="75000"/>
                </a:schemeClr>
              </a:buClr>
              <a:defRPr/>
            </a:lvl3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body box with liqui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pittcon product background-1.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5957888"/>
            <a:ext cx="9144000" cy="347662"/>
          </a:xfrm>
          <a:prstGeom prst="rect">
            <a:avLst/>
          </a:prstGeom>
        </p:spPr>
      </p:pic>
      <p:sp>
        <p:nvSpPr>
          <p:cNvPr id="7" name="Content Placeholder 2"/>
          <p:cNvSpPr>
            <a:spLocks noGrp="1"/>
          </p:cNvSpPr>
          <p:nvPr>
            <p:ph idx="1"/>
          </p:nvPr>
        </p:nvSpPr>
        <p:spPr>
          <a:xfrm>
            <a:off x="234950" y="1065213"/>
            <a:ext cx="8685213" cy="4364037"/>
          </a:xfrm>
          <a:prstGeom prst="roundRect">
            <a:avLst>
              <a:gd name="adj" fmla="val 1821"/>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400" b="0" kern="1200" dirty="0" smtClean="0">
                <a:solidFill>
                  <a:srgbClr val="000000"/>
                </a:solidFill>
                <a:latin typeface="Arial"/>
                <a:ea typeface="ＭＳ Ｐゴシック" pitchFamily="100" charset="-128"/>
                <a:cs typeface="+mn-cs"/>
              </a:defRPr>
            </a:lvl1pPr>
            <a:lvl2pPr marL="342900" indent="-171450" algn="l" rtl="0" eaLnBrk="1" fontAlgn="base" hangingPunct="1">
              <a:lnSpc>
                <a:spcPct val="100000"/>
              </a:lnSpc>
              <a:spcBef>
                <a:spcPct val="0"/>
              </a:spcBef>
              <a:spcAft>
                <a:spcPts val="600"/>
              </a:spcAft>
              <a:buClr>
                <a:srgbClr val="3E6181"/>
              </a:buClr>
              <a:buSzPts val="2000"/>
              <a:buFont typeface="Arial"/>
              <a:buChar char="•"/>
              <a:defRPr lang="en-US" sz="2000" b="0" kern="1200" dirty="0" smtClean="0">
                <a:solidFill>
                  <a:srgbClr val="000000"/>
                </a:solidFill>
                <a:latin typeface="Arial"/>
                <a:ea typeface="ＭＳ Ｐゴシック" pitchFamily="100" charset="-128"/>
                <a:cs typeface="+mn-cs"/>
              </a:defRPr>
            </a:lvl2pPr>
            <a:lvl3pPr marL="635000" indent="-190500" algn="l" rtl="0" eaLnBrk="1" fontAlgn="base" hangingPunct="1">
              <a:lnSpc>
                <a:spcPct val="100000"/>
              </a:lnSpc>
              <a:spcBef>
                <a:spcPct val="0"/>
              </a:spcBef>
              <a:spcAft>
                <a:spcPts val="600"/>
              </a:spcAft>
              <a:buClr>
                <a:srgbClr val="3E6181"/>
              </a:buClr>
              <a:buSzPts val="2000"/>
              <a:buFont typeface="Arial"/>
              <a:buChar char="•"/>
              <a:defRPr lang="en-US" sz="1800" b="0" kern="1200" dirty="0" smtClean="0">
                <a:solidFill>
                  <a:srgbClr val="000000"/>
                </a:solidFill>
                <a:latin typeface="Arial"/>
                <a:ea typeface="ＭＳ Ｐゴシック" pitchFamily="100" charset="-128"/>
                <a:cs typeface="+mn-cs"/>
              </a:defRPr>
            </a:lvl3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w body box with take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descr="pittcon product background-1.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2681287"/>
            <a:ext cx="9144000" cy="1533526"/>
          </a:xfrm>
          <a:prstGeom prst="rect">
            <a:avLst/>
          </a:prstGeom>
        </p:spPr>
      </p:pic>
      <p:sp>
        <p:nvSpPr>
          <p:cNvPr id="7" name="Content Placeholder 2"/>
          <p:cNvSpPr>
            <a:spLocks noGrp="1"/>
          </p:cNvSpPr>
          <p:nvPr>
            <p:ph idx="1"/>
          </p:nvPr>
        </p:nvSpPr>
        <p:spPr>
          <a:xfrm>
            <a:off x="234950" y="1065213"/>
            <a:ext cx="8685213" cy="4364037"/>
          </a:xfrm>
          <a:prstGeom prst="roundRect">
            <a:avLst>
              <a:gd name="adj" fmla="val 1821"/>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400" b="0" kern="1200" dirty="0" smtClean="0">
                <a:solidFill>
                  <a:srgbClr val="000000"/>
                </a:solidFill>
                <a:latin typeface="Arial"/>
                <a:ea typeface="ＭＳ Ｐゴシック" pitchFamily="100" charset="-128"/>
                <a:cs typeface="+mn-cs"/>
              </a:defRPr>
            </a:lvl1pPr>
            <a:lvl2pPr marL="342900" indent="-171450" algn="l" rtl="0" eaLnBrk="1" fontAlgn="base" hangingPunct="1">
              <a:lnSpc>
                <a:spcPct val="100000"/>
              </a:lnSpc>
              <a:spcBef>
                <a:spcPct val="0"/>
              </a:spcBef>
              <a:spcAft>
                <a:spcPts val="600"/>
              </a:spcAft>
              <a:buClr>
                <a:srgbClr val="3E6181"/>
              </a:buClr>
              <a:buSzPts val="2000"/>
              <a:buFont typeface="Arial"/>
              <a:buChar char="•"/>
              <a:defRPr lang="en-US" sz="2000" b="0" kern="1200" dirty="0" smtClean="0">
                <a:solidFill>
                  <a:srgbClr val="000000"/>
                </a:solidFill>
                <a:latin typeface="Arial"/>
                <a:ea typeface="ＭＳ Ｐゴシック" pitchFamily="100" charset="-128"/>
                <a:cs typeface="+mn-cs"/>
              </a:defRPr>
            </a:lvl2pPr>
            <a:lvl3pPr marL="635000" indent="-190500" algn="l" rtl="0" eaLnBrk="1" fontAlgn="base" hangingPunct="1">
              <a:lnSpc>
                <a:spcPct val="100000"/>
              </a:lnSpc>
              <a:spcBef>
                <a:spcPct val="0"/>
              </a:spcBef>
              <a:spcAft>
                <a:spcPts val="600"/>
              </a:spcAft>
              <a:buClr>
                <a:srgbClr val="3E6181"/>
              </a:buClr>
              <a:buSzPts val="2000"/>
              <a:buFont typeface="Arial"/>
              <a:buChar char="•"/>
              <a:defRPr lang="en-US" sz="1800" b="0" kern="1200" dirty="0" smtClean="0">
                <a:solidFill>
                  <a:srgbClr val="000000"/>
                </a:solidFill>
                <a:latin typeface="Arial"/>
                <a:ea typeface="ＭＳ Ｐゴシック" pitchFamily="100" charset="-128"/>
                <a:cs typeface="+mn-cs"/>
              </a:defRPr>
            </a:lvl3pPr>
          </a:lstStyle>
          <a:p>
            <a:pPr lvl="0"/>
            <a:r>
              <a:rPr lang="en-US" smtClean="0"/>
              <a:t>Click to edit Master text styles</a:t>
            </a:r>
          </a:p>
          <a:p>
            <a:pPr lvl="1"/>
            <a:r>
              <a:rPr lang="en-US" smtClean="0"/>
              <a:t>Second level</a:t>
            </a:r>
          </a:p>
          <a:p>
            <a:pPr lvl="2"/>
            <a:r>
              <a:rPr lang="en-US" smtClean="0"/>
              <a:t>Third level</a:t>
            </a:r>
          </a:p>
        </p:txBody>
      </p:sp>
      <p:sp>
        <p:nvSpPr>
          <p:cNvPr id="8" name="Text Placeholder 8"/>
          <p:cNvSpPr>
            <a:spLocks noGrp="1"/>
          </p:cNvSpPr>
          <p:nvPr>
            <p:ph type="body" sz="quarter" idx="10" hasCustomPrompt="1"/>
          </p:nvPr>
        </p:nvSpPr>
        <p:spPr>
          <a:xfrm>
            <a:off x="242888" y="5635625"/>
            <a:ext cx="8677275" cy="384175"/>
          </a:xfrm>
        </p:spPr>
        <p:txBody>
          <a:bodyPr/>
          <a:lstStyle>
            <a:lvl1pPr algn="ctr">
              <a:buFontTx/>
              <a:buNone/>
              <a:defRPr sz="2200" b="1" i="1">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22 pt bold italic takeaway</a:t>
            </a:r>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234950" y="905775"/>
            <a:ext cx="4144963" cy="4825100"/>
          </a:xfrm>
        </p:spPr>
        <p:txBody>
          <a:bodyPr/>
          <a:lstStyle>
            <a:lvl1pPr marL="188913" indent="-188913" algn="l">
              <a:lnSpc>
                <a:spcPct val="100000"/>
              </a:lnSpc>
              <a:spcBef>
                <a:spcPct val="0"/>
              </a:spcBef>
              <a:spcAft>
                <a:spcPts val="600"/>
              </a:spcAft>
              <a:buClr>
                <a:srgbClr val="EE3134"/>
              </a:buClr>
              <a:buSzPts val="2400"/>
              <a:buFont typeface=""/>
              <a:buChar char="•"/>
              <a:defRPr sz="2400" b="0" baseline="0">
                <a:solidFill>
                  <a:srgbClr val="000000"/>
                </a:solidFill>
                <a:latin typeface="Arial"/>
              </a:defRPr>
            </a:lvl1pPr>
            <a:lvl2pPr marL="342900" indent="-171450" algn="l">
              <a:lnSpc>
                <a:spcPct val="100000"/>
              </a:lnSpc>
              <a:spcBef>
                <a:spcPct val="0"/>
              </a:spcBef>
              <a:spcAft>
                <a:spcPts val="600"/>
              </a:spcAft>
              <a:buClr>
                <a:srgbClr val="3E6181"/>
              </a:buClr>
              <a:buSzPts val="2000"/>
              <a:buFont typeface="Arial"/>
              <a:buChar char="•"/>
              <a:defRPr sz="2000">
                <a:solidFill>
                  <a:srgbClr val="000000"/>
                </a:solidFill>
                <a:latin typeface="Arial"/>
              </a:defRPr>
            </a:lvl2pPr>
            <a:lvl3pPr marL="571500" indent="-171450" algn="l">
              <a:lnSpc>
                <a:spcPct val="100000"/>
              </a:lnSpc>
              <a:spcBef>
                <a:spcPct val="0"/>
              </a:spcBef>
              <a:spcAft>
                <a:spcPts val="600"/>
              </a:spcAft>
              <a:buClr>
                <a:srgbClr val="3E6181"/>
              </a:buClr>
              <a:buSzPts val="1800"/>
              <a:buFont typeface="Arial"/>
              <a:buChar char="•"/>
              <a:defRPr sz="1800">
                <a:solidFill>
                  <a:srgbClr val="000000"/>
                </a:solidFill>
                <a:latin typeface="Arial"/>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775201" y="905775"/>
            <a:ext cx="4144962" cy="4825100"/>
          </a:xfrm>
        </p:spPr>
        <p:txBody>
          <a:bodyPr/>
          <a:lstStyle>
            <a:lvl1pPr>
              <a:defRPr sz="2400" b="0"/>
            </a:lvl1pPr>
            <a:lvl2pPr>
              <a:buClr>
                <a:schemeClr val="accent5">
                  <a:lumMod val="75000"/>
                </a:schemeClr>
              </a:buClr>
              <a:defRPr sz="2000"/>
            </a:lvl2pPr>
            <a:lvl3pPr>
              <a:buClr>
                <a:schemeClr val="accent5">
                  <a:lumMod val="75000"/>
                </a:schemeClr>
              </a:buCl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pic>
        <p:nvPicPr>
          <p:cNvPr id="5" name="Picture 4" descr="pittcon product background-1.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5957888"/>
            <a:ext cx="9144000" cy="347662"/>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1_Two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234950" y="905775"/>
            <a:ext cx="4144963" cy="4825100"/>
          </a:xfrm>
          <a:prstGeom prst="roundRect">
            <a:avLst>
              <a:gd name="adj" fmla="val 2112"/>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88913" indent="-188913" algn="l" rtl="0" eaLnBrk="1" fontAlgn="base" hangingPunct="1">
              <a:lnSpc>
                <a:spcPct val="100000"/>
              </a:lnSpc>
              <a:spcBef>
                <a:spcPct val="0"/>
              </a:spcBef>
              <a:spcAft>
                <a:spcPts val="600"/>
              </a:spcAft>
              <a:buClr>
                <a:srgbClr val="EE3134"/>
              </a:buClr>
              <a:buSzPts val="2400"/>
              <a:buFont typeface=""/>
              <a:buChar char="•"/>
              <a:defRPr lang="en-US" sz="2000" b="1" kern="1200" dirty="0" smtClean="0">
                <a:solidFill>
                  <a:srgbClr val="000000"/>
                </a:solidFill>
                <a:latin typeface="Arial"/>
                <a:ea typeface="ＭＳ Ｐゴシック" pitchFamily="100" charset="-128"/>
                <a:cs typeface="+mn-cs"/>
              </a:defRPr>
            </a:lvl1pPr>
            <a:lvl2pPr marL="342900" indent="-171450" algn="l" rtl="0" eaLnBrk="1" fontAlgn="base" hangingPunct="1">
              <a:lnSpc>
                <a:spcPct val="100000"/>
              </a:lnSpc>
              <a:spcBef>
                <a:spcPct val="0"/>
              </a:spcBef>
              <a:spcAft>
                <a:spcPts val="600"/>
              </a:spcAft>
              <a:buClr>
                <a:srgbClr val="3E6181"/>
              </a:buClr>
              <a:buSzPts val="2000"/>
              <a:buFont typeface="Arial"/>
              <a:buChar char="•"/>
              <a:defRPr lang="en-US" sz="2000" b="0" kern="1200" dirty="0" smtClean="0">
                <a:solidFill>
                  <a:srgbClr val="000000"/>
                </a:solidFill>
                <a:latin typeface="Arial"/>
                <a:ea typeface="ＭＳ Ｐゴシック" pitchFamily="100" charset="-128"/>
                <a:cs typeface="+mn-cs"/>
              </a:defRPr>
            </a:lvl2pPr>
            <a:lvl3pPr marL="571500" indent="-171450"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775201" y="905775"/>
            <a:ext cx="4144962" cy="4825100"/>
          </a:xfrm>
          <a:prstGeom prst="roundRect">
            <a:avLst>
              <a:gd name="adj" fmla="val 2112"/>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algn="l" rtl="0" eaLnBrk="1" fontAlgn="base" hangingPunct="1">
              <a:lnSpc>
                <a:spcPct val="100000"/>
              </a:lnSpc>
              <a:spcBef>
                <a:spcPct val="0"/>
              </a:spcBef>
              <a:spcAft>
                <a:spcPts val="600"/>
              </a:spcAft>
              <a:buChar char="•"/>
              <a:defRPr lang="en-US" sz="2000" b="1" kern="1200" dirty="0" smtClean="0">
                <a:solidFill>
                  <a:srgbClr val="000000"/>
                </a:solidFill>
                <a:latin typeface="Arial"/>
                <a:ea typeface="ＭＳ Ｐゴシック" pitchFamily="100" charset="-128"/>
                <a:cs typeface="+mn-cs"/>
              </a:defRPr>
            </a:lvl1pPr>
            <a:lvl2pPr algn="l" rtl="0" eaLnBrk="1" fontAlgn="base" hangingPunct="1">
              <a:lnSpc>
                <a:spcPct val="100000"/>
              </a:lnSpc>
              <a:spcBef>
                <a:spcPct val="0"/>
              </a:spcBef>
              <a:spcAft>
                <a:spcPts val="600"/>
              </a:spcAft>
              <a:buClr>
                <a:schemeClr val="accent5">
                  <a:lumMod val="75000"/>
                </a:schemeClr>
              </a:buClr>
              <a:buChar char="•"/>
              <a:defRPr lang="en-US" sz="2000" b="0" kern="1200" dirty="0" smtClean="0">
                <a:solidFill>
                  <a:srgbClr val="000000"/>
                </a:solidFill>
                <a:latin typeface="Arial"/>
                <a:ea typeface="ＭＳ Ｐゴシック" pitchFamily="100" charset="-128"/>
                <a:cs typeface="+mn-cs"/>
              </a:defRPr>
            </a:lvl2pPr>
            <a:lvl3pPr algn="l" rtl="0" eaLnBrk="1" fontAlgn="base" hangingPunct="1">
              <a:lnSpc>
                <a:spcPct val="100000"/>
              </a:lnSpc>
              <a:spcBef>
                <a:spcPct val="0"/>
              </a:spcBef>
              <a:spcAft>
                <a:spcPts val="600"/>
              </a:spcAft>
              <a:buClr>
                <a:schemeClr val="accent5">
                  <a:lumMod val="75000"/>
                </a:schemeClr>
              </a:buClr>
              <a:buChar char="•"/>
              <a:defRPr lang="en-US" sz="18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pic>
        <p:nvPicPr>
          <p:cNvPr id="5" name="Picture 4" descr="pittcon product background-1.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5957888"/>
            <a:ext cx="9144000" cy="347662"/>
          </a:xfrm>
          <a:prstGeom prst="rect">
            <a:avLst/>
          </a:prstGeom>
        </p:spPr>
      </p:pic>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6" name="Straight Connector 17"/>
          <p:cNvCxnSpPr>
            <a:cxnSpLocks noChangeShapeType="1"/>
          </p:cNvCxnSpPr>
          <p:nvPr/>
        </p:nvCxnSpPr>
        <p:spPr bwMode="auto">
          <a:xfrm rot="10800000" flipV="1">
            <a:off x="0" y="769938"/>
            <a:ext cx="9144000" cy="0"/>
          </a:xfrm>
          <a:prstGeom prst="line">
            <a:avLst/>
          </a:prstGeom>
          <a:noFill/>
          <a:ln w="57150">
            <a:solidFill>
              <a:srgbClr val="5C81AA"/>
            </a:solidFill>
            <a:round/>
            <a:headEnd/>
            <a:tailEnd/>
          </a:ln>
        </p:spPr>
      </p:cxnSp>
      <p:sp>
        <p:nvSpPr>
          <p:cNvPr id="1027" name="Rectangle 7"/>
          <p:cNvSpPr>
            <a:spLocks noGrp="1" noChangeArrowheads="1"/>
          </p:cNvSpPr>
          <p:nvPr>
            <p:ph type="body" idx="1"/>
          </p:nvPr>
        </p:nvSpPr>
        <p:spPr bwMode="auto">
          <a:xfrm>
            <a:off x="244476" y="919164"/>
            <a:ext cx="8675688" cy="4811712"/>
          </a:xfrm>
          <a:prstGeom prst="rect">
            <a:avLst/>
          </a:prstGeom>
          <a:noFill/>
          <a:ln w="9525">
            <a:noFill/>
            <a:miter lim="800000"/>
            <a:headEnd/>
            <a:tailEnd/>
          </a:ln>
        </p:spPr>
        <p:txBody>
          <a:bodyPr vert="horz" wrap="square" lIns="91430" tIns="45716" rIns="91430" bIns="45716" numCol="1" anchor="t" anchorCtr="0" compatLnSpc="1">
            <a:prstTxWarp prst="textNoShape">
              <a:avLst/>
            </a:prstTxWarp>
          </a:bodyPr>
          <a:lstStyle/>
          <a:p>
            <a:pPr lvl="0"/>
            <a:r>
              <a:rPr lang="en-US" dirty="0" smtClean="0"/>
              <a:t>First level: Arial 24pt</a:t>
            </a:r>
          </a:p>
          <a:p>
            <a:pPr lvl="1"/>
            <a:r>
              <a:rPr lang="en-US" dirty="0" smtClean="0"/>
              <a:t>Second level: Arial 20pt</a:t>
            </a:r>
          </a:p>
          <a:p>
            <a:pPr lvl="2"/>
            <a:r>
              <a:rPr lang="en-US" dirty="0" smtClean="0"/>
              <a:t>Third level: Arial 18pt					</a:t>
            </a:r>
          </a:p>
        </p:txBody>
      </p:sp>
      <p:sp>
        <p:nvSpPr>
          <p:cNvPr id="1028" name="Rectangle 8"/>
          <p:cNvSpPr>
            <a:spLocks noGrp="1" noChangeArrowheads="1"/>
          </p:cNvSpPr>
          <p:nvPr>
            <p:ph type="title"/>
          </p:nvPr>
        </p:nvSpPr>
        <p:spPr bwMode="gray">
          <a:xfrm>
            <a:off x="237137" y="41874"/>
            <a:ext cx="8683026" cy="700088"/>
          </a:xfrm>
          <a:prstGeom prst="rect">
            <a:avLst/>
          </a:prstGeom>
          <a:noFill/>
          <a:ln w="9525">
            <a:noFill/>
            <a:miter lim="800000"/>
            <a:headEnd/>
            <a:tailEnd/>
          </a:ln>
        </p:spPr>
        <p:txBody>
          <a:bodyPr vert="horz" wrap="square" lIns="45720" tIns="45716" rIns="45720" bIns="45716" numCol="1" anchor="ctr" anchorCtr="0" compatLnSpc="1">
            <a:prstTxWarp prst="textNoShape">
              <a:avLst/>
            </a:prstTxWarp>
          </a:bodyPr>
          <a:lstStyle/>
          <a:p>
            <a:pPr lvl="0"/>
            <a:r>
              <a:rPr lang="en-US" dirty="0" smtClean="0"/>
              <a:t>Title : Arial 28pt</a:t>
            </a:r>
          </a:p>
        </p:txBody>
      </p:sp>
      <p:sp>
        <p:nvSpPr>
          <p:cNvPr id="98313" name="Rectangle 9"/>
          <p:cNvSpPr>
            <a:spLocks noChangeArrowheads="1"/>
          </p:cNvSpPr>
          <p:nvPr/>
        </p:nvSpPr>
        <p:spPr bwMode="auto">
          <a:xfrm>
            <a:off x="120650" y="6383338"/>
            <a:ext cx="1309688" cy="354012"/>
          </a:xfrm>
          <a:prstGeom prst="rect">
            <a:avLst/>
          </a:prstGeom>
          <a:noFill/>
          <a:ln w="9525">
            <a:noFill/>
            <a:miter lim="800000"/>
            <a:headEnd/>
            <a:tailEnd/>
          </a:ln>
          <a:effectLst/>
        </p:spPr>
        <p:txBody>
          <a:bodyPr anchor="b"/>
          <a:lstStyle/>
          <a:p>
            <a:fld id="{BC224649-6F24-4CDF-9623-7616656F3EFD}" type="slidenum">
              <a:rPr lang="en-US" sz="1000" b="1"/>
              <a:pPr/>
              <a:t>‹#›</a:t>
            </a:fld>
            <a:endParaRPr lang="en-US" sz="1200" b="1" dirty="0"/>
          </a:p>
        </p:txBody>
      </p:sp>
      <p:sp>
        <p:nvSpPr>
          <p:cNvPr id="98322" name="Line 18"/>
          <p:cNvSpPr>
            <a:spLocks noChangeShapeType="1"/>
          </p:cNvSpPr>
          <p:nvPr/>
        </p:nvSpPr>
        <p:spPr bwMode="auto">
          <a:xfrm>
            <a:off x="-7938" y="6311900"/>
            <a:ext cx="9151938" cy="0"/>
          </a:xfrm>
          <a:prstGeom prst="line">
            <a:avLst/>
          </a:prstGeom>
          <a:noFill/>
          <a:ln w="28575">
            <a:solidFill>
              <a:srgbClr val="4F6F92"/>
            </a:solidFill>
            <a:round/>
            <a:headEnd/>
            <a:tailEnd/>
          </a:ln>
        </p:spPr>
        <p:txBody>
          <a:bodyPr wrap="none" anchor="ctr"/>
          <a:lstStyle/>
          <a:p>
            <a:pPr>
              <a:defRPr/>
            </a:pPr>
            <a:endParaRPr lang="en-US" dirty="0">
              <a:latin typeface="Arial" pitchFamily="124" charset="0"/>
              <a:ea typeface="+mn-ea"/>
            </a:endParaRPr>
          </a:p>
        </p:txBody>
      </p:sp>
      <p:pic>
        <p:nvPicPr>
          <p:cNvPr id="1031" name="Picture 3" descr="ThermoFisher_PPT-Logo_032-Bk.jpg"/>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bwMode="auto">
          <a:xfrm>
            <a:off x="7700963" y="6478588"/>
            <a:ext cx="1231900" cy="265112"/>
          </a:xfrm>
          <a:prstGeom prst="rect">
            <a:avLst/>
          </a:prstGeom>
          <a:noFill/>
          <a:ln w="9525">
            <a:noFill/>
            <a:miter lim="800000"/>
            <a:headEnd/>
            <a:tailEnd/>
          </a:ln>
        </p:spPr>
      </p:pic>
      <p:sp>
        <p:nvSpPr>
          <p:cNvPr id="6" name="Text Box 9" hidden="1"/>
          <p:cNvSpPr txBox="1">
            <a:spLocks noChangeArrowheads="1"/>
          </p:cNvSpPr>
          <p:nvPr/>
        </p:nvSpPr>
        <p:spPr bwMode="auto">
          <a:xfrm>
            <a:off x="3897984" y="6540500"/>
            <a:ext cx="1347787" cy="214313"/>
          </a:xfrm>
          <a:prstGeom prst="rect">
            <a:avLst/>
          </a:prstGeom>
          <a:noFill/>
          <a:ln w="9525">
            <a:noFill/>
            <a:miter lim="800000"/>
            <a:headEnd/>
            <a:tailEnd/>
          </a:ln>
        </p:spPr>
        <p:txBody>
          <a:bodyPr wrap="none">
            <a:spAutoFit/>
          </a:bodyPr>
          <a:lstStyle/>
          <a:p>
            <a:pPr defTabSz="457200"/>
            <a:r>
              <a:rPr lang="en-US" sz="800" i="1" dirty="0">
                <a:latin typeface="Arial Unicode MS" pitchFamily="34" charset="-128"/>
              </a:rPr>
              <a:t>Proprietary &amp; Confidential</a:t>
            </a:r>
          </a:p>
        </p:txBody>
      </p:sp>
    </p:spTree>
  </p:cSld>
  <p:clrMap bg1="lt1" tx1="dk1" bg2="lt2" tx2="dk2" accent1="accent1" accent2="accent2" accent3="accent3" accent4="accent4" accent5="accent5" accent6="accent6" hlink="hlink" folHlink="folHlink"/>
  <p:sldLayoutIdLst>
    <p:sldLayoutId id="2147483852" r:id="rId1"/>
    <p:sldLayoutId id="2147483855" r:id="rId2"/>
    <p:sldLayoutId id="2147483856" r:id="rId3"/>
    <p:sldLayoutId id="2147483857" r:id="rId4"/>
    <p:sldLayoutId id="2147483872" r:id="rId5"/>
    <p:sldLayoutId id="2147483873" r:id="rId6"/>
    <p:sldLayoutId id="2147483858" r:id="rId7"/>
    <p:sldLayoutId id="2147483860" r:id="rId8"/>
    <p:sldLayoutId id="2147483870" r:id="rId9"/>
    <p:sldLayoutId id="2147483864" r:id="rId10"/>
    <p:sldLayoutId id="2147483865" r:id="rId11"/>
    <p:sldLayoutId id="2147483867" r:id="rId12"/>
    <p:sldLayoutId id="2147483871" r:id="rId13"/>
    <p:sldLayoutId id="2147483874" r:id="rId14"/>
    <p:sldLayoutId id="2147483869" r:id="rId15"/>
    <p:sldLayoutId id="2147483859" r:id="rId16"/>
  </p:sldLayoutIdLst>
  <p:transition>
    <p:fade/>
  </p:transition>
  <p:timing>
    <p:tnLst>
      <p:par>
        <p:cTn id="1" dur="indefinite" restart="never" nodeType="tmRoot"/>
      </p:par>
    </p:tnLst>
  </p:timing>
  <p:txStyles>
    <p:titleStyle>
      <a:lvl1pPr algn="l" rtl="0" eaLnBrk="1" fontAlgn="base" hangingPunct="1">
        <a:lnSpc>
          <a:spcPct val="95000"/>
        </a:lnSpc>
        <a:spcBef>
          <a:spcPct val="0"/>
        </a:spcBef>
        <a:spcAft>
          <a:spcPct val="0"/>
        </a:spcAft>
        <a:defRPr sz="2800">
          <a:solidFill>
            <a:schemeClr val="tx1"/>
          </a:solidFill>
          <a:latin typeface="+mj-lt"/>
          <a:ea typeface="ＭＳ Ｐゴシック" pitchFamily="-60" charset="-128"/>
          <a:cs typeface="ＭＳ Ｐゴシック" pitchFamily="-60" charset="-128"/>
        </a:defRPr>
      </a:lvl1pPr>
      <a:lvl2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2pPr>
      <a:lvl3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3pPr>
      <a:lvl4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4pPr>
      <a:lvl5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5pPr>
      <a:lvl6pPr marL="457200" algn="l" rtl="0" eaLnBrk="1" fontAlgn="base" hangingPunct="1">
        <a:lnSpc>
          <a:spcPct val="95000"/>
        </a:lnSpc>
        <a:spcBef>
          <a:spcPct val="0"/>
        </a:spcBef>
        <a:spcAft>
          <a:spcPct val="0"/>
        </a:spcAft>
        <a:defRPr sz="2800">
          <a:solidFill>
            <a:schemeClr val="tx1"/>
          </a:solidFill>
          <a:latin typeface="Arial" pitchFamily="124" charset="0"/>
        </a:defRPr>
      </a:lvl6pPr>
      <a:lvl7pPr marL="914400" algn="l" rtl="0" eaLnBrk="1" fontAlgn="base" hangingPunct="1">
        <a:lnSpc>
          <a:spcPct val="95000"/>
        </a:lnSpc>
        <a:spcBef>
          <a:spcPct val="0"/>
        </a:spcBef>
        <a:spcAft>
          <a:spcPct val="0"/>
        </a:spcAft>
        <a:defRPr sz="2800">
          <a:solidFill>
            <a:schemeClr val="tx1"/>
          </a:solidFill>
          <a:latin typeface="Arial" pitchFamily="124" charset="0"/>
        </a:defRPr>
      </a:lvl7pPr>
      <a:lvl8pPr marL="1371600" algn="l" rtl="0" eaLnBrk="1" fontAlgn="base" hangingPunct="1">
        <a:lnSpc>
          <a:spcPct val="95000"/>
        </a:lnSpc>
        <a:spcBef>
          <a:spcPct val="0"/>
        </a:spcBef>
        <a:spcAft>
          <a:spcPct val="0"/>
        </a:spcAft>
        <a:defRPr sz="2800">
          <a:solidFill>
            <a:schemeClr val="tx1"/>
          </a:solidFill>
          <a:latin typeface="Arial" pitchFamily="124" charset="0"/>
        </a:defRPr>
      </a:lvl8pPr>
      <a:lvl9pPr marL="1828800" algn="l" rtl="0" eaLnBrk="1" fontAlgn="base" hangingPunct="1">
        <a:lnSpc>
          <a:spcPct val="95000"/>
        </a:lnSpc>
        <a:spcBef>
          <a:spcPct val="0"/>
        </a:spcBef>
        <a:spcAft>
          <a:spcPct val="0"/>
        </a:spcAft>
        <a:defRPr sz="2800">
          <a:solidFill>
            <a:schemeClr val="tx1"/>
          </a:solidFill>
          <a:latin typeface="Arial" pitchFamily="124" charset="0"/>
        </a:defRPr>
      </a:lvl9pPr>
    </p:titleStyle>
    <p:bodyStyle>
      <a:lvl1pPr marL="188913" indent="-188913" algn="l" defTabSz="171450" rtl="0" eaLnBrk="1" fontAlgn="base" hangingPunct="1">
        <a:spcBef>
          <a:spcPct val="0"/>
        </a:spcBef>
        <a:spcAft>
          <a:spcPts val="600"/>
        </a:spcAft>
        <a:buClr>
          <a:schemeClr val="accent4"/>
        </a:buClr>
        <a:buChar char="•"/>
        <a:defRPr sz="2400" b="0">
          <a:solidFill>
            <a:schemeClr val="tx1"/>
          </a:solidFill>
          <a:latin typeface="+mn-lt"/>
          <a:ea typeface="ＭＳ Ｐゴシック" pitchFamily="-60" charset="-128"/>
          <a:cs typeface="ＭＳ Ｐゴシック" pitchFamily="-60" charset="-128"/>
        </a:defRPr>
      </a:lvl1pPr>
      <a:lvl2pPr marL="342900" indent="-171450" algn="l" defTabSz="342900" rtl="0" eaLnBrk="1" fontAlgn="base" hangingPunct="1">
        <a:spcBef>
          <a:spcPct val="0"/>
        </a:spcBef>
        <a:spcAft>
          <a:spcPts val="600"/>
        </a:spcAft>
        <a:buClr>
          <a:schemeClr val="accent5">
            <a:lumMod val="75000"/>
          </a:schemeClr>
        </a:buClr>
        <a:buFont typeface="Arial" pitchFamily="34" charset="0"/>
        <a:buChar char="•"/>
        <a:defRPr sz="2000">
          <a:solidFill>
            <a:schemeClr val="tx1"/>
          </a:solidFill>
          <a:latin typeface="+mn-lt"/>
          <a:ea typeface="ＭＳ Ｐゴシック" pitchFamily="124" charset="-128"/>
        </a:defRPr>
      </a:lvl2pPr>
      <a:lvl3pPr marL="571500" indent="-171450" algn="l" defTabSz="571500" rtl="0" eaLnBrk="1" fontAlgn="base" hangingPunct="1">
        <a:spcBef>
          <a:spcPct val="0"/>
        </a:spcBef>
        <a:spcAft>
          <a:spcPts val="600"/>
        </a:spcAft>
        <a:buClr>
          <a:schemeClr val="accent5">
            <a:lumMod val="75000"/>
          </a:schemeClr>
        </a:buClr>
        <a:buFont typeface="Arial" pitchFamily="34" charset="0"/>
        <a:buChar char="•"/>
        <a:defRPr>
          <a:solidFill>
            <a:schemeClr val="tx1"/>
          </a:solidFill>
          <a:latin typeface="+mn-lt"/>
          <a:ea typeface="ＭＳ Ｐゴシック" pitchFamily="124" charset="-128"/>
        </a:defRPr>
      </a:lvl3pPr>
      <a:lvl4pPr marL="1317625" indent="-203200" algn="l" rtl="0" eaLnBrk="1" fontAlgn="base" hangingPunct="1">
        <a:spcBef>
          <a:spcPct val="0"/>
        </a:spcBef>
        <a:spcAft>
          <a:spcPct val="20000"/>
        </a:spcAft>
        <a:buFont typeface="Symbol" pitchFamily="18" charset="2"/>
        <a:buChar char="-"/>
        <a:defRPr sz="1600">
          <a:solidFill>
            <a:schemeClr val="tx1"/>
          </a:solidFill>
          <a:latin typeface="+mn-lt"/>
          <a:ea typeface="ＭＳ Ｐゴシック" pitchFamily="124" charset="-128"/>
        </a:defRPr>
      </a:lvl4pPr>
      <a:lvl5pPr marL="17160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5pPr>
      <a:lvl6pPr marL="21732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6pPr>
      <a:lvl7pPr marL="26304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7pPr>
      <a:lvl8pPr marL="30876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8pPr>
      <a:lvl9pPr marL="35448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jpeg"/><Relationship Id="rId7" Type="http://schemas.openxmlformats.org/officeDocument/2006/relationships/image" Target="../media/image41.png"/><Relationship Id="rId12"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40.png"/><Relationship Id="rId11" Type="http://schemas.openxmlformats.org/officeDocument/2006/relationships/image" Target="../media/image45.jpe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jpeg"/><Relationship Id="rId7" Type="http://schemas.openxmlformats.org/officeDocument/2006/relationships/image" Target="../media/image41.png"/><Relationship Id="rId12"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40.png"/><Relationship Id="rId11" Type="http://schemas.openxmlformats.org/officeDocument/2006/relationships/image" Target="../media/image45.jpe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jpe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8.jpeg"/></Relationships>
</file>

<file path=ppt/slides/_rels/slide1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52.png"/><Relationship Id="rId3" Type="http://schemas.openxmlformats.org/officeDocument/2006/relationships/image" Target="../media/image37.jpeg"/><Relationship Id="rId7" Type="http://schemas.openxmlformats.org/officeDocument/2006/relationships/image" Target="../media/image41.png"/><Relationship Id="rId12"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40.png"/><Relationship Id="rId11" Type="http://schemas.openxmlformats.org/officeDocument/2006/relationships/image" Target="../media/image45.jpe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52.png"/><Relationship Id="rId3" Type="http://schemas.openxmlformats.org/officeDocument/2006/relationships/image" Target="../media/image37.jpeg"/><Relationship Id="rId7" Type="http://schemas.openxmlformats.org/officeDocument/2006/relationships/image" Target="../media/image41.png"/><Relationship Id="rId12"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40.png"/><Relationship Id="rId11" Type="http://schemas.openxmlformats.org/officeDocument/2006/relationships/image" Target="../media/image45.jpe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hyperlink" Target="http://www.thermofisher.com/us/en/home/products-and-services/promotions/ion-community.html"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mailto:Jingwei.Ni@thermofisher.com" TargetMode="External"/><Relationship Id="rId5" Type="http://schemas.openxmlformats.org/officeDocument/2006/relationships/hyperlink" Target="mailto:ngs-amsupport@lifetech.com" TargetMode="External"/><Relationship Id="rId4" Type="http://schemas.openxmlformats.org/officeDocument/2006/relationships/hyperlink" Target="mailto:ionsupport@lifetech.com"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July 2016</a:t>
            </a:r>
          </a:p>
          <a:p>
            <a:r>
              <a:rPr lang="en-US" dirty="0" smtClean="0"/>
              <a:t>Robert David, Staff Field Applications Specialist</a:t>
            </a:r>
            <a:endParaRPr lang="en-US" dirty="0"/>
          </a:p>
        </p:txBody>
      </p:sp>
      <p:sp>
        <p:nvSpPr>
          <p:cNvPr id="2" name="Title 1"/>
          <p:cNvSpPr>
            <a:spLocks noGrp="1"/>
          </p:cNvSpPr>
          <p:nvPr>
            <p:ph type="title"/>
          </p:nvPr>
        </p:nvSpPr>
        <p:spPr>
          <a:xfrm>
            <a:off x="3027962" y="2234826"/>
            <a:ext cx="5892201" cy="1495786"/>
          </a:xfrm>
        </p:spPr>
        <p:txBody>
          <a:bodyPr/>
          <a:lstStyle/>
          <a:p>
            <a:r>
              <a:rPr lang="en-US" dirty="0">
                <a:latin typeface="Arial" pitchFamily="34" charset="0"/>
                <a:cs typeface="Arial" pitchFamily="34" charset="0"/>
              </a:rPr>
              <a:t>Ion University:  </a:t>
            </a:r>
            <a:br>
              <a:rPr lang="en-US" dirty="0">
                <a:latin typeface="Arial" pitchFamily="34" charset="0"/>
                <a:cs typeface="Arial" pitchFamily="34" charset="0"/>
              </a:rPr>
            </a:br>
            <a:r>
              <a:rPr lang="en-US" dirty="0" smtClean="0">
                <a:latin typeface="Arial" pitchFamily="34" charset="0"/>
                <a:cs typeface="Arial" pitchFamily="34" charset="0"/>
              </a:rPr>
              <a:t>Technology</a:t>
            </a:r>
            <a:br>
              <a:rPr lang="en-US" dirty="0" smtClean="0">
                <a:latin typeface="Arial" pitchFamily="34" charset="0"/>
                <a:cs typeface="Arial" pitchFamily="34" charset="0"/>
              </a:rPr>
            </a:br>
            <a:r>
              <a:rPr lang="en-US" dirty="0" smtClean="0"/>
              <a:t>Ion Chef &amp; OT2 w/ S5™ </a:t>
            </a:r>
            <a:r>
              <a:rPr lang="en-US" dirty="0"/>
              <a:t>&amp; </a:t>
            </a:r>
            <a:r>
              <a:rPr lang="en-US" dirty="0" smtClean="0"/>
              <a:t>S5xl™ </a:t>
            </a:r>
            <a:br>
              <a:rPr lang="en-US" dirty="0" smtClean="0"/>
            </a:br>
            <a:endParaRPr lang="en-US" dirty="0"/>
          </a:p>
        </p:txBody>
      </p:sp>
      <p:sp>
        <p:nvSpPr>
          <p:cNvPr id="4" name="TextBox 3"/>
          <p:cNvSpPr txBox="1"/>
          <p:nvPr/>
        </p:nvSpPr>
        <p:spPr>
          <a:xfrm>
            <a:off x="1371600" y="5344510"/>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3168449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3350" y="0"/>
            <a:ext cx="8683026" cy="700088"/>
          </a:xfrm>
        </p:spPr>
        <p:txBody>
          <a:bodyPr/>
          <a:lstStyle/>
          <a:p>
            <a:r>
              <a:rPr lang="en-US" kern="1200" dirty="0">
                <a:latin typeface="+mn-lt"/>
                <a:ea typeface="+mn-ea"/>
                <a:cs typeface="+mn-cs"/>
              </a:rPr>
              <a:t>Ion </a:t>
            </a:r>
            <a:r>
              <a:rPr lang="en-US" kern="1200" dirty="0" smtClean="0">
                <a:latin typeface="+mn-lt"/>
                <a:ea typeface="+mn-ea"/>
                <a:cs typeface="+mn-cs"/>
              </a:rPr>
              <a:t>S5 and Ion S5 XL Systems</a:t>
            </a:r>
            <a:br>
              <a:rPr lang="en-US" kern="1200" dirty="0" smtClean="0">
                <a:latin typeface="+mn-lt"/>
                <a:ea typeface="+mn-ea"/>
                <a:cs typeface="+mn-cs"/>
              </a:rPr>
            </a:br>
            <a:r>
              <a:rPr lang="en-US" sz="2400" i="1" kern="1200" dirty="0" smtClean="0">
                <a:latin typeface="+mn-lt"/>
                <a:ea typeface="+mn-ea"/>
                <a:cs typeface="+mn-cs"/>
              </a:rPr>
              <a:t>Sequence up to 15 Gb in &lt; 8 hours</a:t>
            </a:r>
          </a:p>
        </p:txBody>
      </p:sp>
      <p:graphicFrame>
        <p:nvGraphicFramePr>
          <p:cNvPr id="2" name="Table 1"/>
          <p:cNvGraphicFramePr>
            <a:graphicFrameLocks noGrp="1"/>
          </p:cNvGraphicFramePr>
          <p:nvPr>
            <p:extLst>
              <p:ext uri="{D42A27DB-BD31-4B8C-83A1-F6EECF244321}">
                <p14:modId xmlns:p14="http://schemas.microsoft.com/office/powerpoint/2010/main" val="3724697911"/>
              </p:ext>
            </p:extLst>
          </p:nvPr>
        </p:nvGraphicFramePr>
        <p:xfrm>
          <a:off x="182175" y="2647950"/>
          <a:ext cx="8902597" cy="894617"/>
        </p:xfrm>
        <a:graphic>
          <a:graphicData uri="http://schemas.openxmlformats.org/drawingml/2006/table">
            <a:tbl>
              <a:tblPr firstRow="1" bandRow="1">
                <a:tableStyleId>{2D5ABB26-0587-4C30-8999-92F81FD0307C}</a:tableStyleId>
              </a:tblPr>
              <a:tblGrid>
                <a:gridCol w="1379065"/>
                <a:gridCol w="1336302"/>
                <a:gridCol w="1230113"/>
                <a:gridCol w="1173871"/>
                <a:gridCol w="1223977"/>
                <a:gridCol w="998387"/>
                <a:gridCol w="1560882"/>
              </a:tblGrid>
              <a:tr h="894617">
                <a:tc>
                  <a:txBody>
                    <a:bodyPr/>
                    <a:lstStyle/>
                    <a:p>
                      <a:endParaRPr lang="en-US" dirty="0"/>
                    </a:p>
                  </a:txBody>
                  <a:tcPr marL="79670" marR="79670" marT="39835" marB="3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200bp </a:t>
                      </a:r>
                      <a:r>
                        <a:rPr lang="en-US" sz="1200" b="1" dirty="0" smtClean="0"/>
                        <a:t>Sequencing</a:t>
                      </a:r>
                      <a:r>
                        <a:rPr lang="en-US" sz="1200" baseline="0" dirty="0" smtClean="0"/>
                        <a:t> Time </a:t>
                      </a:r>
                    </a:p>
                    <a:p>
                      <a:pPr algn="ctr"/>
                      <a:r>
                        <a:rPr lang="en-US" sz="1200" baseline="0" dirty="0" smtClean="0"/>
                        <a:t>Ion S5/S5 XL</a:t>
                      </a:r>
                    </a:p>
                  </a:txBody>
                  <a:tcPr marL="79670" marR="79670" marT="39835" marB="3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200bp</a:t>
                      </a:r>
                    </a:p>
                    <a:p>
                      <a:pPr algn="ctr"/>
                      <a:r>
                        <a:rPr lang="en-US" sz="1200" b="1" dirty="0" smtClean="0"/>
                        <a:t> Analysis</a:t>
                      </a:r>
                      <a:r>
                        <a:rPr lang="en-US" sz="1200" b="1" baseline="0" dirty="0" smtClean="0"/>
                        <a:t> </a:t>
                      </a:r>
                      <a:r>
                        <a:rPr lang="en-US" sz="1200" b="1" dirty="0" smtClean="0"/>
                        <a:t> </a:t>
                      </a:r>
                      <a:r>
                        <a:rPr lang="en-US" sz="1200" dirty="0" smtClean="0"/>
                        <a:t>Time* </a:t>
                      </a:r>
                    </a:p>
                    <a:p>
                      <a:pPr algn="ctr"/>
                      <a:r>
                        <a:rPr lang="en-US" sz="1200" dirty="0" smtClean="0"/>
                        <a:t>Ion S5 XL</a:t>
                      </a:r>
                    </a:p>
                  </a:txBody>
                  <a:tcPr marL="79670" marR="79670" marT="39835" marB="3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200bp</a:t>
                      </a:r>
                    </a:p>
                    <a:p>
                      <a:pPr algn="ctr"/>
                      <a:r>
                        <a:rPr lang="en-US" sz="1200" dirty="0" smtClean="0"/>
                        <a:t> </a:t>
                      </a:r>
                      <a:r>
                        <a:rPr lang="en-US" sz="1200" b="1" dirty="0" smtClean="0"/>
                        <a:t>Analysis</a:t>
                      </a:r>
                      <a:r>
                        <a:rPr lang="en-US" sz="1200" baseline="0" dirty="0" smtClean="0"/>
                        <a:t> </a:t>
                      </a:r>
                      <a:r>
                        <a:rPr lang="en-US" sz="1200" dirty="0" smtClean="0"/>
                        <a:t> Time* </a:t>
                      </a:r>
                    </a:p>
                    <a:p>
                      <a:pPr algn="ctr"/>
                      <a:r>
                        <a:rPr lang="en-US" sz="1200" dirty="0" smtClean="0"/>
                        <a:t>Ion S5 </a:t>
                      </a:r>
                    </a:p>
                  </a:txBody>
                  <a:tcPr marL="79670" marR="79670" marT="39835" marB="3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smtClean="0"/>
                        <a:t>Output</a:t>
                      </a:r>
                      <a:endParaRPr lang="en-US" sz="1200" b="1" dirty="0"/>
                    </a:p>
                  </a:txBody>
                  <a:tcPr marL="79670" marR="79670" marT="39835" marB="3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baseline="0" dirty="0" smtClean="0"/>
                        <a:t>       </a:t>
                      </a:r>
                      <a:r>
                        <a:rPr lang="en-US" sz="1200" b="1" dirty="0" smtClean="0"/>
                        <a:t>Reads</a:t>
                      </a:r>
                      <a:endParaRPr lang="en-US" sz="1200" b="1" dirty="0"/>
                    </a:p>
                  </a:txBody>
                  <a:tcPr marL="79670" marR="79670" marT="39835" marB="3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smtClean="0"/>
                        <a:t>Read Lengt</a:t>
                      </a:r>
                      <a:r>
                        <a:rPr lang="en-US" sz="1200" dirty="0" smtClean="0"/>
                        <a:t>h</a:t>
                      </a:r>
                      <a:endParaRPr lang="en-US" sz="1200" dirty="0"/>
                    </a:p>
                  </a:txBody>
                  <a:tcPr marL="79670" marR="79670" marT="39835" marB="3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TextBox 3"/>
          <p:cNvSpPr txBox="1"/>
          <p:nvPr/>
        </p:nvSpPr>
        <p:spPr>
          <a:xfrm>
            <a:off x="47851" y="5961891"/>
            <a:ext cx="1763624" cy="246221"/>
          </a:xfrm>
          <a:prstGeom prst="rect">
            <a:avLst/>
          </a:prstGeom>
          <a:noFill/>
        </p:spPr>
        <p:txBody>
          <a:bodyPr wrap="none" rtlCol="0">
            <a:spAutoFit/>
          </a:bodyPr>
          <a:lstStyle/>
          <a:p>
            <a:pPr marL="171450" indent="-171450">
              <a:buFont typeface="Arial" charset="0"/>
              <a:buChar char="•"/>
            </a:pPr>
            <a:r>
              <a:rPr lang="en-US" sz="1000" dirty="0"/>
              <a:t>A</a:t>
            </a:r>
            <a:r>
              <a:rPr lang="en-US" sz="1000" dirty="0" smtClean="0"/>
              <a:t>nalysis time to BAM file</a:t>
            </a:r>
          </a:p>
        </p:txBody>
      </p:sp>
      <p:cxnSp>
        <p:nvCxnSpPr>
          <p:cNvPr id="6" name="Straight Connector 5"/>
          <p:cNvCxnSpPr/>
          <p:nvPr/>
        </p:nvCxnSpPr>
        <p:spPr bwMode="auto">
          <a:xfrm>
            <a:off x="0" y="3467100"/>
            <a:ext cx="9144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5" name="Table 4"/>
          <p:cNvGraphicFramePr>
            <a:graphicFrameLocks noGrp="1"/>
          </p:cNvGraphicFramePr>
          <p:nvPr>
            <p:extLst>
              <p:ext uri="{D42A27DB-BD31-4B8C-83A1-F6EECF244321}">
                <p14:modId xmlns:p14="http://schemas.microsoft.com/office/powerpoint/2010/main" val="2309120736"/>
              </p:ext>
            </p:extLst>
          </p:nvPr>
        </p:nvGraphicFramePr>
        <p:xfrm>
          <a:off x="206362" y="4308115"/>
          <a:ext cx="8962870" cy="370840"/>
        </p:xfrm>
        <a:graphic>
          <a:graphicData uri="http://schemas.openxmlformats.org/drawingml/2006/table">
            <a:tbl>
              <a:tblPr firstRow="1" bandRow="1">
                <a:tableStyleId>{5C22544A-7EE6-4342-B048-85BDC9FD1C3A}</a:tableStyleId>
              </a:tblPr>
              <a:tblGrid>
                <a:gridCol w="1419073"/>
                <a:gridCol w="1141747"/>
                <a:gridCol w="1280410"/>
                <a:gridCol w="1280410"/>
                <a:gridCol w="1280410"/>
                <a:gridCol w="1280410"/>
                <a:gridCol w="1280410"/>
              </a:tblGrid>
              <a:tr h="370840">
                <a:tc>
                  <a:txBody>
                    <a:bodyPr/>
                    <a:lstStyle/>
                    <a:p>
                      <a:pPr lvl="0" algn="r"/>
                      <a:r>
                        <a:rPr lang="en-US" sz="1400" b="0" dirty="0" smtClean="0">
                          <a:solidFill>
                            <a:schemeClr val="tx1"/>
                          </a:solidFill>
                        </a:rPr>
                        <a:t>Ion 530 Chip</a:t>
                      </a:r>
                      <a:endParaRPr lang="en-US" sz="1400" b="0" dirty="0">
                        <a:solidFill>
                          <a:schemeClr val="tx1"/>
                        </a:solidFill>
                      </a:endParaRPr>
                    </a:p>
                  </a:txBody>
                  <a:tcPr marL="79670" marR="79670" marT="39835" marB="39835" anchor="ctr">
                    <a:noFill/>
                  </a:tcPr>
                </a:tc>
                <a:tc>
                  <a:txBody>
                    <a:bodyPr/>
                    <a:lstStyle/>
                    <a:p>
                      <a:pPr algn="ctr"/>
                      <a:r>
                        <a:rPr lang="en-US" sz="1400" b="0" dirty="0" smtClean="0">
                          <a:solidFill>
                            <a:schemeClr val="tx1"/>
                          </a:solidFill>
                        </a:rPr>
                        <a:t>2.5 </a:t>
                      </a:r>
                      <a:r>
                        <a:rPr lang="en-US" sz="1400" b="0" dirty="0" err="1" smtClean="0">
                          <a:solidFill>
                            <a:schemeClr val="tx1"/>
                          </a:solidFill>
                        </a:rPr>
                        <a:t>hr</a:t>
                      </a:r>
                      <a:endParaRPr lang="en-US" sz="1400" b="0" dirty="0">
                        <a:solidFill>
                          <a:schemeClr val="tx1"/>
                        </a:solidFill>
                      </a:endParaRPr>
                    </a:p>
                  </a:txBody>
                  <a:tcPr marL="79670" marR="79670" marT="39835" marB="39835" anchor="ctr">
                    <a:noFill/>
                  </a:tcPr>
                </a:tc>
                <a:tc>
                  <a:txBody>
                    <a:bodyPr/>
                    <a:lstStyle/>
                    <a:p>
                      <a:pPr algn="ctr"/>
                      <a:r>
                        <a:rPr lang="en-US" sz="1400" b="1" dirty="0" smtClean="0">
                          <a:solidFill>
                            <a:srgbClr val="00B050"/>
                          </a:solidFill>
                        </a:rPr>
                        <a:t>~2.5 </a:t>
                      </a:r>
                      <a:r>
                        <a:rPr lang="en-US" sz="1400" b="1" dirty="0" err="1" smtClean="0">
                          <a:solidFill>
                            <a:srgbClr val="00B050"/>
                          </a:solidFill>
                        </a:rPr>
                        <a:t>hr</a:t>
                      </a:r>
                      <a:endParaRPr lang="en-US" sz="1400" b="1" dirty="0">
                        <a:solidFill>
                          <a:srgbClr val="00B050"/>
                        </a:solidFill>
                      </a:endParaRPr>
                    </a:p>
                  </a:txBody>
                  <a:tcPr marL="79670" marR="79670" marT="39835" marB="39835" anchor="ctr">
                    <a:noFill/>
                  </a:tcPr>
                </a:tc>
                <a:tc>
                  <a:txBody>
                    <a:bodyPr/>
                    <a:lstStyle/>
                    <a:p>
                      <a:pPr algn="ctr"/>
                      <a:r>
                        <a:rPr lang="en-US" sz="1400" b="0" dirty="0" smtClean="0">
                          <a:solidFill>
                            <a:schemeClr val="tx1"/>
                          </a:solidFill>
                        </a:rPr>
                        <a:t>~8 </a:t>
                      </a:r>
                      <a:r>
                        <a:rPr lang="en-US" sz="1400" b="0" dirty="0" err="1" smtClean="0">
                          <a:solidFill>
                            <a:schemeClr val="tx1"/>
                          </a:solidFill>
                        </a:rPr>
                        <a:t>hr</a:t>
                      </a:r>
                      <a:endParaRPr lang="en-US" sz="1400" b="0" dirty="0">
                        <a:solidFill>
                          <a:schemeClr val="tx1"/>
                        </a:solidFill>
                      </a:endParaRPr>
                    </a:p>
                  </a:txBody>
                  <a:tcPr marL="79670" marR="79670" marT="39835" marB="39835" anchor="ctr">
                    <a:noFill/>
                  </a:tcPr>
                </a:tc>
                <a:tc>
                  <a:txBody>
                    <a:bodyPr/>
                    <a:lstStyle/>
                    <a:p>
                      <a:pPr algn="ctr"/>
                      <a:r>
                        <a:rPr lang="en-US" sz="1400" b="0" dirty="0" smtClean="0">
                          <a:solidFill>
                            <a:schemeClr val="tx1"/>
                          </a:solidFill>
                        </a:rPr>
                        <a:t>3-5 Gb</a:t>
                      </a:r>
                      <a:endParaRPr lang="en-US" sz="1400" b="0" dirty="0">
                        <a:solidFill>
                          <a:schemeClr val="tx1"/>
                        </a:solidFill>
                      </a:endParaRPr>
                    </a:p>
                  </a:txBody>
                  <a:tcPr marL="79670" marR="79670" marT="39835" marB="39835" anchor="ctr">
                    <a:noFill/>
                  </a:tcPr>
                </a:tc>
                <a:tc>
                  <a:txBody>
                    <a:bodyPr/>
                    <a:lstStyle/>
                    <a:p>
                      <a:pPr algn="ctr"/>
                      <a:r>
                        <a:rPr lang="en-US" sz="1400" b="0" dirty="0" smtClean="0">
                          <a:solidFill>
                            <a:schemeClr val="tx1"/>
                          </a:solidFill>
                        </a:rPr>
                        <a:t>15-20 M</a:t>
                      </a:r>
                      <a:endParaRPr lang="en-US" sz="1400" b="0" dirty="0">
                        <a:solidFill>
                          <a:schemeClr val="tx1"/>
                        </a:solidFill>
                      </a:endParaRPr>
                    </a:p>
                  </a:txBody>
                  <a:tcPr marL="79670" marR="79670" marT="39835" marB="39835" anchor="ctr">
                    <a:noFill/>
                  </a:tcPr>
                </a:tc>
                <a:tc>
                  <a:txBody>
                    <a:bodyPr/>
                    <a:lstStyle/>
                    <a:p>
                      <a:pPr algn="l"/>
                      <a:r>
                        <a:rPr lang="en-US" sz="1400" b="0" dirty="0" smtClean="0">
                          <a:solidFill>
                            <a:schemeClr val="tx1"/>
                          </a:solidFill>
                        </a:rPr>
                        <a:t>Up</a:t>
                      </a:r>
                      <a:r>
                        <a:rPr lang="en-US" sz="1400" b="0" baseline="0" dirty="0" smtClean="0">
                          <a:solidFill>
                            <a:schemeClr val="tx1"/>
                          </a:solidFill>
                        </a:rPr>
                        <a:t> to </a:t>
                      </a:r>
                      <a:r>
                        <a:rPr lang="en-US" sz="1400" b="0" dirty="0" smtClean="0">
                          <a:solidFill>
                            <a:schemeClr val="tx1"/>
                          </a:solidFill>
                        </a:rPr>
                        <a:t>400bp</a:t>
                      </a:r>
                      <a:endParaRPr lang="en-US" sz="1400" b="0" dirty="0">
                        <a:solidFill>
                          <a:schemeClr val="tx1"/>
                        </a:solidFill>
                      </a:endParaRPr>
                    </a:p>
                  </a:txBody>
                  <a:tcPr marL="79670" marR="79670" marT="39835" marB="39835" anchor="ctr">
                    <a:no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771387061"/>
              </p:ext>
            </p:extLst>
          </p:nvPr>
        </p:nvGraphicFramePr>
        <p:xfrm>
          <a:off x="206362" y="5003440"/>
          <a:ext cx="8962870" cy="370840"/>
        </p:xfrm>
        <a:graphic>
          <a:graphicData uri="http://schemas.openxmlformats.org/drawingml/2006/table">
            <a:tbl>
              <a:tblPr firstRow="1" bandRow="1">
                <a:tableStyleId>{5C22544A-7EE6-4342-B048-85BDC9FD1C3A}</a:tableStyleId>
              </a:tblPr>
              <a:tblGrid>
                <a:gridCol w="1419073"/>
                <a:gridCol w="1141747"/>
                <a:gridCol w="1280410"/>
                <a:gridCol w="1280410"/>
                <a:gridCol w="1280410"/>
                <a:gridCol w="1280410"/>
                <a:gridCol w="1280410"/>
              </a:tblGrid>
              <a:tr h="370840">
                <a:tc>
                  <a:txBody>
                    <a:bodyPr/>
                    <a:lstStyle/>
                    <a:p>
                      <a:pPr lvl="0" algn="r"/>
                      <a:r>
                        <a:rPr lang="en-US" sz="1400" b="0" dirty="0" smtClean="0">
                          <a:solidFill>
                            <a:schemeClr val="tx1"/>
                          </a:solidFill>
                        </a:rPr>
                        <a:t>  Ion 540 Chip</a:t>
                      </a:r>
                      <a:endParaRPr lang="en-US" sz="1400" b="0" dirty="0">
                        <a:solidFill>
                          <a:schemeClr val="tx1"/>
                        </a:solidFill>
                      </a:endParaRPr>
                    </a:p>
                  </a:txBody>
                  <a:tcPr marL="79670" marR="79670" marT="39835" marB="39835" anchor="ctr">
                    <a:noFill/>
                  </a:tcPr>
                </a:tc>
                <a:tc>
                  <a:txBody>
                    <a:bodyPr/>
                    <a:lstStyle/>
                    <a:p>
                      <a:pPr algn="ctr"/>
                      <a:r>
                        <a:rPr lang="en-US" sz="1400" b="0" dirty="0" smtClean="0">
                          <a:solidFill>
                            <a:schemeClr val="tx1"/>
                          </a:solidFill>
                        </a:rPr>
                        <a:t>2.5 </a:t>
                      </a:r>
                      <a:r>
                        <a:rPr lang="en-US" sz="1400" b="0" dirty="0" err="1" smtClean="0">
                          <a:solidFill>
                            <a:schemeClr val="tx1"/>
                          </a:solidFill>
                        </a:rPr>
                        <a:t>hr</a:t>
                      </a:r>
                      <a:endParaRPr lang="en-US" sz="1400" b="0" dirty="0">
                        <a:solidFill>
                          <a:schemeClr val="tx1"/>
                        </a:solidFill>
                      </a:endParaRPr>
                    </a:p>
                  </a:txBody>
                  <a:tcPr marL="79670" marR="79670" marT="39835" marB="39835" anchor="ctr">
                    <a:noFill/>
                  </a:tcPr>
                </a:tc>
                <a:tc>
                  <a:txBody>
                    <a:bodyPr/>
                    <a:lstStyle/>
                    <a:p>
                      <a:pPr algn="ctr"/>
                      <a:r>
                        <a:rPr lang="en-US" sz="1400" b="1" dirty="0" smtClean="0">
                          <a:solidFill>
                            <a:srgbClr val="00B050"/>
                          </a:solidFill>
                        </a:rPr>
                        <a:t>~5 </a:t>
                      </a:r>
                      <a:r>
                        <a:rPr lang="en-US" sz="1400" b="1" dirty="0" err="1" smtClean="0">
                          <a:solidFill>
                            <a:srgbClr val="00B050"/>
                          </a:solidFill>
                        </a:rPr>
                        <a:t>hr</a:t>
                      </a:r>
                      <a:endParaRPr lang="en-US" sz="1400" b="1" dirty="0">
                        <a:solidFill>
                          <a:srgbClr val="00B050"/>
                        </a:solidFill>
                      </a:endParaRPr>
                    </a:p>
                  </a:txBody>
                  <a:tcPr marL="79670" marR="79670" marT="39835" marB="39835" anchor="ctr">
                    <a:noFill/>
                  </a:tcPr>
                </a:tc>
                <a:tc>
                  <a:txBody>
                    <a:bodyPr/>
                    <a:lstStyle/>
                    <a:p>
                      <a:pPr algn="ctr"/>
                      <a:r>
                        <a:rPr lang="en-US" sz="1400" b="0" dirty="0" smtClean="0">
                          <a:solidFill>
                            <a:schemeClr val="tx1"/>
                          </a:solidFill>
                        </a:rPr>
                        <a:t>~16.5 </a:t>
                      </a:r>
                      <a:r>
                        <a:rPr lang="en-US" sz="1400" b="0" dirty="0" err="1" smtClean="0">
                          <a:solidFill>
                            <a:schemeClr val="tx1"/>
                          </a:solidFill>
                        </a:rPr>
                        <a:t>hr</a:t>
                      </a:r>
                      <a:endParaRPr lang="en-US" sz="1400" b="0" dirty="0">
                        <a:solidFill>
                          <a:schemeClr val="tx1"/>
                        </a:solidFill>
                      </a:endParaRPr>
                    </a:p>
                  </a:txBody>
                  <a:tcPr marL="79670" marR="79670" marT="39835" marB="39835" anchor="ctr">
                    <a:noFill/>
                  </a:tcPr>
                </a:tc>
                <a:tc>
                  <a:txBody>
                    <a:bodyPr/>
                    <a:lstStyle/>
                    <a:p>
                      <a:pPr algn="ctr"/>
                      <a:r>
                        <a:rPr lang="en-US" sz="1400" b="0" dirty="0" smtClean="0">
                          <a:solidFill>
                            <a:schemeClr val="tx1"/>
                          </a:solidFill>
                        </a:rPr>
                        <a:t>10-15 Gb</a:t>
                      </a:r>
                      <a:endParaRPr lang="en-US" sz="800" b="0" dirty="0" smtClean="0">
                        <a:solidFill>
                          <a:schemeClr val="tx1"/>
                        </a:solidFill>
                      </a:endParaRPr>
                    </a:p>
                  </a:txBody>
                  <a:tcPr marL="79670" marR="79670" marT="39835" marB="39835" anchor="ctr">
                    <a:noFill/>
                  </a:tcPr>
                </a:tc>
                <a:tc>
                  <a:txBody>
                    <a:bodyPr/>
                    <a:lstStyle/>
                    <a:p>
                      <a:pPr algn="ctr"/>
                      <a:r>
                        <a:rPr lang="en-US" sz="1400" b="0" dirty="0" smtClean="0">
                          <a:solidFill>
                            <a:schemeClr val="tx1"/>
                          </a:solidFill>
                        </a:rPr>
                        <a:t>60-80 M</a:t>
                      </a:r>
                      <a:endParaRPr lang="en-US" sz="1400" b="0" dirty="0">
                        <a:solidFill>
                          <a:schemeClr val="tx1"/>
                        </a:solidFill>
                      </a:endParaRPr>
                    </a:p>
                  </a:txBody>
                  <a:tcPr marL="79670" marR="79670" marT="39835" marB="39835" anchor="ctr">
                    <a:noFill/>
                  </a:tcPr>
                </a:tc>
                <a:tc>
                  <a:txBody>
                    <a:bodyPr/>
                    <a:lstStyle/>
                    <a:p>
                      <a:pPr algn="l"/>
                      <a:r>
                        <a:rPr lang="en-US" sz="1400" b="0" dirty="0" smtClean="0">
                          <a:solidFill>
                            <a:schemeClr val="tx1"/>
                          </a:solidFill>
                        </a:rPr>
                        <a:t>Up to 200bp </a:t>
                      </a:r>
                      <a:endParaRPr lang="en-US" sz="800" b="0" kern="1200" dirty="0" smtClean="0">
                        <a:solidFill>
                          <a:schemeClr val="tx1"/>
                        </a:solidFill>
                        <a:latin typeface="+mn-lt"/>
                        <a:ea typeface="+mn-ea"/>
                        <a:cs typeface="+mn-cs"/>
                      </a:endParaRPr>
                    </a:p>
                  </a:txBody>
                  <a:tcPr marL="79670" marR="79670" marT="39835" marB="39835" anchor="ctr">
                    <a:no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608090329"/>
              </p:ext>
            </p:extLst>
          </p:nvPr>
        </p:nvGraphicFramePr>
        <p:xfrm>
          <a:off x="206362" y="3612790"/>
          <a:ext cx="8962870" cy="370840"/>
        </p:xfrm>
        <a:graphic>
          <a:graphicData uri="http://schemas.openxmlformats.org/drawingml/2006/table">
            <a:tbl>
              <a:tblPr firstRow="1" bandRow="1">
                <a:tableStyleId>{5C22544A-7EE6-4342-B048-85BDC9FD1C3A}</a:tableStyleId>
              </a:tblPr>
              <a:tblGrid>
                <a:gridCol w="1419073"/>
                <a:gridCol w="1141747"/>
                <a:gridCol w="1280410"/>
                <a:gridCol w="1280410"/>
                <a:gridCol w="1280410"/>
                <a:gridCol w="1280410"/>
                <a:gridCol w="1280410"/>
              </a:tblGrid>
              <a:tr h="370840">
                <a:tc>
                  <a:txBody>
                    <a:bodyPr/>
                    <a:lstStyle/>
                    <a:p>
                      <a:pPr lvl="0" algn="r"/>
                      <a:r>
                        <a:rPr lang="en-US" sz="1400" b="0" dirty="0" smtClean="0">
                          <a:solidFill>
                            <a:schemeClr val="tx1"/>
                          </a:solidFill>
                        </a:rPr>
                        <a:t>Ion 520</a:t>
                      </a:r>
                      <a:r>
                        <a:rPr lang="en-US" sz="1400" b="0" baseline="30000" dirty="0" smtClean="0">
                          <a:solidFill>
                            <a:schemeClr val="tx1"/>
                          </a:solidFill>
                        </a:rPr>
                        <a:t> </a:t>
                      </a:r>
                      <a:r>
                        <a:rPr lang="en-US" sz="1400" b="0" dirty="0" smtClean="0">
                          <a:solidFill>
                            <a:schemeClr val="tx1"/>
                          </a:solidFill>
                        </a:rPr>
                        <a:t>Chip</a:t>
                      </a:r>
                      <a:endParaRPr lang="en-US" sz="1400" b="0" dirty="0">
                        <a:solidFill>
                          <a:schemeClr val="tx1"/>
                        </a:solidFill>
                      </a:endParaRPr>
                    </a:p>
                  </a:txBody>
                  <a:tcPr marL="79670" marR="79670" marT="39835" marB="39835" anchor="ctr">
                    <a:noFill/>
                  </a:tcPr>
                </a:tc>
                <a:tc>
                  <a:txBody>
                    <a:bodyPr/>
                    <a:lstStyle/>
                    <a:p>
                      <a:pPr algn="ctr"/>
                      <a:r>
                        <a:rPr lang="en-US" sz="1400" b="0" dirty="0" smtClean="0">
                          <a:solidFill>
                            <a:schemeClr val="tx1"/>
                          </a:solidFill>
                        </a:rPr>
                        <a:t>2.5 </a:t>
                      </a:r>
                      <a:r>
                        <a:rPr lang="en-US" sz="1400" b="0" dirty="0" err="1" smtClean="0">
                          <a:solidFill>
                            <a:schemeClr val="tx1"/>
                          </a:solidFill>
                        </a:rPr>
                        <a:t>hr</a:t>
                      </a:r>
                      <a:endParaRPr lang="en-US" sz="1400" b="0" dirty="0">
                        <a:solidFill>
                          <a:schemeClr val="tx1"/>
                        </a:solidFill>
                      </a:endParaRPr>
                    </a:p>
                  </a:txBody>
                  <a:tcPr marL="79670" marR="79670" marT="39835" marB="39835" anchor="ctr">
                    <a:noFill/>
                  </a:tcPr>
                </a:tc>
                <a:tc>
                  <a:txBody>
                    <a:bodyPr/>
                    <a:lstStyle/>
                    <a:p>
                      <a:pPr algn="ctr"/>
                      <a:r>
                        <a:rPr lang="en-US" sz="1400" b="1" dirty="0" smtClean="0">
                          <a:solidFill>
                            <a:srgbClr val="00B050"/>
                          </a:solidFill>
                        </a:rPr>
                        <a:t>~1 </a:t>
                      </a:r>
                      <a:r>
                        <a:rPr lang="en-US" sz="1400" b="1" dirty="0" err="1" smtClean="0">
                          <a:solidFill>
                            <a:srgbClr val="00B050"/>
                          </a:solidFill>
                        </a:rPr>
                        <a:t>hr</a:t>
                      </a:r>
                      <a:endParaRPr lang="en-US" sz="1400" b="1" dirty="0">
                        <a:solidFill>
                          <a:srgbClr val="00B050"/>
                        </a:solidFill>
                      </a:endParaRPr>
                    </a:p>
                  </a:txBody>
                  <a:tcPr marL="79670" marR="79670" marT="39835" marB="39835" anchor="ctr">
                    <a:noFill/>
                  </a:tcPr>
                </a:tc>
                <a:tc>
                  <a:txBody>
                    <a:bodyPr/>
                    <a:lstStyle/>
                    <a:p>
                      <a:pPr algn="ctr"/>
                      <a:r>
                        <a:rPr lang="en-US" sz="1400" b="0" dirty="0" smtClean="0">
                          <a:solidFill>
                            <a:schemeClr val="tx1"/>
                          </a:solidFill>
                        </a:rPr>
                        <a:t>~5</a:t>
                      </a:r>
                      <a:r>
                        <a:rPr lang="en-US" sz="1400" b="0" baseline="0" dirty="0" smtClean="0">
                          <a:solidFill>
                            <a:schemeClr val="tx1"/>
                          </a:solidFill>
                        </a:rPr>
                        <a:t> </a:t>
                      </a:r>
                      <a:r>
                        <a:rPr lang="en-US" sz="1400" b="0" baseline="0" dirty="0" err="1" smtClean="0">
                          <a:solidFill>
                            <a:schemeClr val="tx1"/>
                          </a:solidFill>
                        </a:rPr>
                        <a:t>hr</a:t>
                      </a:r>
                      <a:endParaRPr lang="en-US" sz="1400" b="0" dirty="0">
                        <a:solidFill>
                          <a:schemeClr val="tx1"/>
                        </a:solidFill>
                      </a:endParaRPr>
                    </a:p>
                  </a:txBody>
                  <a:tcPr marL="79670" marR="79670" marT="39835" marB="39835" anchor="ctr">
                    <a:noFill/>
                  </a:tcPr>
                </a:tc>
                <a:tc>
                  <a:txBody>
                    <a:bodyPr/>
                    <a:lstStyle/>
                    <a:p>
                      <a:pPr algn="ctr"/>
                      <a:r>
                        <a:rPr lang="en-US" sz="1400" b="0" dirty="0" smtClean="0">
                          <a:solidFill>
                            <a:schemeClr val="tx1"/>
                          </a:solidFill>
                        </a:rPr>
                        <a:t>1-2 Gb</a:t>
                      </a:r>
                      <a:endParaRPr lang="en-US" sz="1400" b="0" dirty="0">
                        <a:solidFill>
                          <a:schemeClr val="tx1"/>
                        </a:solidFill>
                      </a:endParaRPr>
                    </a:p>
                  </a:txBody>
                  <a:tcPr marL="79670" marR="79670" marT="39835" marB="39835" anchor="ctr">
                    <a:noFill/>
                  </a:tcPr>
                </a:tc>
                <a:tc>
                  <a:txBody>
                    <a:bodyPr/>
                    <a:lstStyle/>
                    <a:p>
                      <a:pPr algn="ctr"/>
                      <a:r>
                        <a:rPr lang="en-US" sz="1400" b="0" dirty="0" smtClean="0">
                          <a:solidFill>
                            <a:schemeClr val="tx1"/>
                          </a:solidFill>
                        </a:rPr>
                        <a:t>3-5 M</a:t>
                      </a:r>
                      <a:endParaRPr lang="en-US" sz="1400" b="0" dirty="0">
                        <a:solidFill>
                          <a:schemeClr val="tx1"/>
                        </a:solidFill>
                      </a:endParaRPr>
                    </a:p>
                  </a:txBody>
                  <a:tcPr marL="79670" marR="79670" marT="39835" marB="39835" anchor="ctr">
                    <a:noFill/>
                  </a:tcPr>
                </a:tc>
                <a:tc>
                  <a:txBody>
                    <a:bodyPr/>
                    <a:lstStyle/>
                    <a:p>
                      <a:pPr algn="l"/>
                      <a:r>
                        <a:rPr lang="en-US" sz="1400" b="0" dirty="0" smtClean="0">
                          <a:solidFill>
                            <a:schemeClr val="tx1"/>
                          </a:solidFill>
                        </a:rPr>
                        <a:t>Up to 400bp</a:t>
                      </a:r>
                      <a:endParaRPr lang="en-US" sz="800" b="0" kern="1200" dirty="0" smtClean="0">
                        <a:solidFill>
                          <a:schemeClr val="tx1"/>
                        </a:solidFill>
                        <a:latin typeface="+mn-lt"/>
                        <a:ea typeface="+mn-ea"/>
                        <a:cs typeface="+mn-cs"/>
                      </a:endParaRPr>
                    </a:p>
                  </a:txBody>
                  <a:tcPr marL="79670" marR="79670" marT="39835" marB="39835" anchor="ctr">
                    <a:noFill/>
                  </a:tcPr>
                </a:tc>
              </a:tr>
            </a:tbl>
          </a:graphicData>
        </a:graphic>
      </p:graphicFrame>
      <p:pic>
        <p:nvPicPr>
          <p:cNvPr id="19" name="Picture 18" descr="Q0.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851" y="3666318"/>
            <a:ext cx="302062" cy="2716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descr="chip_one cropp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851" y="4373954"/>
            <a:ext cx="302634" cy="2726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24" descr="chip_three croppe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475" y="5052060"/>
            <a:ext cx="302021" cy="272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869974" y="1111242"/>
            <a:ext cx="1196341" cy="740418"/>
          </a:xfrm>
          <a:prstGeom prst="rect">
            <a:avLst/>
          </a:prstGeom>
          <a:ln w="9525">
            <a:solidFill>
              <a:schemeClr val="tx1"/>
            </a:solidFill>
            <a:miter lim="800000"/>
            <a:headEnd/>
            <a:tailEnd/>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312060" y="1111242"/>
            <a:ext cx="880110" cy="768493"/>
          </a:xfrm>
          <a:prstGeom prst="rect">
            <a:avLst/>
          </a:prstGeom>
          <a:ln w="9525">
            <a:solidFill>
              <a:schemeClr val="tx1"/>
            </a:solidFill>
            <a:miter lim="800000"/>
            <a:headEnd/>
            <a:tailEnd/>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869974" y="1892570"/>
            <a:ext cx="1264920" cy="584775"/>
          </a:xfrm>
          <a:prstGeom prst="rect">
            <a:avLst/>
          </a:prstGeom>
          <a:noFill/>
        </p:spPr>
        <p:txBody>
          <a:bodyPr wrap="square" rtlCol="0">
            <a:spAutoFit/>
          </a:bodyPr>
          <a:lstStyle/>
          <a:p>
            <a:pPr algn="ctr"/>
            <a:r>
              <a:rPr lang="en-US" sz="1600" i="1" dirty="0" smtClean="0">
                <a:solidFill>
                  <a:srgbClr val="00B050"/>
                </a:solidFill>
              </a:rPr>
              <a:t>Rapid time to answer</a:t>
            </a:r>
            <a:endParaRPr lang="en-US" sz="1600" i="1" dirty="0">
              <a:solidFill>
                <a:srgbClr val="00B050"/>
              </a:solidFill>
            </a:endParaRPr>
          </a:p>
        </p:txBody>
      </p:sp>
      <p:sp>
        <p:nvSpPr>
          <p:cNvPr id="15" name="TextBox 14"/>
          <p:cNvSpPr txBox="1"/>
          <p:nvPr/>
        </p:nvSpPr>
        <p:spPr>
          <a:xfrm>
            <a:off x="4190141" y="1892570"/>
            <a:ext cx="1236236" cy="584775"/>
          </a:xfrm>
          <a:prstGeom prst="rect">
            <a:avLst/>
          </a:prstGeom>
          <a:noFill/>
        </p:spPr>
        <p:txBody>
          <a:bodyPr wrap="square" rtlCol="0">
            <a:spAutoFit/>
          </a:bodyPr>
          <a:lstStyle/>
          <a:p>
            <a:pPr algn="ctr"/>
            <a:r>
              <a:rPr lang="en-US" sz="1600" i="1" dirty="0" smtClean="0">
                <a:solidFill>
                  <a:srgbClr val="00B050"/>
                </a:solidFill>
              </a:rPr>
              <a:t>Affordable flexibility</a:t>
            </a:r>
            <a:endParaRPr lang="en-US" sz="1600" i="1" dirty="0">
              <a:solidFill>
                <a:srgbClr val="00B050"/>
              </a:solidFill>
            </a:endParaRPr>
          </a:p>
        </p:txBody>
      </p:sp>
      <p:sp>
        <p:nvSpPr>
          <p:cNvPr id="8" name="Rounded Rectangle 7"/>
          <p:cNvSpPr/>
          <p:nvPr/>
        </p:nvSpPr>
        <p:spPr bwMode="auto">
          <a:xfrm>
            <a:off x="2869973" y="967740"/>
            <a:ext cx="1264921" cy="4518660"/>
          </a:xfrm>
          <a:prstGeom prst="roundRect">
            <a:avLst>
              <a:gd name="adj" fmla="val 9020"/>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8" name="Rounded Rectangle 17"/>
          <p:cNvSpPr/>
          <p:nvPr/>
        </p:nvSpPr>
        <p:spPr bwMode="auto">
          <a:xfrm>
            <a:off x="4169185" y="967740"/>
            <a:ext cx="1257191" cy="4518660"/>
          </a:xfrm>
          <a:prstGeom prst="roundRect">
            <a:avLst>
              <a:gd name="adj" fmla="val 9020"/>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cxnSp>
        <p:nvCxnSpPr>
          <p:cNvPr id="11" name="Straight Connector 10"/>
          <p:cNvCxnSpPr/>
          <p:nvPr/>
        </p:nvCxnSpPr>
        <p:spPr bwMode="auto">
          <a:xfrm>
            <a:off x="0" y="2514600"/>
            <a:ext cx="9144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762986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73"/>
          <p:cNvSpPr>
            <a:spLocks noGrp="1"/>
          </p:cNvSpPr>
          <p:nvPr>
            <p:ph type="title"/>
          </p:nvPr>
        </p:nvSpPr>
        <p:spPr>
          <a:xfrm>
            <a:off x="426720" y="0"/>
            <a:ext cx="8229600" cy="1143000"/>
          </a:xfrm>
        </p:spPr>
        <p:txBody>
          <a:bodyPr/>
          <a:lstStyle/>
          <a:p>
            <a:r>
              <a:rPr lang="en-US" dirty="0" smtClean="0">
                <a:latin typeface="Arial" pitchFamily="34" charset="0"/>
                <a:cs typeface="Arial" pitchFamily="34" charset="0"/>
              </a:rPr>
              <a:t>Ion Torrent Workflow</a:t>
            </a:r>
            <a:endParaRPr lang="en-US" dirty="0">
              <a:latin typeface="Arial" pitchFamily="34" charset="0"/>
              <a:cs typeface="Arial" pitchFamily="34" charset="0"/>
            </a:endParaRPr>
          </a:p>
        </p:txBody>
      </p:sp>
      <p:grpSp>
        <p:nvGrpSpPr>
          <p:cNvPr id="4" name="Group 3"/>
          <p:cNvGrpSpPr/>
          <p:nvPr/>
        </p:nvGrpSpPr>
        <p:grpSpPr>
          <a:xfrm>
            <a:off x="241640" y="1941040"/>
            <a:ext cx="8624568" cy="1904958"/>
            <a:chOff x="226474" y="3191228"/>
            <a:chExt cx="8902360" cy="1904958"/>
          </a:xfrm>
        </p:grpSpPr>
        <p:sp>
          <p:nvSpPr>
            <p:cNvPr id="61" name="Chevron 60"/>
            <p:cNvSpPr/>
            <p:nvPr/>
          </p:nvSpPr>
          <p:spPr>
            <a:xfrm>
              <a:off x="4409542" y="3191228"/>
              <a:ext cx="2777335" cy="1901842"/>
            </a:xfrm>
            <a:prstGeom prst="chevron">
              <a:avLst>
                <a:gd name="adj" fmla="val 23966"/>
              </a:avLst>
            </a:prstGeom>
            <a:solidFill>
              <a:schemeClr val="accent5"/>
            </a:solidFill>
            <a:effectLst>
              <a:reflection stA="37000" endPos="17000" dir="5400000" sy="-100000" algn="bl" rotWithShape="0"/>
            </a:effectLst>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000">
                <a:solidFill>
                  <a:schemeClr val="tx2">
                    <a:lumMod val="75000"/>
                  </a:schemeClr>
                </a:solidFill>
                <a:latin typeface="Arial" pitchFamily="34" charset="0"/>
                <a:cs typeface="Arial" pitchFamily="34" charset="0"/>
              </a:endParaRPr>
            </a:p>
          </p:txBody>
        </p:sp>
        <p:sp>
          <p:nvSpPr>
            <p:cNvPr id="60" name="Pentagon 59"/>
            <p:cNvSpPr/>
            <p:nvPr/>
          </p:nvSpPr>
          <p:spPr>
            <a:xfrm>
              <a:off x="226474" y="3194992"/>
              <a:ext cx="2629741" cy="1901194"/>
            </a:xfrm>
            <a:prstGeom prst="homePlate">
              <a:avLst>
                <a:gd name="adj" fmla="val 23830"/>
              </a:avLst>
            </a:prstGeom>
            <a:solidFill>
              <a:schemeClr val="accent5"/>
            </a:solidFill>
            <a:effectLst>
              <a:reflection stA="37000" endPos="17000" dir="5400000" sy="-100000" algn="bl" rotWithShape="0"/>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000" dirty="0">
                <a:solidFill>
                  <a:schemeClr val="bg1"/>
                </a:solidFill>
                <a:latin typeface="Arial" pitchFamily="34" charset="0"/>
                <a:cs typeface="Arial" pitchFamily="34" charset="0"/>
              </a:endParaRPr>
            </a:p>
          </p:txBody>
        </p:sp>
        <p:sp>
          <p:nvSpPr>
            <p:cNvPr id="54" name="TextBox 53"/>
            <p:cNvSpPr txBox="1"/>
            <p:nvPr/>
          </p:nvSpPr>
          <p:spPr>
            <a:xfrm>
              <a:off x="432094" y="3855641"/>
              <a:ext cx="2111979" cy="584775"/>
            </a:xfrm>
            <a:prstGeom prst="rect">
              <a:avLst/>
            </a:prstGeom>
            <a:noFill/>
          </p:spPr>
          <p:txBody>
            <a:bodyPr wrap="square" rtlCol="0">
              <a:spAutoFit/>
            </a:bodyPr>
            <a:lstStyle/>
            <a:p>
              <a:pPr algn="ctr"/>
              <a:r>
                <a:rPr lang="en-US" sz="1600" b="1" dirty="0" smtClean="0">
                  <a:solidFill>
                    <a:schemeClr val="bg1"/>
                  </a:solidFill>
                  <a:latin typeface="Arial" pitchFamily="34" charset="0"/>
                  <a:cs typeface="Arial" pitchFamily="34" charset="0"/>
                </a:rPr>
                <a:t>Library </a:t>
              </a:r>
            </a:p>
            <a:p>
              <a:pPr algn="ctr"/>
              <a:r>
                <a:rPr lang="en-US" sz="1600" b="1" dirty="0" smtClean="0">
                  <a:solidFill>
                    <a:schemeClr val="bg1"/>
                  </a:solidFill>
                  <a:latin typeface="Arial" pitchFamily="34" charset="0"/>
                  <a:cs typeface="Arial" pitchFamily="34" charset="0"/>
                </a:rPr>
                <a:t>Preparation</a:t>
              </a:r>
              <a:endParaRPr lang="en-US" sz="1600" b="1" dirty="0">
                <a:solidFill>
                  <a:schemeClr val="bg1"/>
                </a:solidFill>
                <a:latin typeface="Arial" pitchFamily="34" charset="0"/>
                <a:cs typeface="Arial" pitchFamily="34" charset="0"/>
              </a:endParaRPr>
            </a:p>
          </p:txBody>
        </p:sp>
        <p:sp>
          <p:nvSpPr>
            <p:cNvPr id="55" name="TextBox 54"/>
            <p:cNvSpPr txBox="1"/>
            <p:nvPr/>
          </p:nvSpPr>
          <p:spPr>
            <a:xfrm>
              <a:off x="5131528" y="3875215"/>
              <a:ext cx="1816753" cy="338554"/>
            </a:xfrm>
            <a:prstGeom prst="rect">
              <a:avLst/>
            </a:prstGeom>
            <a:noFill/>
            <a:scene3d>
              <a:camera prst="orthographicFront"/>
              <a:lightRig rig="threePt" dir="t"/>
            </a:scene3d>
            <a:sp3d prstMaterial="dkEdge">
              <a:bevelT/>
            </a:sp3d>
          </p:spPr>
          <p:txBody>
            <a:bodyPr wrap="square" rtlCol="0">
              <a:spAutoFit/>
            </a:bodyPr>
            <a:lstStyle/>
            <a:p>
              <a:pPr algn="ctr"/>
              <a:r>
                <a:rPr lang="en-US" sz="1600" b="1" dirty="0" smtClean="0">
                  <a:solidFill>
                    <a:schemeClr val="bg1"/>
                  </a:solidFill>
                  <a:latin typeface="Arial" pitchFamily="34" charset="0"/>
                  <a:cs typeface="Arial" pitchFamily="34" charset="0"/>
                </a:rPr>
                <a:t>  Sequencing*</a:t>
              </a:r>
              <a:endParaRPr lang="en-US" sz="1600" b="1" dirty="0">
                <a:solidFill>
                  <a:schemeClr val="bg1"/>
                </a:solidFill>
                <a:latin typeface="Arial" pitchFamily="34" charset="0"/>
                <a:cs typeface="Arial" pitchFamily="34" charset="0"/>
              </a:endParaRPr>
            </a:p>
          </p:txBody>
        </p:sp>
        <p:sp>
          <p:nvSpPr>
            <p:cNvPr id="83" name="Chevron 82"/>
            <p:cNvSpPr/>
            <p:nvPr/>
          </p:nvSpPr>
          <p:spPr>
            <a:xfrm>
              <a:off x="6740026" y="3191228"/>
              <a:ext cx="2388808" cy="1901842"/>
            </a:xfrm>
            <a:prstGeom prst="chevron">
              <a:avLst>
                <a:gd name="adj" fmla="val 23732"/>
              </a:avLst>
            </a:prstGeom>
            <a:solidFill>
              <a:srgbClr val="616265"/>
            </a:solidFill>
            <a:effectLst>
              <a:reflection stA="37000" endPos="17000" dir="5400000" sy="-100000" algn="bl" rotWithShape="0"/>
            </a:effectLst>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000" dirty="0">
                <a:solidFill>
                  <a:schemeClr val="bg1"/>
                </a:solidFill>
                <a:latin typeface="Arial" pitchFamily="34" charset="0"/>
                <a:cs typeface="Arial" pitchFamily="34" charset="0"/>
              </a:endParaRPr>
            </a:p>
          </p:txBody>
        </p:sp>
        <p:sp>
          <p:nvSpPr>
            <p:cNvPr id="84" name="TextBox 83"/>
            <p:cNvSpPr txBox="1"/>
            <p:nvPr/>
          </p:nvSpPr>
          <p:spPr>
            <a:xfrm>
              <a:off x="7460213" y="3855641"/>
              <a:ext cx="1112014" cy="584775"/>
            </a:xfrm>
            <a:prstGeom prst="rect">
              <a:avLst/>
            </a:prstGeom>
            <a:noFill/>
            <a:effectLst>
              <a:reflection stA="70000" endPos="44000" dist="609600" dir="5400000" sy="-100000" algn="bl" rotWithShape="0"/>
            </a:effectLst>
          </p:spPr>
          <p:txBody>
            <a:bodyPr wrap="square" rtlCol="0">
              <a:spAutoFit/>
            </a:bodyPr>
            <a:lstStyle/>
            <a:p>
              <a:pPr algn="ctr"/>
              <a:r>
                <a:rPr lang="en-US" sz="1600" b="1" dirty="0" smtClean="0">
                  <a:solidFill>
                    <a:schemeClr val="bg1"/>
                  </a:solidFill>
                  <a:latin typeface="Arial" pitchFamily="34" charset="0"/>
                  <a:cs typeface="Arial" pitchFamily="34" charset="0"/>
                </a:rPr>
                <a:t>Data Analysis</a:t>
              </a:r>
              <a:endParaRPr lang="en-US" sz="1600" b="1" dirty="0">
                <a:solidFill>
                  <a:schemeClr val="bg1"/>
                </a:solidFill>
                <a:latin typeface="Arial" pitchFamily="34" charset="0"/>
                <a:cs typeface="Arial" pitchFamily="34" charset="0"/>
              </a:endParaRPr>
            </a:p>
          </p:txBody>
        </p:sp>
        <p:sp>
          <p:nvSpPr>
            <p:cNvPr id="86" name="Chevron 85"/>
            <p:cNvSpPr/>
            <p:nvPr/>
          </p:nvSpPr>
          <p:spPr>
            <a:xfrm>
              <a:off x="2398086" y="3194992"/>
              <a:ext cx="2456122" cy="1901194"/>
            </a:xfrm>
            <a:prstGeom prst="chevron">
              <a:avLst>
                <a:gd name="adj" fmla="val 24054"/>
              </a:avLst>
            </a:prstGeom>
            <a:solidFill>
              <a:schemeClr val="accent5"/>
            </a:solidFill>
            <a:effectLst>
              <a:reflection stA="37000" endPos="17000" dir="5400000" sy="-100000" algn="bl" rotWithShape="0"/>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000">
                <a:solidFill>
                  <a:schemeClr val="tx2">
                    <a:lumMod val="75000"/>
                  </a:schemeClr>
                </a:solidFill>
                <a:latin typeface="Arial" pitchFamily="34" charset="0"/>
                <a:cs typeface="Arial" pitchFamily="34" charset="0"/>
              </a:endParaRPr>
            </a:p>
          </p:txBody>
        </p:sp>
        <p:sp>
          <p:nvSpPr>
            <p:cNvPr id="91" name="TextBox 90"/>
            <p:cNvSpPr txBox="1"/>
            <p:nvPr/>
          </p:nvSpPr>
          <p:spPr>
            <a:xfrm>
              <a:off x="2856216" y="3845998"/>
              <a:ext cx="1717350" cy="584775"/>
            </a:xfrm>
            <a:prstGeom prst="rect">
              <a:avLst/>
            </a:prstGeom>
            <a:noFill/>
          </p:spPr>
          <p:txBody>
            <a:bodyPr wrap="square" rtlCol="0">
              <a:spAutoFit/>
            </a:bodyPr>
            <a:lstStyle/>
            <a:p>
              <a:pPr algn="ctr"/>
              <a:r>
                <a:rPr lang="en-US" sz="1600" b="1" dirty="0" smtClean="0">
                  <a:solidFill>
                    <a:schemeClr val="bg1"/>
                  </a:solidFill>
                  <a:latin typeface="Arial" pitchFamily="34" charset="0"/>
                  <a:cs typeface="Arial" pitchFamily="34" charset="0"/>
                </a:rPr>
                <a:t>Template Preparation</a:t>
              </a:r>
              <a:r>
                <a:rPr lang="en-US" sz="1600" dirty="0" smtClean="0">
                  <a:solidFill>
                    <a:schemeClr val="bg1"/>
                  </a:solidFill>
                  <a:latin typeface="Arial" pitchFamily="34" charset="0"/>
                  <a:cs typeface="Arial" pitchFamily="34" charset="0"/>
                </a:rPr>
                <a:t>*</a:t>
              </a:r>
              <a:endParaRPr lang="en-US" sz="1600"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17776205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73"/>
          <p:cNvSpPr>
            <a:spLocks noGrp="1"/>
          </p:cNvSpPr>
          <p:nvPr>
            <p:ph type="title" idx="4294967295"/>
          </p:nvPr>
        </p:nvSpPr>
        <p:spPr>
          <a:xfrm>
            <a:off x="457200" y="0"/>
            <a:ext cx="8229600" cy="1143000"/>
          </a:xfrm>
        </p:spPr>
        <p:txBody>
          <a:bodyPr lIns="91440" tIns="45720" rIns="91440" bIns="45720"/>
          <a:lstStyle/>
          <a:p>
            <a:r>
              <a:rPr lang="en-US" dirty="0" smtClean="0">
                <a:solidFill>
                  <a:srgbClr val="002060"/>
                </a:solidFill>
                <a:latin typeface="Arial" pitchFamily="34" charset="0"/>
                <a:cs typeface="Arial" pitchFamily="34" charset="0"/>
              </a:rPr>
              <a:t>Ion Workflow Overview</a:t>
            </a:r>
          </a:p>
        </p:txBody>
      </p:sp>
      <p:sp>
        <p:nvSpPr>
          <p:cNvPr id="18435" name="Rectangle 42"/>
          <p:cNvSpPr>
            <a:spLocks/>
          </p:cNvSpPr>
          <p:nvPr/>
        </p:nvSpPr>
        <p:spPr bwMode="auto">
          <a:xfrm>
            <a:off x="7848600" y="4037112"/>
            <a:ext cx="858838" cy="153888"/>
          </a:xfrm>
          <a:prstGeom prst="rect">
            <a:avLst/>
          </a:prstGeom>
          <a:noFill/>
          <a:ln w="12700" algn="ctr">
            <a:noFill/>
            <a:miter lim="800000"/>
            <a:headEnd/>
            <a:tailEnd/>
          </a:ln>
        </p:spPr>
        <p:txBody>
          <a:bodyPr wrap="square" lIns="0" tIns="0" rIns="0" bIns="0">
            <a:spAutoFit/>
          </a:bodyPr>
          <a:lstStyle/>
          <a:p>
            <a:pPr algn="ctr"/>
            <a:r>
              <a:rPr lang="en-US" sz="1000" dirty="0">
                <a:ea typeface="Calibri" pitchFamily="34" charset="0"/>
                <a:cs typeface="Arial" pitchFamily="34" charset="0"/>
                <a:sym typeface="Calibri" pitchFamily="34" charset="0"/>
              </a:rPr>
              <a:t>Data </a:t>
            </a:r>
            <a:r>
              <a:rPr lang="en-US" sz="1000" dirty="0" smtClean="0">
                <a:ea typeface="Calibri" pitchFamily="34" charset="0"/>
                <a:cs typeface="Arial" pitchFamily="34" charset="0"/>
                <a:sym typeface="Calibri" pitchFamily="34" charset="0"/>
              </a:rPr>
              <a:t> Analysis</a:t>
            </a:r>
            <a:endParaRPr lang="en-US" sz="1000" dirty="0">
              <a:ea typeface="Calibri" pitchFamily="34" charset="0"/>
              <a:cs typeface="Arial" pitchFamily="34" charset="0"/>
              <a:sym typeface="Calibri" pitchFamily="34" charset="0"/>
            </a:endParaRPr>
          </a:p>
        </p:txBody>
      </p:sp>
      <p:grpSp>
        <p:nvGrpSpPr>
          <p:cNvPr id="2" name="Group 46"/>
          <p:cNvGrpSpPr>
            <a:grpSpLocks/>
          </p:cNvGrpSpPr>
          <p:nvPr/>
        </p:nvGrpSpPr>
        <p:grpSpPr bwMode="auto">
          <a:xfrm>
            <a:off x="3840163" y="2820988"/>
            <a:ext cx="836612" cy="1046162"/>
            <a:chOff x="3949700" y="911225"/>
            <a:chExt cx="2159000" cy="2860675"/>
          </a:xfrm>
        </p:grpSpPr>
        <p:pic>
          <p:nvPicPr>
            <p:cNvPr id="18502" name="Picture 2"/>
            <p:cNvPicPr>
              <a:picLocks noChangeAspect="1" noChangeArrowheads="1"/>
            </p:cNvPicPr>
            <p:nvPr/>
          </p:nvPicPr>
          <p:blipFill>
            <a:blip r:embed="rId3" cstate="screen"/>
            <a:srcRect/>
            <a:stretch>
              <a:fillRect/>
            </a:stretch>
          </p:blipFill>
          <p:spPr bwMode="auto">
            <a:xfrm>
              <a:off x="3949700" y="911225"/>
              <a:ext cx="2159000" cy="2860675"/>
            </a:xfrm>
            <a:prstGeom prst="rect">
              <a:avLst/>
            </a:prstGeom>
            <a:noFill/>
            <a:ln w="12700">
              <a:noFill/>
              <a:miter lim="800000"/>
              <a:headEnd/>
              <a:tailEnd/>
            </a:ln>
          </p:spPr>
        </p:pic>
        <p:pic>
          <p:nvPicPr>
            <p:cNvPr id="221204" name="Picture 18"/>
            <p:cNvPicPr>
              <a:picLocks noChangeAspect="1" noChangeArrowheads="1"/>
            </p:cNvPicPr>
            <p:nvPr/>
          </p:nvPicPr>
          <p:blipFill>
            <a:blip r:embed="rId4" cstate="screen"/>
            <a:srcRect/>
            <a:stretch>
              <a:fillRect/>
            </a:stretch>
          </p:blipFill>
          <p:spPr bwMode="auto">
            <a:xfrm>
              <a:off x="4609280" y="2842940"/>
              <a:ext cx="266292" cy="256117"/>
            </a:xfrm>
            <a:prstGeom prst="rect">
              <a:avLst/>
            </a:prstGeom>
            <a:solidFill>
              <a:schemeClr val="bg1">
                <a:lumMod val="65000"/>
                <a:alpha val="94000"/>
              </a:schemeClr>
            </a:solidFill>
            <a:ln w="12700">
              <a:noFill/>
              <a:miter lim="800000"/>
              <a:headEnd/>
              <a:tailEnd/>
            </a:ln>
          </p:spPr>
        </p:pic>
        <p:pic>
          <p:nvPicPr>
            <p:cNvPr id="221205" name="Picture 19"/>
            <p:cNvPicPr>
              <a:picLocks noChangeAspect="1" noChangeArrowheads="1"/>
            </p:cNvPicPr>
            <p:nvPr/>
          </p:nvPicPr>
          <p:blipFill>
            <a:blip r:embed="rId4" cstate="screen"/>
            <a:srcRect/>
            <a:stretch>
              <a:fillRect/>
            </a:stretch>
          </p:blipFill>
          <p:spPr bwMode="auto">
            <a:xfrm>
              <a:off x="4814119" y="2413189"/>
              <a:ext cx="266292" cy="256114"/>
            </a:xfrm>
            <a:prstGeom prst="rect">
              <a:avLst/>
            </a:prstGeom>
            <a:solidFill>
              <a:schemeClr val="bg1">
                <a:lumMod val="65000"/>
                <a:alpha val="94000"/>
              </a:schemeClr>
            </a:solidFill>
            <a:ln w="12700">
              <a:noFill/>
              <a:miter lim="800000"/>
              <a:headEnd/>
              <a:tailEnd/>
            </a:ln>
          </p:spPr>
        </p:pic>
        <p:pic>
          <p:nvPicPr>
            <p:cNvPr id="221206" name="Picture 20"/>
            <p:cNvPicPr>
              <a:picLocks noChangeAspect="1" noChangeArrowheads="1"/>
            </p:cNvPicPr>
            <p:nvPr/>
          </p:nvPicPr>
          <p:blipFill>
            <a:blip r:embed="rId4" cstate="screen"/>
            <a:srcRect/>
            <a:stretch>
              <a:fillRect/>
            </a:stretch>
          </p:blipFill>
          <p:spPr bwMode="auto">
            <a:xfrm>
              <a:off x="4547829" y="2552099"/>
              <a:ext cx="266289" cy="256114"/>
            </a:xfrm>
            <a:prstGeom prst="rect">
              <a:avLst/>
            </a:prstGeom>
            <a:solidFill>
              <a:schemeClr val="bg1">
                <a:lumMod val="65000"/>
                <a:alpha val="94000"/>
              </a:schemeClr>
            </a:solidFill>
            <a:ln w="12700">
              <a:noFill/>
              <a:miter lim="800000"/>
              <a:headEnd/>
              <a:tailEnd/>
            </a:ln>
          </p:spPr>
        </p:pic>
        <p:pic>
          <p:nvPicPr>
            <p:cNvPr id="221207" name="Picture 21"/>
            <p:cNvPicPr>
              <a:picLocks noChangeAspect="1" noChangeArrowheads="1"/>
            </p:cNvPicPr>
            <p:nvPr/>
          </p:nvPicPr>
          <p:blipFill>
            <a:blip r:embed="rId4" cstate="screen"/>
            <a:srcRect/>
            <a:stretch>
              <a:fillRect/>
            </a:stretch>
          </p:blipFill>
          <p:spPr bwMode="auto">
            <a:xfrm>
              <a:off x="4748570" y="2157072"/>
              <a:ext cx="266292" cy="256117"/>
            </a:xfrm>
            <a:prstGeom prst="rect">
              <a:avLst/>
            </a:prstGeom>
            <a:solidFill>
              <a:schemeClr val="bg1">
                <a:lumMod val="65000"/>
                <a:alpha val="94000"/>
              </a:schemeClr>
            </a:solidFill>
            <a:ln w="12700">
              <a:noFill/>
              <a:miter lim="800000"/>
              <a:headEnd/>
              <a:tailEnd/>
            </a:ln>
          </p:spPr>
        </p:pic>
      </p:grpSp>
      <p:sp>
        <p:nvSpPr>
          <p:cNvPr id="18437" name="Rectangle 41"/>
          <p:cNvSpPr>
            <a:spLocks/>
          </p:cNvSpPr>
          <p:nvPr/>
        </p:nvSpPr>
        <p:spPr bwMode="auto">
          <a:xfrm>
            <a:off x="3854450" y="3998913"/>
            <a:ext cx="717550" cy="304800"/>
          </a:xfrm>
          <a:prstGeom prst="rect">
            <a:avLst/>
          </a:prstGeom>
          <a:noFill/>
          <a:ln w="12700" algn="ctr">
            <a:noFill/>
            <a:miter lim="800000"/>
            <a:headEnd/>
            <a:tailEnd/>
          </a:ln>
        </p:spPr>
        <p:txBody>
          <a:bodyPr wrap="none" lIns="0" tIns="0" rIns="0" bIns="0">
            <a:spAutoFit/>
          </a:bodyPr>
          <a:lstStyle/>
          <a:p>
            <a:pPr algn="ctr"/>
            <a:r>
              <a:rPr lang="en-US" sz="1000" dirty="0" err="1">
                <a:ea typeface="Calibri" pitchFamily="34" charset="0"/>
                <a:cs typeface="Arial" pitchFamily="34" charset="0"/>
                <a:sym typeface="Calibri" pitchFamily="34" charset="0"/>
              </a:rPr>
              <a:t>Clonal</a:t>
            </a:r>
            <a:r>
              <a:rPr lang="en-US" sz="1000" dirty="0">
                <a:ea typeface="Calibri" pitchFamily="34" charset="0"/>
                <a:cs typeface="Arial" pitchFamily="34" charset="0"/>
                <a:sym typeface="Calibri" pitchFamily="34" charset="0"/>
              </a:rPr>
              <a:t> </a:t>
            </a:r>
          </a:p>
          <a:p>
            <a:pPr algn="ctr"/>
            <a:r>
              <a:rPr lang="en-US" sz="1000" dirty="0">
                <a:ea typeface="Calibri" pitchFamily="34" charset="0"/>
                <a:cs typeface="Arial" pitchFamily="34" charset="0"/>
                <a:sym typeface="Calibri" pitchFamily="34" charset="0"/>
              </a:rPr>
              <a:t>Amplification</a:t>
            </a:r>
          </a:p>
        </p:txBody>
      </p:sp>
      <p:sp>
        <p:nvSpPr>
          <p:cNvPr id="18438" name="Line 23"/>
          <p:cNvSpPr>
            <a:spLocks noChangeShapeType="1"/>
          </p:cNvSpPr>
          <p:nvPr/>
        </p:nvSpPr>
        <p:spPr bwMode="auto">
          <a:xfrm flipH="1">
            <a:off x="5899150" y="3343275"/>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18439" name="Rectangle 41"/>
          <p:cNvSpPr>
            <a:spLocks/>
          </p:cNvSpPr>
          <p:nvPr/>
        </p:nvSpPr>
        <p:spPr bwMode="auto">
          <a:xfrm>
            <a:off x="4572000" y="3881735"/>
            <a:ext cx="1585912" cy="461665"/>
          </a:xfrm>
          <a:prstGeom prst="rect">
            <a:avLst/>
          </a:prstGeom>
          <a:noFill/>
          <a:ln w="12700" algn="ctr">
            <a:noFill/>
            <a:miter lim="800000"/>
            <a:headEnd/>
            <a:tailEnd/>
          </a:ln>
        </p:spPr>
        <p:txBody>
          <a:bodyPr wrap="square" lIns="0" tIns="0" rIns="0" bIns="0">
            <a:spAutoFit/>
          </a:bodyPr>
          <a:lstStyle/>
          <a:p>
            <a:pPr algn="ctr"/>
            <a:r>
              <a:rPr lang="en-US" sz="1000" dirty="0">
                <a:ea typeface="Calibri" pitchFamily="34" charset="0"/>
                <a:cs typeface="Arial" pitchFamily="34" charset="0"/>
                <a:sym typeface="Calibri" pitchFamily="34" charset="0"/>
              </a:rPr>
              <a:t> </a:t>
            </a:r>
            <a:r>
              <a:rPr lang="en-US" sz="1000" dirty="0" smtClean="0">
                <a:ea typeface="Calibri" pitchFamily="34" charset="0"/>
                <a:cs typeface="Arial" pitchFamily="34" charset="0"/>
                <a:sym typeface="Calibri" pitchFamily="34" charset="0"/>
              </a:rPr>
              <a:t>Isolate Positive </a:t>
            </a:r>
            <a:endParaRPr lang="en-US" sz="1000" dirty="0">
              <a:ea typeface="Calibri" pitchFamily="34" charset="0"/>
              <a:cs typeface="Arial" pitchFamily="34" charset="0"/>
              <a:sym typeface="Calibri" pitchFamily="34" charset="0"/>
            </a:endParaRPr>
          </a:p>
          <a:p>
            <a:pPr algn="ctr"/>
            <a:r>
              <a:rPr lang="en-US" sz="1000" dirty="0">
                <a:ea typeface="Calibri" pitchFamily="34" charset="0"/>
                <a:cs typeface="Arial" pitchFamily="34" charset="0"/>
                <a:sym typeface="Calibri" pitchFamily="34" charset="0"/>
              </a:rPr>
              <a:t>Ion Sphere™</a:t>
            </a:r>
            <a:r>
              <a:rPr lang="en-US" sz="1000" dirty="0">
                <a:ea typeface="Calibri" pitchFamily="34" charset="0"/>
                <a:cs typeface="Arial" pitchFamily="34" charset="0"/>
              </a:rPr>
              <a:t> </a:t>
            </a:r>
            <a:endParaRPr lang="en-US" sz="1000" dirty="0" smtClean="0">
              <a:ea typeface="Calibri" pitchFamily="34" charset="0"/>
              <a:cs typeface="Arial" pitchFamily="34" charset="0"/>
            </a:endParaRPr>
          </a:p>
          <a:p>
            <a:pPr algn="ctr"/>
            <a:r>
              <a:rPr lang="en-US" sz="1000" dirty="0" smtClean="0">
                <a:ea typeface="Calibri" pitchFamily="34" charset="0"/>
                <a:cs typeface="Arial" pitchFamily="34" charset="0"/>
              </a:rPr>
              <a:t>Particles</a:t>
            </a:r>
            <a:endParaRPr lang="en-US" sz="1000" dirty="0">
              <a:ea typeface="Calibri" pitchFamily="34" charset="0"/>
              <a:cs typeface="Arial" pitchFamily="34" charset="0"/>
              <a:sym typeface="Calibri" pitchFamily="34" charset="0"/>
            </a:endParaRPr>
          </a:p>
        </p:txBody>
      </p:sp>
      <p:grpSp>
        <p:nvGrpSpPr>
          <p:cNvPr id="3" name="Group 94"/>
          <p:cNvGrpSpPr>
            <a:grpSpLocks/>
          </p:cNvGrpSpPr>
          <p:nvPr/>
        </p:nvGrpSpPr>
        <p:grpSpPr bwMode="auto">
          <a:xfrm>
            <a:off x="4800600" y="2987675"/>
            <a:ext cx="939800" cy="711200"/>
            <a:chOff x="3024" y="3052"/>
            <a:chExt cx="592" cy="448"/>
          </a:xfrm>
        </p:grpSpPr>
        <p:pic>
          <p:nvPicPr>
            <p:cNvPr id="18500" name="Picture 43"/>
            <p:cNvPicPr>
              <a:picLocks noChangeArrowheads="1"/>
            </p:cNvPicPr>
            <p:nvPr/>
          </p:nvPicPr>
          <p:blipFill>
            <a:blip r:embed="rId5" cstate="screen"/>
            <a:srcRect/>
            <a:stretch>
              <a:fillRect/>
            </a:stretch>
          </p:blipFill>
          <p:spPr bwMode="auto">
            <a:xfrm>
              <a:off x="3024" y="3150"/>
              <a:ext cx="350" cy="350"/>
            </a:xfrm>
            <a:prstGeom prst="rect">
              <a:avLst/>
            </a:prstGeom>
            <a:noFill/>
            <a:ln w="12700">
              <a:noFill/>
              <a:miter lim="800000"/>
              <a:headEnd/>
              <a:tailEnd/>
            </a:ln>
          </p:spPr>
        </p:pic>
        <p:pic>
          <p:nvPicPr>
            <p:cNvPr id="18501" name="Picture 43"/>
            <p:cNvPicPr>
              <a:picLocks noChangeArrowheads="1"/>
            </p:cNvPicPr>
            <p:nvPr/>
          </p:nvPicPr>
          <p:blipFill>
            <a:blip r:embed="rId6" cstate="screen"/>
            <a:srcRect/>
            <a:stretch>
              <a:fillRect/>
            </a:stretch>
          </p:blipFill>
          <p:spPr bwMode="auto">
            <a:xfrm>
              <a:off x="3260" y="3052"/>
              <a:ext cx="356" cy="356"/>
            </a:xfrm>
            <a:prstGeom prst="rect">
              <a:avLst/>
            </a:prstGeom>
            <a:noFill/>
            <a:ln w="12700">
              <a:noFill/>
              <a:miter lim="800000"/>
              <a:headEnd/>
              <a:tailEnd/>
            </a:ln>
          </p:spPr>
        </p:pic>
      </p:grpSp>
      <p:pic>
        <p:nvPicPr>
          <p:cNvPr id="18441" name="Picture 1"/>
          <p:cNvPicPr>
            <a:picLocks noChangeAspect="1" noChangeArrowheads="1"/>
          </p:cNvPicPr>
          <p:nvPr/>
        </p:nvPicPr>
        <p:blipFill>
          <a:blip r:embed="rId7" cstate="screen"/>
          <a:srcRect/>
          <a:stretch>
            <a:fillRect/>
          </a:stretch>
        </p:blipFill>
        <p:spPr bwMode="auto">
          <a:xfrm>
            <a:off x="7543800" y="2994025"/>
            <a:ext cx="1479550" cy="698500"/>
          </a:xfrm>
          <a:prstGeom prst="rect">
            <a:avLst/>
          </a:prstGeom>
          <a:noFill/>
          <a:ln w="9525">
            <a:noFill/>
            <a:miter lim="800000"/>
            <a:headEnd/>
            <a:tailEnd/>
          </a:ln>
        </p:spPr>
      </p:pic>
      <p:sp>
        <p:nvSpPr>
          <p:cNvPr id="18442" name="Line 23"/>
          <p:cNvSpPr>
            <a:spLocks noChangeShapeType="1"/>
          </p:cNvSpPr>
          <p:nvPr/>
        </p:nvSpPr>
        <p:spPr bwMode="auto">
          <a:xfrm flipH="1">
            <a:off x="4495800" y="3360528"/>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18443" name="Line 23"/>
          <p:cNvSpPr>
            <a:spLocks noChangeShapeType="1"/>
          </p:cNvSpPr>
          <p:nvPr/>
        </p:nvSpPr>
        <p:spPr bwMode="auto">
          <a:xfrm flipH="1">
            <a:off x="7237603" y="3343275"/>
            <a:ext cx="282194"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18444" name="Rectangle 41"/>
          <p:cNvSpPr>
            <a:spLocks/>
          </p:cNvSpPr>
          <p:nvPr/>
        </p:nvSpPr>
        <p:spPr bwMode="auto">
          <a:xfrm>
            <a:off x="6419865" y="3998913"/>
            <a:ext cx="819135" cy="307777"/>
          </a:xfrm>
          <a:prstGeom prst="rect">
            <a:avLst/>
          </a:prstGeom>
          <a:noFill/>
          <a:ln w="12700">
            <a:noFill/>
            <a:miter lim="800000"/>
            <a:headEnd/>
            <a:tailEnd/>
          </a:ln>
        </p:spPr>
        <p:txBody>
          <a:bodyPr wrap="none" lIns="0" tIns="0" rIns="0" bIns="0">
            <a:spAutoFit/>
          </a:bodyPr>
          <a:lstStyle/>
          <a:p>
            <a:pPr algn="ctr"/>
            <a:r>
              <a:rPr lang="en-US" sz="1000" dirty="0">
                <a:ea typeface="Calibri" pitchFamily="34" charset="0"/>
                <a:cs typeface="Arial" pitchFamily="34" charset="0"/>
                <a:sym typeface="Calibri" pitchFamily="34" charset="0"/>
              </a:rPr>
              <a:t>Load Chip </a:t>
            </a:r>
          </a:p>
          <a:p>
            <a:pPr algn="ctr"/>
            <a:r>
              <a:rPr lang="en-US" sz="1000" dirty="0">
                <a:ea typeface="Calibri" pitchFamily="34" charset="0"/>
                <a:cs typeface="Arial" pitchFamily="34" charset="0"/>
                <a:sym typeface="Calibri" pitchFamily="34" charset="0"/>
              </a:rPr>
              <a:t>and Sequence</a:t>
            </a:r>
          </a:p>
        </p:txBody>
      </p:sp>
      <p:sp>
        <p:nvSpPr>
          <p:cNvPr id="18445" name="Rectangle 39"/>
          <p:cNvSpPr>
            <a:spLocks/>
          </p:cNvSpPr>
          <p:nvPr/>
        </p:nvSpPr>
        <p:spPr bwMode="auto">
          <a:xfrm>
            <a:off x="2958324" y="3997325"/>
            <a:ext cx="488916" cy="307777"/>
          </a:xfrm>
          <a:prstGeom prst="rect">
            <a:avLst/>
          </a:prstGeom>
          <a:noFill/>
          <a:ln w="12700" algn="ctr">
            <a:noFill/>
            <a:miter lim="800000"/>
            <a:headEnd/>
            <a:tailEnd/>
          </a:ln>
        </p:spPr>
        <p:txBody>
          <a:bodyPr wrap="none" lIns="0" tIns="0" rIns="0" bIns="0">
            <a:spAutoFit/>
          </a:bodyPr>
          <a:lstStyle/>
          <a:p>
            <a:pPr algn="ctr"/>
            <a:r>
              <a:rPr lang="en-US" sz="1000" dirty="0">
                <a:ea typeface="Calibri" pitchFamily="34" charset="0"/>
                <a:cs typeface="Arial" pitchFamily="34" charset="0"/>
                <a:sym typeface="Calibri" pitchFamily="34" charset="0"/>
              </a:rPr>
              <a:t>Prepare </a:t>
            </a:r>
          </a:p>
          <a:p>
            <a:pPr algn="ctr"/>
            <a:r>
              <a:rPr lang="en-US" sz="1000" dirty="0">
                <a:ea typeface="Calibri" pitchFamily="34" charset="0"/>
                <a:cs typeface="Arial" pitchFamily="34" charset="0"/>
                <a:sym typeface="Calibri" pitchFamily="34" charset="0"/>
              </a:rPr>
              <a:t>Library</a:t>
            </a:r>
          </a:p>
        </p:txBody>
      </p:sp>
      <p:grpSp>
        <p:nvGrpSpPr>
          <p:cNvPr id="4" name="Group 93"/>
          <p:cNvGrpSpPr>
            <a:grpSpLocks/>
          </p:cNvGrpSpPr>
          <p:nvPr/>
        </p:nvGrpSpPr>
        <p:grpSpPr bwMode="auto">
          <a:xfrm>
            <a:off x="2794000" y="2905125"/>
            <a:ext cx="701675" cy="877888"/>
            <a:chOff x="1983" y="1204"/>
            <a:chExt cx="720" cy="703"/>
          </a:xfrm>
        </p:grpSpPr>
        <p:grpSp>
          <p:nvGrpSpPr>
            <p:cNvPr id="5" name="Group 74"/>
            <p:cNvGrpSpPr>
              <a:grpSpLocks/>
            </p:cNvGrpSpPr>
            <p:nvPr/>
          </p:nvGrpSpPr>
          <p:grpSpPr bwMode="auto">
            <a:xfrm>
              <a:off x="1983" y="1437"/>
              <a:ext cx="346" cy="199"/>
              <a:chOff x="-331878" y="4219448"/>
              <a:chExt cx="1295400" cy="391506"/>
            </a:xfrm>
          </p:grpSpPr>
          <p:sp>
            <p:nvSpPr>
              <p:cNvPr id="87" name="Freeform 86"/>
              <p:cNvSpPr/>
              <p:nvPr/>
            </p:nvSpPr>
            <p:spPr>
              <a:xfrm>
                <a:off x="-209904" y="4243748"/>
                <a:ext cx="1000188" cy="367648"/>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89" name="Rectangle 88"/>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90" name="Rectangle 89"/>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10</a:t>
                </a:r>
              </a:p>
            </p:txBody>
          </p:sp>
        </p:grpSp>
        <p:grpSp>
          <p:nvGrpSpPr>
            <p:cNvPr id="7" name="Group 57"/>
            <p:cNvGrpSpPr>
              <a:grpSpLocks/>
            </p:cNvGrpSpPr>
            <p:nvPr/>
          </p:nvGrpSpPr>
          <p:grpSpPr bwMode="auto">
            <a:xfrm>
              <a:off x="2350" y="1499"/>
              <a:ext cx="353" cy="174"/>
              <a:chOff x="734922" y="4495800"/>
              <a:chExt cx="560478" cy="277206"/>
            </a:xfrm>
          </p:grpSpPr>
          <p:sp>
            <p:nvSpPr>
              <p:cNvPr id="62" name="Freeform 61"/>
              <p:cNvSpPr/>
              <p:nvPr/>
            </p:nvSpPr>
            <p:spPr>
              <a:xfrm>
                <a:off x="788468" y="4513916"/>
                <a:ext cx="431928" cy="259234"/>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63" name="Rectangle 62"/>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68" name="Rectangle 67"/>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8" name="Group 74"/>
            <p:cNvGrpSpPr>
              <a:grpSpLocks/>
            </p:cNvGrpSpPr>
            <p:nvPr/>
          </p:nvGrpSpPr>
          <p:grpSpPr bwMode="auto">
            <a:xfrm>
              <a:off x="2319" y="1293"/>
              <a:ext cx="346" cy="199"/>
              <a:chOff x="-331878" y="4219448"/>
              <a:chExt cx="1295400" cy="391506"/>
            </a:xfrm>
          </p:grpSpPr>
          <p:sp>
            <p:nvSpPr>
              <p:cNvPr id="76" name="Freeform 75"/>
              <p:cNvSpPr/>
              <p:nvPr/>
            </p:nvSpPr>
            <p:spPr>
              <a:xfrm>
                <a:off x="-211529" y="4244433"/>
                <a:ext cx="1006289" cy="367649"/>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77" name="Rectangle 76"/>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78" name="Rectangle 77"/>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10</a:t>
                </a:r>
              </a:p>
            </p:txBody>
          </p:sp>
        </p:grpSp>
        <p:grpSp>
          <p:nvGrpSpPr>
            <p:cNvPr id="9" name="Group 78"/>
            <p:cNvGrpSpPr>
              <a:grpSpLocks/>
            </p:cNvGrpSpPr>
            <p:nvPr/>
          </p:nvGrpSpPr>
          <p:grpSpPr bwMode="auto">
            <a:xfrm>
              <a:off x="2319" y="1204"/>
              <a:ext cx="346" cy="199"/>
              <a:chOff x="-331878" y="4219448"/>
              <a:chExt cx="1295400" cy="391506"/>
            </a:xfrm>
          </p:grpSpPr>
          <p:sp>
            <p:nvSpPr>
              <p:cNvPr id="80" name="Freeform 79"/>
              <p:cNvSpPr/>
              <p:nvPr/>
            </p:nvSpPr>
            <p:spPr>
              <a:xfrm>
                <a:off x="-211529" y="4244458"/>
                <a:ext cx="1006289" cy="367649"/>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81" name="Rectangle 80"/>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82" name="Rectangle 81"/>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0" name="Group 70"/>
            <p:cNvGrpSpPr>
              <a:grpSpLocks/>
            </p:cNvGrpSpPr>
            <p:nvPr/>
          </p:nvGrpSpPr>
          <p:grpSpPr bwMode="auto">
            <a:xfrm>
              <a:off x="2350" y="1588"/>
              <a:ext cx="353" cy="175"/>
              <a:chOff x="734922" y="4495800"/>
              <a:chExt cx="560478" cy="277206"/>
            </a:xfrm>
          </p:grpSpPr>
          <p:sp>
            <p:nvSpPr>
              <p:cNvPr id="75" name="Freeform 74"/>
              <p:cNvSpPr/>
              <p:nvPr/>
            </p:nvSpPr>
            <p:spPr>
              <a:xfrm>
                <a:off x="788468" y="4513792"/>
                <a:ext cx="431928" cy="259767"/>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79" name="Rectangle 78"/>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85" name="Rectangle 84"/>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1" name="Group 65"/>
            <p:cNvGrpSpPr>
              <a:grpSpLocks/>
            </p:cNvGrpSpPr>
            <p:nvPr/>
          </p:nvGrpSpPr>
          <p:grpSpPr bwMode="auto">
            <a:xfrm>
              <a:off x="2014" y="1643"/>
              <a:ext cx="353" cy="174"/>
              <a:chOff x="734922" y="4495800"/>
              <a:chExt cx="560478" cy="277206"/>
            </a:xfrm>
          </p:grpSpPr>
          <p:sp>
            <p:nvSpPr>
              <p:cNvPr id="67" name="Freeform 66"/>
              <p:cNvSpPr/>
              <p:nvPr/>
            </p:nvSpPr>
            <p:spPr>
              <a:xfrm>
                <a:off x="789157" y="4513358"/>
                <a:ext cx="431928" cy="259234"/>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69" name="Rectangle 68"/>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72" name="Rectangle 71"/>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2" name="Group 78"/>
            <p:cNvGrpSpPr>
              <a:grpSpLocks/>
            </p:cNvGrpSpPr>
            <p:nvPr/>
          </p:nvGrpSpPr>
          <p:grpSpPr bwMode="auto">
            <a:xfrm>
              <a:off x="1983" y="1348"/>
              <a:ext cx="346" cy="199"/>
              <a:chOff x="-331878" y="4219448"/>
              <a:chExt cx="1295400" cy="391506"/>
            </a:xfrm>
          </p:grpSpPr>
          <p:sp>
            <p:nvSpPr>
              <p:cNvPr id="92" name="Freeform 91"/>
              <p:cNvSpPr/>
              <p:nvPr/>
            </p:nvSpPr>
            <p:spPr>
              <a:xfrm>
                <a:off x="-209904" y="4243773"/>
                <a:ext cx="1000188" cy="367648"/>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93" name="Rectangle 92"/>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94" name="Rectangle 93"/>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3" name="Group 94"/>
            <p:cNvGrpSpPr>
              <a:grpSpLocks/>
            </p:cNvGrpSpPr>
            <p:nvPr/>
          </p:nvGrpSpPr>
          <p:grpSpPr bwMode="auto">
            <a:xfrm>
              <a:off x="2014" y="1732"/>
              <a:ext cx="353" cy="175"/>
              <a:chOff x="734922" y="4495800"/>
              <a:chExt cx="560478" cy="277206"/>
            </a:xfrm>
          </p:grpSpPr>
          <p:sp>
            <p:nvSpPr>
              <p:cNvPr id="96" name="Freeform 95"/>
              <p:cNvSpPr/>
              <p:nvPr/>
            </p:nvSpPr>
            <p:spPr>
              <a:xfrm>
                <a:off x="789157" y="4513238"/>
                <a:ext cx="431928" cy="259768"/>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97" name="Rectangle 96"/>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98" name="Rectangle 97"/>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grpSp>
        <p:nvGrpSpPr>
          <p:cNvPr id="14" name="Group 37"/>
          <p:cNvGrpSpPr>
            <a:grpSpLocks/>
          </p:cNvGrpSpPr>
          <p:nvPr/>
        </p:nvGrpSpPr>
        <p:grpSpPr bwMode="auto">
          <a:xfrm>
            <a:off x="6350" y="1038225"/>
            <a:ext cx="2543175" cy="839788"/>
            <a:chOff x="961002" y="1371600"/>
            <a:chExt cx="2544198" cy="839703"/>
          </a:xfrm>
        </p:grpSpPr>
        <p:sp>
          <p:nvSpPr>
            <p:cNvPr id="31" name="Rounded Rectangle 30"/>
            <p:cNvSpPr/>
            <p:nvPr/>
          </p:nvSpPr>
          <p:spPr bwMode="auto">
            <a:xfrm>
              <a:off x="1067408" y="1479539"/>
              <a:ext cx="2437792" cy="731764"/>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DNA</a:t>
              </a:r>
            </a:p>
          </p:txBody>
        </p:sp>
        <p:sp>
          <p:nvSpPr>
            <p:cNvPr id="32" name="Rounded Rectangle 31"/>
            <p:cNvSpPr/>
            <p:nvPr/>
          </p:nvSpPr>
          <p:spPr>
            <a:xfrm>
              <a:off x="961002" y="1371600"/>
              <a:ext cx="228692" cy="228577"/>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A</a:t>
              </a:r>
            </a:p>
          </p:txBody>
        </p:sp>
        <p:pic>
          <p:nvPicPr>
            <p:cNvPr id="6" name="Picture 5" descr="human genome DNA.png"/>
            <p:cNvPicPr>
              <a:picLocks noChangeAspect="1"/>
            </p:cNvPicPr>
            <p:nvPr/>
          </p:nvPicPr>
          <p:blipFill>
            <a:blip r:embed="rId8" cstate="email">
              <a:duotone>
                <a:prstClr val="black"/>
                <a:schemeClr val="accent1">
                  <a:tint val="45000"/>
                  <a:satMod val="400000"/>
                </a:schemeClr>
              </a:duotone>
            </a:blip>
            <a:srcRect/>
            <a:stretch>
              <a:fillRect/>
            </a:stretch>
          </p:blipFill>
          <p:spPr>
            <a:xfrm>
              <a:off x="2479994" y="1584960"/>
              <a:ext cx="949006" cy="548640"/>
            </a:xfrm>
            <a:prstGeom prst="rect">
              <a:avLst/>
            </a:prstGeom>
          </p:spPr>
        </p:pic>
      </p:grpSp>
      <p:sp>
        <p:nvSpPr>
          <p:cNvPr id="25" name="Rounded Rectangle 24"/>
          <p:cNvSpPr/>
          <p:nvPr/>
        </p:nvSpPr>
        <p:spPr bwMode="auto">
          <a:xfrm>
            <a:off x="112713" y="4171950"/>
            <a:ext cx="2436812" cy="731838"/>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Sequencing</a:t>
            </a:r>
          </a:p>
        </p:txBody>
      </p:sp>
      <p:sp>
        <p:nvSpPr>
          <p:cNvPr id="26" name="Rounded Rectangle 25"/>
          <p:cNvSpPr/>
          <p:nvPr/>
        </p:nvSpPr>
        <p:spPr>
          <a:xfrm>
            <a:off x="6350" y="4064000"/>
            <a:ext cx="228600" cy="228600"/>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D</a:t>
            </a:r>
          </a:p>
        </p:txBody>
      </p:sp>
      <p:sp>
        <p:nvSpPr>
          <p:cNvPr id="22" name="Rounded Rectangle 21"/>
          <p:cNvSpPr/>
          <p:nvPr/>
        </p:nvSpPr>
        <p:spPr bwMode="auto">
          <a:xfrm>
            <a:off x="112713" y="3162300"/>
            <a:ext cx="2436812" cy="731838"/>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Template Prep</a:t>
            </a:r>
          </a:p>
        </p:txBody>
      </p:sp>
      <p:sp>
        <p:nvSpPr>
          <p:cNvPr id="23" name="Rounded Rectangle 22"/>
          <p:cNvSpPr/>
          <p:nvPr/>
        </p:nvSpPr>
        <p:spPr>
          <a:xfrm>
            <a:off x="6350" y="3054350"/>
            <a:ext cx="228600" cy="228600"/>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C</a:t>
            </a:r>
          </a:p>
        </p:txBody>
      </p:sp>
      <p:grpSp>
        <p:nvGrpSpPr>
          <p:cNvPr id="15" name="Group 36"/>
          <p:cNvGrpSpPr>
            <a:grpSpLocks/>
          </p:cNvGrpSpPr>
          <p:nvPr/>
        </p:nvGrpSpPr>
        <p:grpSpPr bwMode="auto">
          <a:xfrm>
            <a:off x="6350" y="2046288"/>
            <a:ext cx="2543175" cy="839787"/>
            <a:chOff x="961002" y="2428954"/>
            <a:chExt cx="2544198" cy="839703"/>
          </a:xfrm>
        </p:grpSpPr>
        <p:sp>
          <p:nvSpPr>
            <p:cNvPr id="19" name="Rounded Rectangle 18"/>
            <p:cNvSpPr/>
            <p:nvPr/>
          </p:nvSpPr>
          <p:spPr bwMode="auto">
            <a:xfrm>
              <a:off x="1067408" y="2536893"/>
              <a:ext cx="2437792" cy="731764"/>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Compatible</a:t>
              </a:r>
              <a:br>
                <a:rPr lang="en-US" sz="1200" b="1" dirty="0">
                  <a:solidFill>
                    <a:srgbClr val="002060"/>
                  </a:solidFill>
                  <a:latin typeface="Arial" pitchFamily="34" charset="0"/>
                  <a:cs typeface="Arial" pitchFamily="34" charset="0"/>
                </a:rPr>
              </a:br>
              <a:r>
                <a:rPr lang="en-US" sz="1200" b="1" dirty="0">
                  <a:solidFill>
                    <a:srgbClr val="002060"/>
                  </a:solidFill>
                  <a:latin typeface="Arial" pitchFamily="34" charset="0"/>
                  <a:cs typeface="Arial" pitchFamily="34" charset="0"/>
                </a:rPr>
                <a:t>Library Prep</a:t>
              </a:r>
            </a:p>
          </p:txBody>
        </p:sp>
        <p:sp>
          <p:nvSpPr>
            <p:cNvPr id="20" name="Rounded Rectangle 19"/>
            <p:cNvSpPr/>
            <p:nvPr/>
          </p:nvSpPr>
          <p:spPr>
            <a:xfrm>
              <a:off x="961002" y="2428954"/>
              <a:ext cx="228692" cy="228577"/>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B</a:t>
              </a:r>
            </a:p>
          </p:txBody>
        </p:sp>
        <p:pic>
          <p:nvPicPr>
            <p:cNvPr id="16" name="Picture 15" descr="dna_tami.png"/>
            <p:cNvPicPr>
              <a:picLocks noChangeAspect="1"/>
            </p:cNvPicPr>
            <p:nvPr/>
          </p:nvPicPr>
          <p:blipFill>
            <a:blip r:embed="rId9" cstate="email">
              <a:duotone>
                <a:prstClr val="black"/>
                <a:schemeClr val="accent1">
                  <a:tint val="45000"/>
                  <a:satMod val="400000"/>
                </a:schemeClr>
              </a:duotone>
            </a:blip>
            <a:stretch>
              <a:fillRect/>
            </a:stretch>
          </p:blipFill>
          <p:spPr>
            <a:xfrm flipH="1">
              <a:off x="2732421" y="2667000"/>
              <a:ext cx="772779" cy="548640"/>
            </a:xfrm>
            <a:prstGeom prst="rect">
              <a:avLst/>
            </a:prstGeom>
          </p:spPr>
        </p:pic>
      </p:grpSp>
      <p:grpSp>
        <p:nvGrpSpPr>
          <p:cNvPr id="17" name="Group 33"/>
          <p:cNvGrpSpPr>
            <a:grpSpLocks/>
          </p:cNvGrpSpPr>
          <p:nvPr/>
        </p:nvGrpSpPr>
        <p:grpSpPr bwMode="auto">
          <a:xfrm>
            <a:off x="0" y="5075238"/>
            <a:ext cx="2549525" cy="839787"/>
            <a:chOff x="954860" y="5601015"/>
            <a:chExt cx="2550340" cy="839703"/>
          </a:xfrm>
        </p:grpSpPr>
        <p:sp>
          <p:nvSpPr>
            <p:cNvPr id="28" name="Rounded Rectangle 27"/>
            <p:cNvSpPr/>
            <p:nvPr/>
          </p:nvSpPr>
          <p:spPr bwMode="auto">
            <a:xfrm>
              <a:off x="1066021" y="5708954"/>
              <a:ext cx="2439179" cy="731764"/>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Compatible</a:t>
              </a:r>
              <a:br>
                <a:rPr lang="en-US" sz="1200" b="1" dirty="0">
                  <a:solidFill>
                    <a:srgbClr val="002060"/>
                  </a:solidFill>
                  <a:latin typeface="Arial" pitchFamily="34" charset="0"/>
                  <a:cs typeface="Arial" pitchFamily="34" charset="0"/>
                </a:rPr>
              </a:br>
              <a:r>
                <a:rPr lang="en-US" sz="1200" b="1" dirty="0">
                  <a:solidFill>
                    <a:srgbClr val="002060"/>
                  </a:solidFill>
                  <a:latin typeface="Arial" pitchFamily="34" charset="0"/>
                  <a:cs typeface="Arial" pitchFamily="34" charset="0"/>
                </a:rPr>
                <a:t>Data</a:t>
              </a:r>
            </a:p>
          </p:txBody>
        </p:sp>
        <p:sp>
          <p:nvSpPr>
            <p:cNvPr id="29" name="Rounded Rectangle 28"/>
            <p:cNvSpPr/>
            <p:nvPr/>
          </p:nvSpPr>
          <p:spPr>
            <a:xfrm>
              <a:off x="954860" y="5601015"/>
              <a:ext cx="228673" cy="228577"/>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E</a:t>
              </a:r>
            </a:p>
          </p:txBody>
        </p:sp>
        <p:pic>
          <p:nvPicPr>
            <p:cNvPr id="18461" name="Picture 32"/>
            <p:cNvPicPr>
              <a:picLocks noChangeAspect="1" noChangeArrowheads="1"/>
            </p:cNvPicPr>
            <p:nvPr/>
          </p:nvPicPr>
          <p:blipFill>
            <a:blip r:embed="rId10" cstate="screen"/>
            <a:srcRect/>
            <a:stretch>
              <a:fillRect/>
            </a:stretch>
          </p:blipFill>
          <p:spPr bwMode="auto">
            <a:xfrm>
              <a:off x="2362200" y="5835032"/>
              <a:ext cx="1066799" cy="457200"/>
            </a:xfrm>
            <a:prstGeom prst="rect">
              <a:avLst/>
            </a:prstGeom>
            <a:noFill/>
            <a:ln w="12700">
              <a:noFill/>
              <a:miter lim="800000"/>
              <a:headEnd/>
              <a:tailEnd/>
            </a:ln>
          </p:spPr>
        </p:pic>
      </p:grpSp>
      <p:sp>
        <p:nvSpPr>
          <p:cNvPr id="18455" name="Line 23"/>
          <p:cNvSpPr>
            <a:spLocks noChangeShapeType="1"/>
          </p:cNvSpPr>
          <p:nvPr/>
        </p:nvSpPr>
        <p:spPr bwMode="auto">
          <a:xfrm flipH="1">
            <a:off x="3683000" y="3343275"/>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pic>
        <p:nvPicPr>
          <p:cNvPr id="18456" name="Picture 78" descr="proton_200x200"/>
          <p:cNvPicPr>
            <a:picLocks noChangeAspect="1" noChangeArrowheads="1"/>
          </p:cNvPicPr>
          <p:nvPr/>
        </p:nvPicPr>
        <p:blipFill>
          <a:blip r:embed="rId11" cstate="screen"/>
          <a:srcRect/>
          <a:stretch>
            <a:fillRect/>
          </a:stretch>
        </p:blipFill>
        <p:spPr bwMode="auto">
          <a:xfrm>
            <a:off x="1779588" y="4221163"/>
            <a:ext cx="606425" cy="606425"/>
          </a:xfrm>
          <a:prstGeom prst="rect">
            <a:avLst/>
          </a:prstGeom>
          <a:noFill/>
          <a:ln w="9525">
            <a:noFill/>
            <a:miter lim="800000"/>
            <a:headEnd/>
            <a:tailEnd/>
          </a:ln>
        </p:spPr>
      </p:pic>
      <p:pic>
        <p:nvPicPr>
          <p:cNvPr id="18457" name="Picture 79" descr="sequence_kit"/>
          <p:cNvPicPr>
            <a:picLocks noChangeAspect="1" noChangeArrowheads="1"/>
          </p:cNvPicPr>
          <p:nvPr/>
        </p:nvPicPr>
        <p:blipFill>
          <a:blip r:embed="rId12" cstate="screen"/>
          <a:srcRect/>
          <a:stretch>
            <a:fillRect/>
          </a:stretch>
        </p:blipFill>
        <p:spPr bwMode="auto">
          <a:xfrm>
            <a:off x="1673225" y="3190875"/>
            <a:ext cx="739775" cy="684213"/>
          </a:xfrm>
          <a:prstGeom prst="rect">
            <a:avLst/>
          </a:prstGeom>
          <a:noFill/>
          <a:ln w="9525">
            <a:noFill/>
            <a:miter lim="800000"/>
            <a:headEnd/>
            <a:tailEnd/>
          </a:ln>
        </p:spPr>
      </p:pic>
      <p:sp>
        <p:nvSpPr>
          <p:cNvPr id="86" name="Line 23"/>
          <p:cNvSpPr>
            <a:spLocks noChangeShapeType="1"/>
          </p:cNvSpPr>
          <p:nvPr/>
        </p:nvSpPr>
        <p:spPr bwMode="auto">
          <a:xfrm flipH="1">
            <a:off x="4026874" y="2154238"/>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91" name="Line 23"/>
          <p:cNvSpPr>
            <a:spLocks noChangeShapeType="1"/>
          </p:cNvSpPr>
          <p:nvPr/>
        </p:nvSpPr>
        <p:spPr bwMode="auto">
          <a:xfrm flipH="1">
            <a:off x="5904574" y="2151361"/>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pic>
        <p:nvPicPr>
          <p:cNvPr id="95" name="Picture 2"/>
          <p:cNvPicPr>
            <a:picLocks noChangeAspect="1" noChangeArrowheads="1"/>
          </p:cNvPicPr>
          <p:nvPr/>
        </p:nvPicPr>
        <p:blipFill rotWithShape="1">
          <a:blip r:embed="rId13">
            <a:extLst>
              <a:ext uri="{28A0092B-C50C-407E-A947-70E740481C1C}">
                <a14:useLocalDpi xmlns:a14="http://schemas.microsoft.com/office/drawing/2010/main" val="0"/>
              </a:ext>
            </a:extLst>
          </a:blip>
          <a:srcRect l="33435" r="2316"/>
          <a:stretch/>
        </p:blipFill>
        <p:spPr bwMode="auto">
          <a:xfrm>
            <a:off x="6235701" y="1667465"/>
            <a:ext cx="1086310" cy="10463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1"/>
          <p:cNvPicPr>
            <a:picLocks noChangeAspect="1" noChangeArrowheads="1"/>
          </p:cNvPicPr>
          <p:nvPr/>
        </p:nvPicPr>
        <p:blipFill>
          <a:blip r:embed="rId7" cstate="screen"/>
          <a:srcRect/>
          <a:stretch>
            <a:fillRect/>
          </a:stretch>
        </p:blipFill>
        <p:spPr bwMode="auto">
          <a:xfrm>
            <a:off x="7540923" y="1852450"/>
            <a:ext cx="1479550" cy="698500"/>
          </a:xfrm>
          <a:prstGeom prst="rect">
            <a:avLst/>
          </a:prstGeom>
          <a:noFill/>
          <a:ln w="9525">
            <a:noFill/>
            <a:miter lim="800000"/>
            <a:headEnd/>
            <a:tailEnd/>
          </a:ln>
        </p:spPr>
      </p:pic>
      <p:sp>
        <p:nvSpPr>
          <p:cNvPr id="100" name="Line 23"/>
          <p:cNvSpPr>
            <a:spLocks noChangeShapeType="1"/>
          </p:cNvSpPr>
          <p:nvPr/>
        </p:nvSpPr>
        <p:spPr bwMode="auto">
          <a:xfrm flipH="1">
            <a:off x="7234726" y="2201700"/>
            <a:ext cx="282194"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74" name="AutoShape 81"/>
          <p:cNvSpPr>
            <a:spLocks noChangeArrowheads="1"/>
          </p:cNvSpPr>
          <p:nvPr/>
        </p:nvSpPr>
        <p:spPr bwMode="auto">
          <a:xfrm>
            <a:off x="2690813" y="1266825"/>
            <a:ext cx="1131887" cy="3271838"/>
          </a:xfrm>
          <a:prstGeom prst="roundRect">
            <a:avLst>
              <a:gd name="adj" fmla="val 16667"/>
            </a:avLst>
          </a:prstGeom>
          <a:noFill/>
          <a:ln w="57150">
            <a:solidFill>
              <a:srgbClr val="CC3300"/>
            </a:solidFill>
            <a:round/>
            <a:headEnd/>
            <a:tailEnd/>
          </a:ln>
        </p:spPr>
        <p:txBody>
          <a:bodyPr wrap="none" anchor="ctr"/>
          <a:lstStyle/>
          <a:p>
            <a:endParaRPr lang="en-US">
              <a:solidFill>
                <a:srgbClr val="002060"/>
              </a:solidFill>
              <a:cs typeface="Arial" pitchFamily="34" charset="0"/>
            </a:endParaRPr>
          </a:p>
        </p:txBody>
      </p:sp>
      <p:pic>
        <p:nvPicPr>
          <p:cNvPr id="101" name="Picture 2"/>
          <p:cNvPicPr>
            <a:picLocks noChangeAspect="1" noChangeArrowheads="1"/>
          </p:cNvPicPr>
          <p:nvPr/>
        </p:nvPicPr>
        <p:blipFill rotWithShape="1">
          <a:blip r:embed="rId13">
            <a:extLst>
              <a:ext uri="{28A0092B-C50C-407E-A947-70E740481C1C}">
                <a14:useLocalDpi xmlns:a14="http://schemas.microsoft.com/office/drawing/2010/main" val="0"/>
              </a:ext>
            </a:extLst>
          </a:blip>
          <a:srcRect l="33435" r="2316"/>
          <a:stretch/>
        </p:blipFill>
        <p:spPr bwMode="auto">
          <a:xfrm>
            <a:off x="6232824" y="2958563"/>
            <a:ext cx="1086310" cy="10463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9" descr="https://tools.invitrogen.com/Content/SFS/ProdImages/high/Ion%20OneTouch%202.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78235" y="1776055"/>
            <a:ext cx="838280" cy="77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82587" y="1812822"/>
            <a:ext cx="663662" cy="708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6523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15"/>
          <p:cNvGrpSpPr/>
          <p:nvPr/>
        </p:nvGrpSpPr>
        <p:grpSpPr>
          <a:xfrm>
            <a:off x="169932" y="1706880"/>
            <a:ext cx="8935140" cy="762000"/>
            <a:chOff x="169932" y="1905000"/>
            <a:chExt cx="8935140" cy="762000"/>
          </a:xfrm>
        </p:grpSpPr>
        <p:sp>
          <p:nvSpPr>
            <p:cNvPr id="242" name="Chevron 241"/>
            <p:cNvSpPr/>
            <p:nvPr/>
          </p:nvSpPr>
          <p:spPr>
            <a:xfrm>
              <a:off x="3700422" y="19050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196" name="Pentagon 195"/>
            <p:cNvSpPr/>
            <p:nvPr/>
          </p:nvSpPr>
          <p:spPr>
            <a:xfrm>
              <a:off x="169932" y="1905000"/>
              <a:ext cx="1524000" cy="762000"/>
            </a:xfrm>
            <a:prstGeom prst="homePlate">
              <a:avLst>
                <a:gd name="adj" fmla="val 27699"/>
              </a:avLst>
            </a:prstGeom>
            <a:solidFill>
              <a:srgbClr val="26BCD7"/>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197" name="Chevron 196"/>
            <p:cNvSpPr/>
            <p:nvPr/>
          </p:nvSpPr>
          <p:spPr>
            <a:xfrm>
              <a:off x="1512444" y="19050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205" name="TextBox 204"/>
            <p:cNvSpPr txBox="1"/>
            <p:nvPr/>
          </p:nvSpPr>
          <p:spPr>
            <a:xfrm>
              <a:off x="182857" y="1916668"/>
              <a:ext cx="1359411" cy="738664"/>
            </a:xfrm>
            <a:prstGeom prst="rect">
              <a:avLst/>
            </a:prstGeom>
            <a:noFill/>
          </p:spPr>
          <p:txBody>
            <a:bodyPr wrap="none" rtlCol="0">
              <a:spAutoFit/>
            </a:bodyPr>
            <a:lstStyle/>
            <a:p>
              <a:pPr algn="ctr"/>
              <a:r>
                <a:rPr lang="en-US" sz="1400" dirty="0" err="1" smtClean="0">
                  <a:solidFill>
                    <a:schemeClr val="bg1"/>
                  </a:solidFill>
                  <a:latin typeface="Arial" pitchFamily="34" charset="0"/>
                  <a:cs typeface="Arial" pitchFamily="34" charset="0"/>
                </a:rPr>
                <a:t>gDNA</a:t>
              </a:r>
              <a:r>
                <a:rPr lang="en-US" sz="1400" dirty="0" smtClean="0">
                  <a:solidFill>
                    <a:schemeClr val="bg1"/>
                  </a:solidFill>
                  <a:latin typeface="Arial" pitchFamily="34" charset="0"/>
                  <a:cs typeface="Arial" pitchFamily="34" charset="0"/>
                </a:rPr>
                <a:t>  / </a:t>
              </a:r>
            </a:p>
            <a:p>
              <a:pPr algn="ctr"/>
              <a:r>
                <a:rPr lang="en-US" sz="1400" dirty="0" smtClean="0">
                  <a:solidFill>
                    <a:schemeClr val="bg1"/>
                  </a:solidFill>
                  <a:latin typeface="Arial" pitchFamily="34" charset="0"/>
                  <a:cs typeface="Arial" pitchFamily="34" charset="0"/>
                </a:rPr>
                <a:t>Long </a:t>
              </a:r>
              <a:r>
                <a:rPr lang="en-US" sz="1400" dirty="0" err="1" smtClean="0">
                  <a:solidFill>
                    <a:schemeClr val="bg1"/>
                  </a:solidFill>
                  <a:latin typeface="Arial" pitchFamily="34" charset="0"/>
                  <a:cs typeface="Arial" pitchFamily="34" charset="0"/>
                </a:rPr>
                <a:t>Amplicon</a:t>
              </a:r>
              <a:endParaRPr lang="en-US" sz="1400" dirty="0" smtClean="0">
                <a:solidFill>
                  <a:schemeClr val="bg1"/>
                </a:solidFill>
                <a:latin typeface="Arial" pitchFamily="34" charset="0"/>
                <a:cs typeface="Arial" pitchFamily="34" charset="0"/>
              </a:endParaRPr>
            </a:p>
            <a:p>
              <a:pPr algn="ctr"/>
              <a:r>
                <a:rPr lang="en-US" sz="1400" dirty="0" smtClean="0">
                  <a:solidFill>
                    <a:schemeClr val="bg1"/>
                  </a:solidFill>
                  <a:latin typeface="Arial" pitchFamily="34" charset="0"/>
                  <a:cs typeface="Arial" pitchFamily="34" charset="0"/>
                </a:rPr>
                <a:t>Libraries</a:t>
              </a:r>
            </a:p>
          </p:txBody>
        </p:sp>
        <p:sp>
          <p:nvSpPr>
            <p:cNvPr id="241" name="Chevron 240"/>
            <p:cNvSpPr/>
            <p:nvPr/>
          </p:nvSpPr>
          <p:spPr>
            <a:xfrm>
              <a:off x="2605566" y="19050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243" name="Chevron 242"/>
            <p:cNvSpPr/>
            <p:nvPr/>
          </p:nvSpPr>
          <p:spPr>
            <a:xfrm>
              <a:off x="4791810" y="19050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244" name="Chevron 243"/>
            <p:cNvSpPr/>
            <p:nvPr/>
          </p:nvSpPr>
          <p:spPr>
            <a:xfrm>
              <a:off x="5884932" y="19050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itchFamily="34" charset="0"/>
                <a:cs typeface="Arial" pitchFamily="34" charset="0"/>
              </a:endParaRPr>
            </a:p>
          </p:txBody>
        </p:sp>
        <p:sp>
          <p:nvSpPr>
            <p:cNvPr id="245" name="Chevron 244"/>
            <p:cNvSpPr/>
            <p:nvPr/>
          </p:nvSpPr>
          <p:spPr>
            <a:xfrm>
              <a:off x="6978054" y="1905000"/>
              <a:ext cx="1295400" cy="762000"/>
            </a:xfrm>
            <a:prstGeom prst="chevron">
              <a:avLst>
                <a:gd name="adj" fmla="val 27699"/>
              </a:avLst>
            </a:prstGeom>
            <a:solidFill>
              <a:srgbClr val="FFFFCC"/>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247" name="TextBox 246"/>
            <p:cNvSpPr txBox="1"/>
            <p:nvPr/>
          </p:nvSpPr>
          <p:spPr>
            <a:xfrm>
              <a:off x="1689009" y="2101334"/>
              <a:ext cx="1007007" cy="369332"/>
            </a:xfrm>
            <a:prstGeom prst="rect">
              <a:avLst/>
            </a:prstGeom>
            <a:noFill/>
          </p:spPr>
          <p:txBody>
            <a:bodyPr wrap="none" rtlCol="0">
              <a:spAutoFit/>
            </a:bodyPr>
            <a:lstStyle/>
            <a:p>
              <a:pPr algn="ctr"/>
              <a:r>
                <a:rPr lang="en-US" sz="1000" dirty="0" smtClean="0">
                  <a:latin typeface="Arial" pitchFamily="34" charset="0"/>
                  <a:cs typeface="Arial" pitchFamily="34" charset="0"/>
                </a:rPr>
                <a:t>Fragmentation</a:t>
              </a:r>
            </a:p>
            <a:p>
              <a:pPr algn="ctr"/>
              <a:r>
                <a:rPr lang="en-US" sz="800" dirty="0" smtClean="0">
                  <a:latin typeface="Arial" pitchFamily="34" charset="0"/>
                  <a:cs typeface="Arial" pitchFamily="34" charset="0"/>
                </a:rPr>
                <a:t>(Size dependent)</a:t>
              </a:r>
            </a:p>
          </p:txBody>
        </p:sp>
        <p:sp>
          <p:nvSpPr>
            <p:cNvPr id="248" name="TextBox 247"/>
            <p:cNvSpPr txBox="1"/>
            <p:nvPr/>
          </p:nvSpPr>
          <p:spPr>
            <a:xfrm>
              <a:off x="2882396" y="2039779"/>
              <a:ext cx="822661" cy="492443"/>
            </a:xfrm>
            <a:prstGeom prst="rect">
              <a:avLst/>
            </a:prstGeom>
            <a:noFill/>
          </p:spPr>
          <p:txBody>
            <a:bodyPr wrap="none" rtlCol="0">
              <a:spAutoFit/>
            </a:bodyPr>
            <a:lstStyle/>
            <a:p>
              <a:pPr algn="ctr"/>
              <a:r>
                <a:rPr lang="en-US" sz="1000" dirty="0" smtClean="0">
                  <a:latin typeface="Arial" pitchFamily="34" charset="0"/>
                  <a:cs typeface="Arial" pitchFamily="34" charset="0"/>
                </a:rPr>
                <a:t>End Repair</a:t>
              </a:r>
            </a:p>
            <a:p>
              <a:pPr algn="ctr"/>
              <a:r>
                <a:rPr lang="en-US" sz="800" dirty="0" smtClean="0">
                  <a:latin typeface="Arial" pitchFamily="34" charset="0"/>
                  <a:cs typeface="Arial" pitchFamily="34" charset="0"/>
                </a:rPr>
                <a:t>(for physical </a:t>
              </a:r>
            </a:p>
            <a:p>
              <a:pPr algn="ctr"/>
              <a:r>
                <a:rPr lang="en-US" sz="800" dirty="0" smtClean="0">
                  <a:latin typeface="Arial" pitchFamily="34" charset="0"/>
                  <a:cs typeface="Arial" pitchFamily="34" charset="0"/>
                </a:rPr>
                <a:t>shearing)</a:t>
              </a:r>
            </a:p>
          </p:txBody>
        </p:sp>
        <p:sp>
          <p:nvSpPr>
            <p:cNvPr id="249" name="TextBox 248"/>
            <p:cNvSpPr txBox="1"/>
            <p:nvPr/>
          </p:nvSpPr>
          <p:spPr>
            <a:xfrm>
              <a:off x="3831530" y="2085945"/>
              <a:ext cx="1146469" cy="400110"/>
            </a:xfrm>
            <a:prstGeom prst="rect">
              <a:avLst/>
            </a:prstGeom>
            <a:noFill/>
          </p:spPr>
          <p:txBody>
            <a:bodyPr wrap="none" rtlCol="0">
              <a:spAutoFit/>
            </a:bodyPr>
            <a:lstStyle/>
            <a:p>
              <a:pPr algn="ctr"/>
              <a:r>
                <a:rPr lang="en-US" sz="1000" dirty="0" smtClean="0">
                  <a:latin typeface="Arial" pitchFamily="34" charset="0"/>
                  <a:cs typeface="Arial" pitchFamily="34" charset="0"/>
                </a:rPr>
                <a:t>Adapter Ligation</a:t>
              </a:r>
            </a:p>
            <a:p>
              <a:pPr algn="ctr"/>
              <a:r>
                <a:rPr lang="en-US" sz="1000" dirty="0" smtClean="0">
                  <a:latin typeface="Arial" pitchFamily="34" charset="0"/>
                  <a:cs typeface="Arial" pitchFamily="34" charset="0"/>
                </a:rPr>
                <a:t>/ Nick repair</a:t>
              </a:r>
              <a:endParaRPr lang="en-US" sz="800" dirty="0" smtClean="0">
                <a:latin typeface="Arial" pitchFamily="34" charset="0"/>
                <a:cs typeface="Arial" pitchFamily="34" charset="0"/>
              </a:endParaRPr>
            </a:p>
          </p:txBody>
        </p:sp>
        <p:sp>
          <p:nvSpPr>
            <p:cNvPr id="250" name="TextBox 249"/>
            <p:cNvSpPr txBox="1"/>
            <p:nvPr/>
          </p:nvSpPr>
          <p:spPr>
            <a:xfrm>
              <a:off x="4977916" y="2162890"/>
              <a:ext cx="971741" cy="246221"/>
            </a:xfrm>
            <a:prstGeom prst="rect">
              <a:avLst/>
            </a:prstGeom>
            <a:noFill/>
          </p:spPr>
          <p:txBody>
            <a:bodyPr wrap="none" rtlCol="0">
              <a:spAutoFit/>
            </a:bodyPr>
            <a:lstStyle/>
            <a:p>
              <a:pPr algn="ctr"/>
              <a:r>
                <a:rPr lang="en-US" sz="1000" dirty="0" smtClean="0">
                  <a:latin typeface="Arial" pitchFamily="34" charset="0"/>
                  <a:cs typeface="Arial" pitchFamily="34" charset="0"/>
                </a:rPr>
                <a:t>Size selection</a:t>
              </a:r>
              <a:endParaRPr lang="en-US" sz="800" dirty="0" smtClean="0">
                <a:latin typeface="Arial" pitchFamily="34" charset="0"/>
                <a:cs typeface="Arial" pitchFamily="34" charset="0"/>
              </a:endParaRPr>
            </a:p>
          </p:txBody>
        </p:sp>
        <p:sp>
          <p:nvSpPr>
            <p:cNvPr id="251" name="TextBox 250"/>
            <p:cNvSpPr txBox="1"/>
            <p:nvPr/>
          </p:nvSpPr>
          <p:spPr>
            <a:xfrm>
              <a:off x="6061081" y="2078251"/>
              <a:ext cx="1047082" cy="415498"/>
            </a:xfrm>
            <a:prstGeom prst="rect">
              <a:avLst/>
            </a:prstGeom>
            <a:noFill/>
          </p:spPr>
          <p:txBody>
            <a:bodyPr wrap="none" rtlCol="0">
              <a:spAutoFit/>
            </a:bodyPr>
            <a:lstStyle/>
            <a:p>
              <a:pPr algn="ctr"/>
              <a:r>
                <a:rPr lang="en-US" sz="1000" dirty="0" smtClean="0">
                  <a:latin typeface="Arial" pitchFamily="34" charset="0"/>
                  <a:cs typeface="Arial" pitchFamily="34" charset="0"/>
                </a:rPr>
                <a:t>Amplification</a:t>
              </a:r>
              <a:r>
                <a:rPr lang="en-US" sz="1200" b="1" dirty="0" smtClean="0">
                  <a:latin typeface="Arial" pitchFamily="34" charset="0"/>
                  <a:cs typeface="Arial" pitchFamily="34" charset="0"/>
                </a:rPr>
                <a:t>* </a:t>
              </a:r>
            </a:p>
            <a:p>
              <a:pPr algn="ctr"/>
              <a:r>
                <a:rPr lang="en-US" sz="900" dirty="0" smtClean="0">
                  <a:latin typeface="Arial" pitchFamily="34" charset="0"/>
                  <a:cs typeface="Arial" pitchFamily="34" charset="0"/>
                </a:rPr>
                <a:t>(if needed)</a:t>
              </a:r>
            </a:p>
          </p:txBody>
        </p:sp>
        <p:sp>
          <p:nvSpPr>
            <p:cNvPr id="252" name="TextBox 251"/>
            <p:cNvSpPr txBox="1"/>
            <p:nvPr/>
          </p:nvSpPr>
          <p:spPr>
            <a:xfrm>
              <a:off x="7256903" y="2085945"/>
              <a:ext cx="737702" cy="400110"/>
            </a:xfrm>
            <a:prstGeom prst="rect">
              <a:avLst/>
            </a:prstGeom>
            <a:noFill/>
          </p:spPr>
          <p:txBody>
            <a:bodyPr wrap="none" rtlCol="0">
              <a:spAutoFit/>
            </a:bodyPr>
            <a:lstStyle/>
            <a:p>
              <a:pPr algn="ctr"/>
              <a:r>
                <a:rPr lang="en-US" sz="1000" dirty="0" smtClean="0">
                  <a:latin typeface="Arial" pitchFamily="34" charset="0"/>
                  <a:cs typeface="Arial" pitchFamily="34" charset="0"/>
                </a:rPr>
                <a:t>Qualify &amp; </a:t>
              </a:r>
            </a:p>
            <a:p>
              <a:pPr algn="ctr"/>
              <a:r>
                <a:rPr lang="en-US" sz="1000" dirty="0" smtClean="0">
                  <a:latin typeface="Arial" pitchFamily="34" charset="0"/>
                  <a:cs typeface="Arial" pitchFamily="34" charset="0"/>
                </a:rPr>
                <a:t>Quantify</a:t>
              </a:r>
              <a:endParaRPr lang="en-US" sz="800" dirty="0" smtClean="0">
                <a:latin typeface="Arial" pitchFamily="34" charset="0"/>
                <a:cs typeface="Arial" pitchFamily="34" charset="0"/>
              </a:endParaRPr>
            </a:p>
          </p:txBody>
        </p:sp>
        <p:sp>
          <p:nvSpPr>
            <p:cNvPr id="301" name="TextBox 300"/>
            <p:cNvSpPr txBox="1"/>
            <p:nvPr/>
          </p:nvSpPr>
          <p:spPr>
            <a:xfrm>
              <a:off x="8229511" y="2132112"/>
              <a:ext cx="875561" cy="307777"/>
            </a:xfrm>
            <a:prstGeom prst="rect">
              <a:avLst/>
            </a:prstGeom>
            <a:noFill/>
          </p:spPr>
          <p:txBody>
            <a:bodyPr wrap="none" rtlCol="0">
              <a:spAutoFit/>
            </a:bodyPr>
            <a:lstStyle/>
            <a:p>
              <a:r>
                <a:rPr lang="en-US" sz="1400" b="1" dirty="0" smtClean="0">
                  <a:latin typeface="Arial" pitchFamily="34" charset="0"/>
                  <a:cs typeface="Arial" pitchFamily="34" charset="0"/>
                </a:rPr>
                <a:t>~2-3 hrs</a:t>
              </a:r>
              <a:endParaRPr lang="en-US" sz="1400" b="1" dirty="0">
                <a:latin typeface="Arial" pitchFamily="34" charset="0"/>
                <a:cs typeface="Arial" pitchFamily="34" charset="0"/>
              </a:endParaRPr>
            </a:p>
          </p:txBody>
        </p:sp>
      </p:grpSp>
      <p:grpSp>
        <p:nvGrpSpPr>
          <p:cNvPr id="4" name="Group 116"/>
          <p:cNvGrpSpPr/>
          <p:nvPr/>
        </p:nvGrpSpPr>
        <p:grpSpPr>
          <a:xfrm>
            <a:off x="167628" y="2545080"/>
            <a:ext cx="8858094" cy="762000"/>
            <a:chOff x="167628" y="2743200"/>
            <a:chExt cx="8858094" cy="762000"/>
          </a:xfrm>
        </p:grpSpPr>
        <p:sp>
          <p:nvSpPr>
            <p:cNvPr id="237" name="Pentagon 236"/>
            <p:cNvSpPr/>
            <p:nvPr/>
          </p:nvSpPr>
          <p:spPr>
            <a:xfrm>
              <a:off x="169932" y="2743200"/>
              <a:ext cx="1524000" cy="762000"/>
            </a:xfrm>
            <a:prstGeom prst="homePlate">
              <a:avLst>
                <a:gd name="adj" fmla="val 27699"/>
              </a:avLst>
            </a:prstGeom>
            <a:solidFill>
              <a:srgbClr val="26BCD7"/>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229" name="TextBox 228"/>
            <p:cNvSpPr txBox="1"/>
            <p:nvPr/>
          </p:nvSpPr>
          <p:spPr>
            <a:xfrm>
              <a:off x="167628" y="2862590"/>
              <a:ext cx="1389868" cy="523220"/>
            </a:xfrm>
            <a:prstGeom prst="rect">
              <a:avLst/>
            </a:prstGeom>
            <a:noFill/>
          </p:spPr>
          <p:txBody>
            <a:bodyPr wrap="none" rtlCol="0">
              <a:spAutoFit/>
            </a:bodyPr>
            <a:lstStyle/>
            <a:p>
              <a:pPr algn="ctr"/>
              <a:r>
                <a:rPr lang="en-US" sz="1400" dirty="0" smtClean="0">
                  <a:solidFill>
                    <a:schemeClr val="bg1"/>
                  </a:solidFill>
                  <a:latin typeface="Arial" pitchFamily="34" charset="0"/>
                  <a:cs typeface="Arial" pitchFamily="34" charset="0"/>
                </a:rPr>
                <a:t>Short </a:t>
              </a:r>
              <a:r>
                <a:rPr lang="en-US" sz="1400" dirty="0" err="1" smtClean="0">
                  <a:solidFill>
                    <a:schemeClr val="bg1"/>
                  </a:solidFill>
                  <a:latin typeface="Arial" pitchFamily="34" charset="0"/>
                  <a:cs typeface="Arial" pitchFamily="34" charset="0"/>
                </a:rPr>
                <a:t>Amplicon</a:t>
              </a:r>
              <a:endParaRPr lang="en-US" sz="1400" dirty="0" smtClean="0">
                <a:solidFill>
                  <a:schemeClr val="bg1"/>
                </a:solidFill>
                <a:latin typeface="Arial" pitchFamily="34" charset="0"/>
                <a:cs typeface="Arial" pitchFamily="34" charset="0"/>
              </a:endParaRPr>
            </a:p>
            <a:p>
              <a:pPr algn="ctr"/>
              <a:r>
                <a:rPr lang="en-US" sz="1400" dirty="0" smtClean="0">
                  <a:solidFill>
                    <a:schemeClr val="bg1"/>
                  </a:solidFill>
                  <a:latin typeface="Arial" pitchFamily="34" charset="0"/>
                  <a:cs typeface="Arial" pitchFamily="34" charset="0"/>
                </a:rPr>
                <a:t>Libraries</a:t>
              </a:r>
            </a:p>
          </p:txBody>
        </p:sp>
        <p:sp>
          <p:nvSpPr>
            <p:cNvPr id="253" name="Chevron 252"/>
            <p:cNvSpPr/>
            <p:nvPr/>
          </p:nvSpPr>
          <p:spPr>
            <a:xfrm>
              <a:off x="1512444" y="27432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254" name="Chevron 253"/>
            <p:cNvSpPr/>
            <p:nvPr/>
          </p:nvSpPr>
          <p:spPr>
            <a:xfrm>
              <a:off x="2605566" y="27432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255" name="Chevron 254"/>
            <p:cNvSpPr/>
            <p:nvPr/>
          </p:nvSpPr>
          <p:spPr>
            <a:xfrm>
              <a:off x="3700422" y="2743200"/>
              <a:ext cx="1295400" cy="762000"/>
            </a:xfrm>
            <a:prstGeom prst="chevron">
              <a:avLst>
                <a:gd name="adj" fmla="val 27699"/>
              </a:avLst>
            </a:prstGeom>
            <a:solidFill>
              <a:srgbClr val="FFFFCC"/>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259" name="TextBox 258"/>
            <p:cNvSpPr txBox="1"/>
            <p:nvPr/>
          </p:nvSpPr>
          <p:spPr>
            <a:xfrm>
              <a:off x="1964725" y="3001090"/>
              <a:ext cx="455574" cy="246221"/>
            </a:xfrm>
            <a:prstGeom prst="rect">
              <a:avLst/>
            </a:prstGeom>
            <a:noFill/>
          </p:spPr>
          <p:txBody>
            <a:bodyPr wrap="none" rtlCol="0">
              <a:spAutoFit/>
            </a:bodyPr>
            <a:lstStyle/>
            <a:p>
              <a:pPr algn="ctr"/>
              <a:r>
                <a:rPr lang="en-US" sz="1000" dirty="0" smtClean="0">
                  <a:latin typeface="Arial" pitchFamily="34" charset="0"/>
                  <a:cs typeface="Arial" pitchFamily="34" charset="0"/>
                </a:rPr>
                <a:t>PCR</a:t>
              </a:r>
              <a:endParaRPr lang="en-US" sz="800" dirty="0" smtClean="0">
                <a:latin typeface="Arial" pitchFamily="34" charset="0"/>
                <a:cs typeface="Arial" pitchFamily="34" charset="0"/>
              </a:endParaRPr>
            </a:p>
          </p:txBody>
        </p:sp>
        <p:sp>
          <p:nvSpPr>
            <p:cNvPr id="260" name="TextBox 259"/>
            <p:cNvSpPr txBox="1"/>
            <p:nvPr/>
          </p:nvSpPr>
          <p:spPr>
            <a:xfrm>
              <a:off x="2935295" y="3001090"/>
              <a:ext cx="716863" cy="246221"/>
            </a:xfrm>
            <a:prstGeom prst="rect">
              <a:avLst/>
            </a:prstGeom>
            <a:noFill/>
          </p:spPr>
          <p:txBody>
            <a:bodyPr wrap="none" rtlCol="0">
              <a:spAutoFit/>
            </a:bodyPr>
            <a:lstStyle/>
            <a:p>
              <a:pPr algn="ctr"/>
              <a:r>
                <a:rPr lang="en-US" sz="1000" dirty="0" smtClean="0">
                  <a:latin typeface="Arial" pitchFamily="34" charset="0"/>
                  <a:cs typeface="Arial" pitchFamily="34" charset="0"/>
                </a:rPr>
                <a:t>Clean Up</a:t>
              </a:r>
              <a:endParaRPr lang="en-US" sz="800" dirty="0" smtClean="0">
                <a:latin typeface="Arial" pitchFamily="34" charset="0"/>
                <a:cs typeface="Arial" pitchFamily="34" charset="0"/>
              </a:endParaRPr>
            </a:p>
          </p:txBody>
        </p:sp>
        <p:sp>
          <p:nvSpPr>
            <p:cNvPr id="261" name="TextBox 260"/>
            <p:cNvSpPr txBox="1"/>
            <p:nvPr/>
          </p:nvSpPr>
          <p:spPr>
            <a:xfrm>
              <a:off x="3922904" y="3001090"/>
              <a:ext cx="963725" cy="246221"/>
            </a:xfrm>
            <a:prstGeom prst="rect">
              <a:avLst/>
            </a:prstGeom>
            <a:noFill/>
          </p:spPr>
          <p:txBody>
            <a:bodyPr wrap="none" rtlCol="0">
              <a:spAutoFit/>
            </a:bodyPr>
            <a:lstStyle/>
            <a:p>
              <a:pPr algn="ctr"/>
              <a:r>
                <a:rPr lang="en-US" sz="1000" dirty="0" smtClean="0">
                  <a:latin typeface="Arial" pitchFamily="34" charset="0"/>
                  <a:cs typeface="Arial" pitchFamily="34" charset="0"/>
                </a:rPr>
                <a:t>Quantification</a:t>
              </a:r>
              <a:endParaRPr lang="en-US" sz="800" dirty="0" smtClean="0">
                <a:latin typeface="Arial" pitchFamily="34" charset="0"/>
                <a:cs typeface="Arial" pitchFamily="34" charset="0"/>
              </a:endParaRPr>
            </a:p>
          </p:txBody>
        </p:sp>
        <p:sp>
          <p:nvSpPr>
            <p:cNvPr id="302" name="TextBox 301"/>
            <p:cNvSpPr txBox="1"/>
            <p:nvPr/>
          </p:nvSpPr>
          <p:spPr>
            <a:xfrm>
              <a:off x="8308859" y="2970312"/>
              <a:ext cx="716863" cy="307777"/>
            </a:xfrm>
            <a:prstGeom prst="rect">
              <a:avLst/>
            </a:prstGeom>
            <a:noFill/>
          </p:spPr>
          <p:txBody>
            <a:bodyPr wrap="none" rtlCol="0">
              <a:spAutoFit/>
            </a:bodyPr>
            <a:lstStyle/>
            <a:p>
              <a:r>
                <a:rPr lang="en-US" sz="1400" b="1" dirty="0" smtClean="0">
                  <a:latin typeface="Arial" pitchFamily="34" charset="0"/>
                  <a:cs typeface="Arial" pitchFamily="34" charset="0"/>
                </a:rPr>
                <a:t>~3 hrs</a:t>
              </a:r>
              <a:endParaRPr lang="en-US" sz="1400" b="1" dirty="0">
                <a:latin typeface="Arial" pitchFamily="34" charset="0"/>
                <a:cs typeface="Arial" pitchFamily="34" charset="0"/>
              </a:endParaRPr>
            </a:p>
          </p:txBody>
        </p:sp>
      </p:grpSp>
      <p:grpSp>
        <p:nvGrpSpPr>
          <p:cNvPr id="5" name="Group 118"/>
          <p:cNvGrpSpPr/>
          <p:nvPr/>
        </p:nvGrpSpPr>
        <p:grpSpPr>
          <a:xfrm>
            <a:off x="169932" y="5059680"/>
            <a:ext cx="8935140" cy="762000"/>
            <a:chOff x="169932" y="5257800"/>
            <a:chExt cx="8935140" cy="762000"/>
          </a:xfrm>
        </p:grpSpPr>
        <p:sp>
          <p:nvSpPr>
            <p:cNvPr id="240" name="Pentagon 239"/>
            <p:cNvSpPr/>
            <p:nvPr/>
          </p:nvSpPr>
          <p:spPr>
            <a:xfrm>
              <a:off x="169932" y="5257800"/>
              <a:ext cx="1524000" cy="762000"/>
            </a:xfrm>
            <a:prstGeom prst="homePlate">
              <a:avLst>
                <a:gd name="adj" fmla="val 27699"/>
              </a:avLst>
            </a:prstGeom>
            <a:solidFill>
              <a:srgbClr val="9ECEEB"/>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232" name="TextBox 231"/>
            <p:cNvSpPr txBox="1"/>
            <p:nvPr/>
          </p:nvSpPr>
          <p:spPr>
            <a:xfrm>
              <a:off x="427187" y="5377190"/>
              <a:ext cx="870751" cy="523220"/>
            </a:xfrm>
            <a:prstGeom prst="rect">
              <a:avLst/>
            </a:prstGeom>
            <a:noFill/>
          </p:spPr>
          <p:txBody>
            <a:bodyPr wrap="none" rtlCol="0">
              <a:spAutoFit/>
            </a:bodyPr>
            <a:lstStyle/>
            <a:p>
              <a:pPr algn="ctr"/>
              <a:r>
                <a:rPr lang="en-US" sz="1400" dirty="0" smtClean="0">
                  <a:solidFill>
                    <a:schemeClr val="bg1"/>
                  </a:solidFill>
                  <a:latin typeface="Arial" pitchFamily="34" charset="0"/>
                  <a:cs typeface="Arial" pitchFamily="34" charset="0"/>
                </a:rPr>
                <a:t>Ion RNA</a:t>
              </a:r>
            </a:p>
            <a:p>
              <a:pPr algn="ctr"/>
              <a:r>
                <a:rPr lang="en-US" sz="1400" dirty="0" smtClean="0">
                  <a:solidFill>
                    <a:schemeClr val="bg1"/>
                  </a:solidFill>
                  <a:latin typeface="Arial" pitchFamily="34" charset="0"/>
                  <a:cs typeface="Arial" pitchFamily="34" charset="0"/>
                </a:rPr>
                <a:t>Libraries</a:t>
              </a:r>
            </a:p>
          </p:txBody>
        </p:sp>
        <p:sp>
          <p:nvSpPr>
            <p:cNvPr id="289" name="Chevron 288"/>
            <p:cNvSpPr/>
            <p:nvPr/>
          </p:nvSpPr>
          <p:spPr>
            <a:xfrm>
              <a:off x="1512444" y="52578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290" name="Chevron 289"/>
            <p:cNvSpPr/>
            <p:nvPr/>
          </p:nvSpPr>
          <p:spPr>
            <a:xfrm>
              <a:off x="2605566" y="52578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291" name="Chevron 290"/>
            <p:cNvSpPr/>
            <p:nvPr/>
          </p:nvSpPr>
          <p:spPr>
            <a:xfrm>
              <a:off x="3700422" y="52578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292" name="Chevron 291"/>
            <p:cNvSpPr/>
            <p:nvPr/>
          </p:nvSpPr>
          <p:spPr>
            <a:xfrm>
              <a:off x="4791810" y="52578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293" name="Chevron 292"/>
            <p:cNvSpPr/>
            <p:nvPr/>
          </p:nvSpPr>
          <p:spPr>
            <a:xfrm>
              <a:off x="5884932" y="52578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294" name="Chevron 293"/>
            <p:cNvSpPr/>
            <p:nvPr/>
          </p:nvSpPr>
          <p:spPr>
            <a:xfrm>
              <a:off x="6978054" y="5257800"/>
              <a:ext cx="1295400" cy="762000"/>
            </a:xfrm>
            <a:prstGeom prst="chevron">
              <a:avLst>
                <a:gd name="adj" fmla="val 27699"/>
              </a:avLst>
            </a:prstGeom>
            <a:solidFill>
              <a:srgbClr val="FFFFCC"/>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295" name="TextBox 294"/>
            <p:cNvSpPr txBox="1"/>
            <p:nvPr/>
          </p:nvSpPr>
          <p:spPr>
            <a:xfrm>
              <a:off x="1737901" y="5438745"/>
              <a:ext cx="909223" cy="400110"/>
            </a:xfrm>
            <a:prstGeom prst="rect">
              <a:avLst/>
            </a:prstGeom>
            <a:noFill/>
          </p:spPr>
          <p:txBody>
            <a:bodyPr wrap="none" rtlCol="0">
              <a:spAutoFit/>
            </a:bodyPr>
            <a:lstStyle/>
            <a:p>
              <a:pPr algn="ctr"/>
              <a:r>
                <a:rPr lang="en-US" sz="1000" dirty="0" smtClean="0">
                  <a:latin typeface="Arial" pitchFamily="34" charset="0"/>
                  <a:cs typeface="Arial" pitchFamily="34" charset="0"/>
                </a:rPr>
                <a:t>Prepare WT </a:t>
              </a:r>
            </a:p>
            <a:p>
              <a:pPr algn="ctr"/>
              <a:r>
                <a:rPr lang="en-US" sz="1000" dirty="0" smtClean="0">
                  <a:latin typeface="Arial" pitchFamily="34" charset="0"/>
                  <a:cs typeface="Arial" pitchFamily="34" charset="0"/>
                </a:rPr>
                <a:t>or </a:t>
              </a:r>
              <a:r>
                <a:rPr lang="en-US" sz="1000" dirty="0" err="1" smtClean="0">
                  <a:latin typeface="Arial" pitchFamily="34" charset="0"/>
                  <a:cs typeface="Arial" pitchFamily="34" charset="0"/>
                </a:rPr>
                <a:t>miRNA</a:t>
              </a:r>
              <a:endParaRPr lang="en-US" sz="1000" dirty="0" smtClean="0">
                <a:latin typeface="Arial" pitchFamily="34" charset="0"/>
                <a:cs typeface="Arial" pitchFamily="34" charset="0"/>
              </a:endParaRPr>
            </a:p>
          </p:txBody>
        </p:sp>
        <p:sp>
          <p:nvSpPr>
            <p:cNvPr id="296" name="TextBox 295"/>
            <p:cNvSpPr txBox="1"/>
            <p:nvPr/>
          </p:nvSpPr>
          <p:spPr>
            <a:xfrm>
              <a:off x="2720492" y="5438745"/>
              <a:ext cx="1146468" cy="400110"/>
            </a:xfrm>
            <a:prstGeom prst="rect">
              <a:avLst/>
            </a:prstGeom>
            <a:noFill/>
          </p:spPr>
          <p:txBody>
            <a:bodyPr wrap="none" rtlCol="0">
              <a:spAutoFit/>
            </a:bodyPr>
            <a:lstStyle/>
            <a:p>
              <a:pPr algn="ctr"/>
              <a:r>
                <a:rPr lang="en-US" sz="1000" dirty="0" smtClean="0">
                  <a:latin typeface="Arial" pitchFamily="34" charset="0"/>
                  <a:cs typeface="Arial" pitchFamily="34" charset="0"/>
                </a:rPr>
                <a:t>Hybridization /</a:t>
              </a:r>
            </a:p>
            <a:p>
              <a:pPr algn="ctr"/>
              <a:r>
                <a:rPr lang="en-US" sz="1000" dirty="0" smtClean="0">
                  <a:latin typeface="Arial" pitchFamily="34" charset="0"/>
                  <a:cs typeface="Arial" pitchFamily="34" charset="0"/>
                </a:rPr>
                <a:t>Adapter Ligation</a:t>
              </a:r>
            </a:p>
          </p:txBody>
        </p:sp>
        <p:sp>
          <p:nvSpPr>
            <p:cNvPr id="297" name="TextBox 296"/>
            <p:cNvSpPr txBox="1"/>
            <p:nvPr/>
          </p:nvSpPr>
          <p:spPr>
            <a:xfrm>
              <a:off x="3964582" y="5438745"/>
              <a:ext cx="880369" cy="400110"/>
            </a:xfrm>
            <a:prstGeom prst="rect">
              <a:avLst/>
            </a:prstGeom>
            <a:noFill/>
          </p:spPr>
          <p:txBody>
            <a:bodyPr wrap="none" rtlCol="0">
              <a:spAutoFit/>
            </a:bodyPr>
            <a:lstStyle/>
            <a:p>
              <a:pPr algn="ctr"/>
              <a:r>
                <a:rPr lang="en-US" sz="1000" dirty="0" smtClean="0">
                  <a:latin typeface="Arial" pitchFamily="34" charset="0"/>
                  <a:cs typeface="Arial" pitchFamily="34" charset="0"/>
                </a:rPr>
                <a:t>Reverse</a:t>
              </a:r>
            </a:p>
            <a:p>
              <a:pPr algn="ctr"/>
              <a:r>
                <a:rPr lang="en-US" sz="1000" dirty="0" smtClean="0">
                  <a:latin typeface="Arial" pitchFamily="34" charset="0"/>
                  <a:cs typeface="Arial" pitchFamily="34" charset="0"/>
                </a:rPr>
                <a:t>transcription</a:t>
              </a:r>
              <a:endParaRPr lang="en-US" sz="800" dirty="0" smtClean="0">
                <a:latin typeface="Arial" pitchFamily="34" charset="0"/>
                <a:cs typeface="Arial" pitchFamily="34" charset="0"/>
              </a:endParaRPr>
            </a:p>
          </p:txBody>
        </p:sp>
        <p:sp>
          <p:nvSpPr>
            <p:cNvPr id="298" name="TextBox 297"/>
            <p:cNvSpPr txBox="1"/>
            <p:nvPr/>
          </p:nvSpPr>
          <p:spPr>
            <a:xfrm>
              <a:off x="4977916" y="5515690"/>
              <a:ext cx="971741" cy="246221"/>
            </a:xfrm>
            <a:prstGeom prst="rect">
              <a:avLst/>
            </a:prstGeom>
            <a:noFill/>
          </p:spPr>
          <p:txBody>
            <a:bodyPr wrap="none" rtlCol="0">
              <a:spAutoFit/>
            </a:bodyPr>
            <a:lstStyle/>
            <a:p>
              <a:pPr algn="ctr"/>
              <a:r>
                <a:rPr lang="en-US" sz="1000" dirty="0" smtClean="0">
                  <a:latin typeface="Arial" pitchFamily="34" charset="0"/>
                  <a:cs typeface="Arial" pitchFamily="34" charset="0"/>
                </a:rPr>
                <a:t>Size selection</a:t>
              </a:r>
              <a:endParaRPr lang="en-US" sz="800" dirty="0" smtClean="0">
                <a:latin typeface="Arial" pitchFamily="34" charset="0"/>
                <a:cs typeface="Arial" pitchFamily="34" charset="0"/>
              </a:endParaRPr>
            </a:p>
          </p:txBody>
        </p:sp>
        <p:sp>
          <p:nvSpPr>
            <p:cNvPr id="299" name="TextBox 298"/>
            <p:cNvSpPr txBox="1"/>
            <p:nvPr/>
          </p:nvSpPr>
          <p:spPr>
            <a:xfrm>
              <a:off x="6130011" y="5515690"/>
              <a:ext cx="909223" cy="246221"/>
            </a:xfrm>
            <a:prstGeom prst="rect">
              <a:avLst/>
            </a:prstGeom>
            <a:noFill/>
          </p:spPr>
          <p:txBody>
            <a:bodyPr wrap="none" rtlCol="0">
              <a:spAutoFit/>
            </a:bodyPr>
            <a:lstStyle/>
            <a:p>
              <a:pPr algn="ctr"/>
              <a:r>
                <a:rPr lang="en-US" sz="1000" dirty="0" smtClean="0">
                  <a:latin typeface="Arial" pitchFamily="34" charset="0"/>
                  <a:cs typeface="Arial" pitchFamily="34" charset="0"/>
                </a:rPr>
                <a:t>Amplification</a:t>
              </a:r>
            </a:p>
          </p:txBody>
        </p:sp>
        <p:sp>
          <p:nvSpPr>
            <p:cNvPr id="300" name="TextBox 299"/>
            <p:cNvSpPr txBox="1"/>
            <p:nvPr/>
          </p:nvSpPr>
          <p:spPr>
            <a:xfrm>
              <a:off x="7256903" y="5438745"/>
              <a:ext cx="737702" cy="400110"/>
            </a:xfrm>
            <a:prstGeom prst="rect">
              <a:avLst/>
            </a:prstGeom>
            <a:noFill/>
          </p:spPr>
          <p:txBody>
            <a:bodyPr wrap="none" rtlCol="0">
              <a:spAutoFit/>
            </a:bodyPr>
            <a:lstStyle/>
            <a:p>
              <a:pPr algn="ctr"/>
              <a:r>
                <a:rPr lang="en-US" sz="1000" dirty="0" smtClean="0">
                  <a:latin typeface="Arial" pitchFamily="34" charset="0"/>
                  <a:cs typeface="Arial" pitchFamily="34" charset="0"/>
                </a:rPr>
                <a:t>Qualify &amp; </a:t>
              </a:r>
            </a:p>
            <a:p>
              <a:pPr algn="ctr"/>
              <a:r>
                <a:rPr lang="en-US" sz="1000" dirty="0" smtClean="0">
                  <a:latin typeface="Arial" pitchFamily="34" charset="0"/>
                  <a:cs typeface="Arial" pitchFamily="34" charset="0"/>
                </a:rPr>
                <a:t>Quantify</a:t>
              </a:r>
              <a:endParaRPr lang="en-US" sz="800" dirty="0" smtClean="0">
                <a:latin typeface="Arial" pitchFamily="34" charset="0"/>
                <a:cs typeface="Arial" pitchFamily="34" charset="0"/>
              </a:endParaRPr>
            </a:p>
          </p:txBody>
        </p:sp>
        <p:sp>
          <p:nvSpPr>
            <p:cNvPr id="305" name="TextBox 304"/>
            <p:cNvSpPr txBox="1"/>
            <p:nvPr/>
          </p:nvSpPr>
          <p:spPr>
            <a:xfrm>
              <a:off x="8229511" y="5484912"/>
              <a:ext cx="875561" cy="307777"/>
            </a:xfrm>
            <a:prstGeom prst="rect">
              <a:avLst/>
            </a:prstGeom>
            <a:noFill/>
          </p:spPr>
          <p:txBody>
            <a:bodyPr wrap="none" rtlCol="0">
              <a:spAutoFit/>
            </a:bodyPr>
            <a:lstStyle/>
            <a:p>
              <a:r>
                <a:rPr lang="en-US" sz="1400" b="1" dirty="0" smtClean="0">
                  <a:latin typeface="Arial" pitchFamily="34" charset="0"/>
                  <a:cs typeface="Arial" pitchFamily="34" charset="0"/>
                </a:rPr>
                <a:t>~5-6 hrs</a:t>
              </a:r>
              <a:endParaRPr lang="en-US" sz="1400" b="1" dirty="0">
                <a:latin typeface="Arial" pitchFamily="34" charset="0"/>
                <a:cs typeface="Arial" pitchFamily="34" charset="0"/>
              </a:endParaRPr>
            </a:p>
          </p:txBody>
        </p:sp>
      </p:grpSp>
      <p:cxnSp>
        <p:nvCxnSpPr>
          <p:cNvPr id="307" name="Straight Connector 306"/>
          <p:cNvCxnSpPr/>
          <p:nvPr/>
        </p:nvCxnSpPr>
        <p:spPr>
          <a:xfrm flipH="1">
            <a:off x="228600" y="1204873"/>
            <a:ext cx="846438" cy="4419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3042964" y="1204873"/>
            <a:ext cx="4951641" cy="425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2371190" y="6023821"/>
            <a:ext cx="4162425" cy="276999"/>
          </a:xfrm>
          <a:prstGeom prst="rect">
            <a:avLst/>
          </a:prstGeom>
          <a:noFill/>
        </p:spPr>
        <p:txBody>
          <a:bodyPr wrap="square">
            <a:spAutoFit/>
          </a:bodyPr>
          <a:lstStyle/>
          <a:p>
            <a:pPr algn="ctr"/>
            <a:r>
              <a:rPr lang="en-US" sz="1200" b="1" dirty="0" smtClean="0">
                <a:solidFill>
                  <a:schemeClr val="tx2">
                    <a:lumMod val="75000"/>
                  </a:schemeClr>
                </a:solidFill>
              </a:rPr>
              <a:t>*</a:t>
            </a:r>
            <a:r>
              <a:rPr lang="en-US" sz="1200" b="1" i="1" dirty="0" smtClean="0">
                <a:solidFill>
                  <a:schemeClr val="tx2">
                    <a:lumMod val="75000"/>
                  </a:schemeClr>
                </a:solidFill>
              </a:rPr>
              <a:t>extra option:  Ion Library Equalizer™ Kit</a:t>
            </a:r>
          </a:p>
        </p:txBody>
      </p:sp>
      <p:grpSp>
        <p:nvGrpSpPr>
          <p:cNvPr id="7" name="Group 93"/>
          <p:cNvGrpSpPr/>
          <p:nvPr/>
        </p:nvGrpSpPr>
        <p:grpSpPr>
          <a:xfrm>
            <a:off x="152400" y="4221480"/>
            <a:ext cx="8873322" cy="762000"/>
            <a:chOff x="152400" y="4419600"/>
            <a:chExt cx="8873322" cy="762000"/>
          </a:xfrm>
        </p:grpSpPr>
        <p:sp>
          <p:nvSpPr>
            <p:cNvPr id="95" name="Chevron 94"/>
            <p:cNvSpPr/>
            <p:nvPr/>
          </p:nvSpPr>
          <p:spPr>
            <a:xfrm>
              <a:off x="1488168" y="4419600"/>
              <a:ext cx="773556"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97" name="Chevron 96"/>
            <p:cNvSpPr/>
            <p:nvPr/>
          </p:nvSpPr>
          <p:spPr>
            <a:xfrm>
              <a:off x="2057400" y="4419600"/>
              <a:ext cx="773556"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98" name="Pentagon 97"/>
            <p:cNvSpPr/>
            <p:nvPr/>
          </p:nvSpPr>
          <p:spPr>
            <a:xfrm>
              <a:off x="169932" y="4419600"/>
              <a:ext cx="1524000" cy="762000"/>
            </a:xfrm>
            <a:prstGeom prst="homePlate">
              <a:avLst>
                <a:gd name="adj" fmla="val 27699"/>
              </a:avLst>
            </a:prstGeom>
            <a:solidFill>
              <a:srgbClr val="9ECEEB"/>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99" name="TextBox 98"/>
            <p:cNvSpPr txBox="1"/>
            <p:nvPr/>
          </p:nvSpPr>
          <p:spPr>
            <a:xfrm>
              <a:off x="152400" y="4538990"/>
              <a:ext cx="1420325" cy="523220"/>
            </a:xfrm>
            <a:prstGeom prst="rect">
              <a:avLst/>
            </a:prstGeom>
            <a:noFill/>
          </p:spPr>
          <p:txBody>
            <a:bodyPr wrap="none" rtlCol="0">
              <a:spAutoFit/>
            </a:bodyPr>
            <a:lstStyle/>
            <a:p>
              <a:pPr algn="ctr"/>
              <a:r>
                <a:rPr lang="en-US" sz="1400" dirty="0" smtClean="0">
                  <a:solidFill>
                    <a:schemeClr val="bg1"/>
                  </a:solidFill>
                  <a:latin typeface="Arial" pitchFamily="34" charset="0"/>
                  <a:cs typeface="Arial" pitchFamily="34" charset="0"/>
                </a:rPr>
                <a:t>Ion </a:t>
              </a:r>
              <a:r>
                <a:rPr lang="en-US" sz="1400" dirty="0" err="1" smtClean="0">
                  <a:solidFill>
                    <a:schemeClr val="bg1"/>
                  </a:solidFill>
                  <a:latin typeface="Arial" pitchFamily="34" charset="0"/>
                  <a:cs typeface="Arial" pitchFamily="34" charset="0"/>
                </a:rPr>
                <a:t>AmpliSeq</a:t>
              </a:r>
              <a:r>
                <a:rPr lang="en-US" sz="1400" dirty="0" smtClean="0">
                  <a:solidFill>
                    <a:schemeClr val="bg1"/>
                  </a:solidFill>
                  <a:latin typeface="Arial" pitchFamily="34" charset="0"/>
                  <a:cs typeface="Arial" pitchFamily="34" charset="0"/>
                </a:rPr>
                <a:t>™</a:t>
              </a:r>
            </a:p>
            <a:p>
              <a:pPr algn="ctr"/>
              <a:r>
                <a:rPr lang="en-US" sz="1400" b="1" dirty="0" smtClean="0">
                  <a:solidFill>
                    <a:schemeClr val="bg1"/>
                  </a:solidFill>
                  <a:latin typeface="Arial" pitchFamily="34" charset="0"/>
                  <a:cs typeface="Arial" pitchFamily="34" charset="0"/>
                </a:rPr>
                <a:t>RNA</a:t>
              </a:r>
              <a:r>
                <a:rPr lang="en-US" sz="1400" dirty="0" smtClean="0">
                  <a:solidFill>
                    <a:schemeClr val="bg1"/>
                  </a:solidFill>
                  <a:latin typeface="Arial" pitchFamily="34" charset="0"/>
                  <a:cs typeface="Arial" pitchFamily="34" charset="0"/>
                </a:rPr>
                <a:t> Libraries</a:t>
              </a:r>
            </a:p>
          </p:txBody>
        </p:sp>
        <p:sp>
          <p:nvSpPr>
            <p:cNvPr id="100" name="Chevron 99"/>
            <p:cNvSpPr/>
            <p:nvPr/>
          </p:nvSpPr>
          <p:spPr>
            <a:xfrm>
              <a:off x="2605566" y="44196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101" name="Chevron 100"/>
            <p:cNvSpPr/>
            <p:nvPr/>
          </p:nvSpPr>
          <p:spPr>
            <a:xfrm>
              <a:off x="3700422" y="44196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102" name="Chevron 101"/>
            <p:cNvSpPr/>
            <p:nvPr/>
          </p:nvSpPr>
          <p:spPr>
            <a:xfrm>
              <a:off x="4791810" y="44196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103" name="Chevron 102"/>
            <p:cNvSpPr/>
            <p:nvPr/>
          </p:nvSpPr>
          <p:spPr>
            <a:xfrm>
              <a:off x="5884932" y="44196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104" name="Chevron 103"/>
            <p:cNvSpPr/>
            <p:nvPr/>
          </p:nvSpPr>
          <p:spPr>
            <a:xfrm>
              <a:off x="6978054" y="4419600"/>
              <a:ext cx="1295400" cy="762000"/>
            </a:xfrm>
            <a:prstGeom prst="chevron">
              <a:avLst>
                <a:gd name="adj" fmla="val 27699"/>
              </a:avLst>
            </a:prstGeom>
            <a:solidFill>
              <a:srgbClr val="FFFFCC"/>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105" name="TextBox 104"/>
            <p:cNvSpPr txBox="1"/>
            <p:nvPr/>
          </p:nvSpPr>
          <p:spPr>
            <a:xfrm>
              <a:off x="2209800" y="4631323"/>
              <a:ext cx="619079" cy="338554"/>
            </a:xfrm>
            <a:prstGeom prst="rect">
              <a:avLst/>
            </a:prstGeom>
            <a:noFill/>
          </p:spPr>
          <p:txBody>
            <a:bodyPr wrap="none" rtlCol="0">
              <a:spAutoFit/>
            </a:bodyPr>
            <a:lstStyle/>
            <a:p>
              <a:pPr algn="ctr"/>
              <a:r>
                <a:rPr lang="en-US" sz="800" dirty="0" smtClean="0">
                  <a:latin typeface="Arial" pitchFamily="34" charset="0"/>
                  <a:cs typeface="Arial" pitchFamily="34" charset="0"/>
                </a:rPr>
                <a:t>Multiplex </a:t>
              </a:r>
            </a:p>
            <a:p>
              <a:pPr algn="ctr"/>
              <a:r>
                <a:rPr lang="en-US" sz="800" dirty="0" smtClean="0">
                  <a:latin typeface="Arial" pitchFamily="34" charset="0"/>
                  <a:cs typeface="Arial" pitchFamily="34" charset="0"/>
                </a:rPr>
                <a:t>PCR</a:t>
              </a:r>
            </a:p>
          </p:txBody>
        </p:sp>
        <p:sp>
          <p:nvSpPr>
            <p:cNvPr id="106" name="TextBox 105"/>
            <p:cNvSpPr txBox="1"/>
            <p:nvPr/>
          </p:nvSpPr>
          <p:spPr>
            <a:xfrm>
              <a:off x="2781407" y="4677490"/>
              <a:ext cx="1024640" cy="246221"/>
            </a:xfrm>
            <a:prstGeom prst="rect">
              <a:avLst/>
            </a:prstGeom>
            <a:noFill/>
          </p:spPr>
          <p:txBody>
            <a:bodyPr wrap="none" rtlCol="0">
              <a:spAutoFit/>
            </a:bodyPr>
            <a:lstStyle/>
            <a:p>
              <a:pPr algn="ctr"/>
              <a:r>
                <a:rPr lang="en-US" sz="1000" dirty="0" smtClean="0">
                  <a:latin typeface="Arial" pitchFamily="34" charset="0"/>
                  <a:cs typeface="Arial" pitchFamily="34" charset="0"/>
                </a:rPr>
                <a:t>Digest Primers</a:t>
              </a:r>
              <a:endParaRPr lang="en-US" sz="800" dirty="0" smtClean="0">
                <a:latin typeface="Arial" pitchFamily="34" charset="0"/>
                <a:cs typeface="Arial" pitchFamily="34" charset="0"/>
              </a:endParaRPr>
            </a:p>
          </p:txBody>
        </p:sp>
        <p:sp>
          <p:nvSpPr>
            <p:cNvPr id="107" name="TextBox 106"/>
            <p:cNvSpPr txBox="1"/>
            <p:nvPr/>
          </p:nvSpPr>
          <p:spPr>
            <a:xfrm>
              <a:off x="4071982" y="4600545"/>
              <a:ext cx="665567" cy="400110"/>
            </a:xfrm>
            <a:prstGeom prst="rect">
              <a:avLst/>
            </a:prstGeom>
            <a:noFill/>
          </p:spPr>
          <p:txBody>
            <a:bodyPr wrap="none" rtlCol="0">
              <a:spAutoFit/>
            </a:bodyPr>
            <a:lstStyle/>
            <a:p>
              <a:pPr algn="ctr"/>
              <a:r>
                <a:rPr lang="en-US" sz="1000" dirty="0" smtClean="0">
                  <a:latin typeface="Arial" pitchFamily="34" charset="0"/>
                  <a:cs typeface="Arial" pitchFamily="34" charset="0"/>
                </a:rPr>
                <a:t>Adapter</a:t>
              </a:r>
            </a:p>
            <a:p>
              <a:pPr algn="ctr"/>
              <a:r>
                <a:rPr lang="en-US" sz="1000" dirty="0" smtClean="0">
                  <a:latin typeface="Arial" pitchFamily="34" charset="0"/>
                  <a:cs typeface="Arial" pitchFamily="34" charset="0"/>
                </a:rPr>
                <a:t>Ligation </a:t>
              </a:r>
            </a:p>
          </p:txBody>
        </p:sp>
        <p:sp>
          <p:nvSpPr>
            <p:cNvPr id="108" name="TextBox 107"/>
            <p:cNvSpPr txBox="1"/>
            <p:nvPr/>
          </p:nvSpPr>
          <p:spPr>
            <a:xfrm>
              <a:off x="5207947" y="4677490"/>
              <a:ext cx="511680" cy="246221"/>
            </a:xfrm>
            <a:prstGeom prst="rect">
              <a:avLst/>
            </a:prstGeom>
            <a:noFill/>
          </p:spPr>
          <p:txBody>
            <a:bodyPr wrap="none" rtlCol="0">
              <a:spAutoFit/>
            </a:bodyPr>
            <a:lstStyle/>
            <a:p>
              <a:pPr algn="ctr"/>
              <a:r>
                <a:rPr lang="en-US" sz="1000" dirty="0" smtClean="0">
                  <a:latin typeface="Arial" pitchFamily="34" charset="0"/>
                  <a:cs typeface="Arial" pitchFamily="34" charset="0"/>
                </a:rPr>
                <a:t>Purify</a:t>
              </a:r>
              <a:endParaRPr lang="en-US" sz="800" dirty="0" smtClean="0">
                <a:latin typeface="Arial" pitchFamily="34" charset="0"/>
                <a:cs typeface="Arial" pitchFamily="34" charset="0"/>
              </a:endParaRPr>
            </a:p>
          </p:txBody>
        </p:sp>
        <p:sp>
          <p:nvSpPr>
            <p:cNvPr id="109" name="TextBox 108"/>
            <p:cNvSpPr txBox="1"/>
            <p:nvPr/>
          </p:nvSpPr>
          <p:spPr>
            <a:xfrm>
              <a:off x="6094204" y="4677490"/>
              <a:ext cx="909223" cy="246221"/>
            </a:xfrm>
            <a:prstGeom prst="rect">
              <a:avLst/>
            </a:prstGeom>
            <a:noFill/>
          </p:spPr>
          <p:txBody>
            <a:bodyPr wrap="none" rtlCol="0">
              <a:spAutoFit/>
            </a:bodyPr>
            <a:lstStyle/>
            <a:p>
              <a:pPr algn="ctr"/>
              <a:r>
                <a:rPr lang="en-US" sz="1000" dirty="0" smtClean="0">
                  <a:latin typeface="Arial" pitchFamily="34" charset="0"/>
                  <a:cs typeface="Arial" pitchFamily="34" charset="0"/>
                </a:rPr>
                <a:t>Amplification</a:t>
              </a:r>
            </a:p>
          </p:txBody>
        </p:sp>
        <p:sp>
          <p:nvSpPr>
            <p:cNvPr id="110" name="TextBox 109"/>
            <p:cNvSpPr txBox="1"/>
            <p:nvPr/>
          </p:nvSpPr>
          <p:spPr>
            <a:xfrm>
              <a:off x="7256903" y="4600545"/>
              <a:ext cx="737702" cy="400110"/>
            </a:xfrm>
            <a:prstGeom prst="rect">
              <a:avLst/>
            </a:prstGeom>
            <a:noFill/>
          </p:spPr>
          <p:txBody>
            <a:bodyPr wrap="none" rtlCol="0">
              <a:spAutoFit/>
            </a:bodyPr>
            <a:lstStyle/>
            <a:p>
              <a:pPr algn="ctr"/>
              <a:r>
                <a:rPr lang="en-US" sz="1000" dirty="0" smtClean="0">
                  <a:latin typeface="Arial" pitchFamily="34" charset="0"/>
                  <a:cs typeface="Arial" pitchFamily="34" charset="0"/>
                </a:rPr>
                <a:t>Qualify &amp; </a:t>
              </a:r>
            </a:p>
            <a:p>
              <a:pPr algn="ctr"/>
              <a:r>
                <a:rPr lang="en-US" sz="1000" dirty="0" smtClean="0">
                  <a:latin typeface="Arial" pitchFamily="34" charset="0"/>
                  <a:cs typeface="Arial" pitchFamily="34" charset="0"/>
                </a:rPr>
                <a:t>Quantify</a:t>
              </a:r>
              <a:endParaRPr lang="en-US" sz="800" dirty="0" smtClean="0">
                <a:latin typeface="Arial" pitchFamily="34" charset="0"/>
                <a:cs typeface="Arial" pitchFamily="34" charset="0"/>
              </a:endParaRPr>
            </a:p>
          </p:txBody>
        </p:sp>
        <p:sp>
          <p:nvSpPr>
            <p:cNvPr id="111" name="TextBox 110"/>
            <p:cNvSpPr txBox="1"/>
            <p:nvPr/>
          </p:nvSpPr>
          <p:spPr>
            <a:xfrm>
              <a:off x="8308859" y="4646712"/>
              <a:ext cx="716863" cy="307777"/>
            </a:xfrm>
            <a:prstGeom prst="rect">
              <a:avLst/>
            </a:prstGeom>
            <a:noFill/>
          </p:spPr>
          <p:txBody>
            <a:bodyPr wrap="none" rtlCol="0">
              <a:spAutoFit/>
            </a:bodyPr>
            <a:lstStyle/>
            <a:p>
              <a:r>
                <a:rPr lang="en-US" sz="1400" b="1" dirty="0" smtClean="0">
                  <a:latin typeface="Arial" pitchFamily="34" charset="0"/>
                  <a:cs typeface="Arial" pitchFamily="34" charset="0"/>
                </a:rPr>
                <a:t>~5 hrs</a:t>
              </a:r>
              <a:endParaRPr lang="en-US" sz="1400" b="1" dirty="0">
                <a:latin typeface="Arial" pitchFamily="34" charset="0"/>
                <a:cs typeface="Arial" pitchFamily="34" charset="0"/>
              </a:endParaRPr>
            </a:p>
          </p:txBody>
        </p:sp>
        <p:sp>
          <p:nvSpPr>
            <p:cNvPr id="112" name="TextBox 111"/>
            <p:cNvSpPr txBox="1"/>
            <p:nvPr/>
          </p:nvSpPr>
          <p:spPr>
            <a:xfrm>
              <a:off x="1632163" y="4569768"/>
              <a:ext cx="675185" cy="461665"/>
            </a:xfrm>
            <a:prstGeom prst="rect">
              <a:avLst/>
            </a:prstGeom>
            <a:noFill/>
          </p:spPr>
          <p:txBody>
            <a:bodyPr wrap="none" rtlCol="0">
              <a:spAutoFit/>
            </a:bodyPr>
            <a:lstStyle/>
            <a:p>
              <a:pPr algn="ctr"/>
              <a:r>
                <a:rPr lang="en-US" sz="800" dirty="0" smtClean="0">
                  <a:latin typeface="Arial" pitchFamily="34" charset="0"/>
                  <a:cs typeface="Arial" pitchFamily="34" charset="0"/>
                </a:rPr>
                <a:t>Reverse</a:t>
              </a:r>
            </a:p>
            <a:p>
              <a:pPr algn="ctr"/>
              <a:r>
                <a:rPr lang="en-US" sz="800" dirty="0" smtClean="0">
                  <a:latin typeface="Arial" pitchFamily="34" charset="0"/>
                  <a:cs typeface="Arial" pitchFamily="34" charset="0"/>
                </a:rPr>
                <a:t>Transcript-</a:t>
              </a:r>
            </a:p>
            <a:p>
              <a:pPr algn="ctr"/>
              <a:r>
                <a:rPr lang="en-US" sz="800" dirty="0" smtClean="0">
                  <a:latin typeface="Arial" pitchFamily="34" charset="0"/>
                  <a:cs typeface="Arial" pitchFamily="34" charset="0"/>
                </a:rPr>
                <a:t>ion</a:t>
              </a:r>
            </a:p>
          </p:txBody>
        </p:sp>
      </p:grpSp>
      <p:sp>
        <p:nvSpPr>
          <p:cNvPr id="114" name="Title 113"/>
          <p:cNvSpPr>
            <a:spLocks noGrp="1"/>
          </p:cNvSpPr>
          <p:nvPr>
            <p:ph type="title"/>
          </p:nvPr>
        </p:nvSpPr>
        <p:spPr>
          <a:xfrm>
            <a:off x="237137" y="194274"/>
            <a:ext cx="8683026" cy="700088"/>
          </a:xfrm>
        </p:spPr>
        <p:txBody>
          <a:bodyPr/>
          <a:lstStyle/>
          <a:p>
            <a:r>
              <a:rPr lang="en-US" dirty="0" smtClean="0"/>
              <a:t>Ion Workflow – Library Preparation</a:t>
            </a:r>
            <a:endParaRPr lang="en-US" dirty="0"/>
          </a:p>
        </p:txBody>
      </p:sp>
      <p:grpSp>
        <p:nvGrpSpPr>
          <p:cNvPr id="8" name="Group 117"/>
          <p:cNvGrpSpPr/>
          <p:nvPr/>
        </p:nvGrpSpPr>
        <p:grpSpPr>
          <a:xfrm>
            <a:off x="152400" y="3383280"/>
            <a:ext cx="8947863" cy="762000"/>
            <a:chOff x="152400" y="3581400"/>
            <a:chExt cx="8947863" cy="762000"/>
          </a:xfrm>
        </p:grpSpPr>
        <p:sp>
          <p:nvSpPr>
            <p:cNvPr id="267" name="Chevron 266"/>
            <p:cNvSpPr/>
            <p:nvPr/>
          </p:nvSpPr>
          <p:spPr>
            <a:xfrm>
              <a:off x="3700422" y="35814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238" name="Pentagon 237"/>
            <p:cNvSpPr/>
            <p:nvPr/>
          </p:nvSpPr>
          <p:spPr>
            <a:xfrm>
              <a:off x="169932" y="3581400"/>
              <a:ext cx="1524000" cy="762000"/>
            </a:xfrm>
            <a:prstGeom prst="homePlate">
              <a:avLst>
                <a:gd name="adj" fmla="val 27699"/>
              </a:avLst>
            </a:prstGeom>
            <a:solidFill>
              <a:srgbClr val="26BCD7"/>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230" name="TextBox 229"/>
            <p:cNvSpPr txBox="1"/>
            <p:nvPr/>
          </p:nvSpPr>
          <p:spPr>
            <a:xfrm>
              <a:off x="152400" y="3700790"/>
              <a:ext cx="1420325" cy="523220"/>
            </a:xfrm>
            <a:prstGeom prst="rect">
              <a:avLst/>
            </a:prstGeom>
            <a:noFill/>
          </p:spPr>
          <p:txBody>
            <a:bodyPr wrap="none" rtlCol="0">
              <a:spAutoFit/>
            </a:bodyPr>
            <a:lstStyle/>
            <a:p>
              <a:pPr algn="ctr"/>
              <a:r>
                <a:rPr lang="en-US" sz="1400" dirty="0" smtClean="0">
                  <a:solidFill>
                    <a:schemeClr val="bg1"/>
                  </a:solidFill>
                  <a:latin typeface="Arial" pitchFamily="34" charset="0"/>
                  <a:cs typeface="Arial" pitchFamily="34" charset="0"/>
                </a:rPr>
                <a:t>Ion </a:t>
              </a:r>
              <a:r>
                <a:rPr lang="en-US" sz="1400" dirty="0" err="1" smtClean="0">
                  <a:solidFill>
                    <a:schemeClr val="bg1"/>
                  </a:solidFill>
                  <a:latin typeface="Arial" pitchFamily="34" charset="0"/>
                  <a:cs typeface="Arial" pitchFamily="34" charset="0"/>
                </a:rPr>
                <a:t>AmpliSeq</a:t>
              </a:r>
              <a:r>
                <a:rPr lang="en-US" sz="1400" dirty="0" smtClean="0">
                  <a:solidFill>
                    <a:schemeClr val="bg1"/>
                  </a:solidFill>
                  <a:latin typeface="Arial" pitchFamily="34" charset="0"/>
                  <a:cs typeface="Arial" pitchFamily="34" charset="0"/>
                </a:rPr>
                <a:t>™</a:t>
              </a:r>
            </a:p>
            <a:p>
              <a:pPr algn="ctr"/>
              <a:r>
                <a:rPr lang="en-US" sz="1400" dirty="0" smtClean="0">
                  <a:solidFill>
                    <a:schemeClr val="bg1"/>
                  </a:solidFill>
                  <a:latin typeface="Arial" pitchFamily="34" charset="0"/>
                  <a:cs typeface="Arial" pitchFamily="34" charset="0"/>
                </a:rPr>
                <a:t>(</a:t>
              </a:r>
              <a:r>
                <a:rPr lang="en-US" sz="1400" b="1" dirty="0" smtClean="0">
                  <a:solidFill>
                    <a:schemeClr val="bg1"/>
                  </a:solidFill>
                  <a:latin typeface="Arial" pitchFamily="34" charset="0"/>
                  <a:cs typeface="Arial" pitchFamily="34" charset="0"/>
                </a:rPr>
                <a:t>DNA</a:t>
              </a:r>
              <a:r>
                <a:rPr lang="en-US" sz="1400" dirty="0" smtClean="0">
                  <a:solidFill>
                    <a:schemeClr val="bg1"/>
                  </a:solidFill>
                  <a:latin typeface="Arial" pitchFamily="34" charset="0"/>
                  <a:cs typeface="Arial" pitchFamily="34" charset="0"/>
                </a:rPr>
                <a:t>) Libraries</a:t>
              </a:r>
            </a:p>
          </p:txBody>
        </p:sp>
        <p:sp>
          <p:nvSpPr>
            <p:cNvPr id="265" name="Chevron 264"/>
            <p:cNvSpPr/>
            <p:nvPr/>
          </p:nvSpPr>
          <p:spPr>
            <a:xfrm>
              <a:off x="1512444" y="35814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266" name="Chevron 265"/>
            <p:cNvSpPr/>
            <p:nvPr/>
          </p:nvSpPr>
          <p:spPr>
            <a:xfrm>
              <a:off x="2605566" y="35814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268" name="Chevron 267"/>
            <p:cNvSpPr/>
            <p:nvPr/>
          </p:nvSpPr>
          <p:spPr>
            <a:xfrm>
              <a:off x="4791810" y="35814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269" name="Chevron 268"/>
            <p:cNvSpPr/>
            <p:nvPr/>
          </p:nvSpPr>
          <p:spPr>
            <a:xfrm>
              <a:off x="5884932" y="35814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itchFamily="34" charset="0"/>
                <a:cs typeface="Arial" pitchFamily="34" charset="0"/>
              </a:endParaRPr>
            </a:p>
          </p:txBody>
        </p:sp>
        <p:sp>
          <p:nvSpPr>
            <p:cNvPr id="270" name="Chevron 269"/>
            <p:cNvSpPr/>
            <p:nvPr/>
          </p:nvSpPr>
          <p:spPr>
            <a:xfrm>
              <a:off x="6978054" y="3581400"/>
              <a:ext cx="1295400" cy="762000"/>
            </a:xfrm>
            <a:prstGeom prst="chevron">
              <a:avLst>
                <a:gd name="adj" fmla="val 27699"/>
              </a:avLst>
            </a:prstGeom>
            <a:solidFill>
              <a:srgbClr val="FFFFCC"/>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271" name="TextBox 270"/>
            <p:cNvSpPr txBox="1"/>
            <p:nvPr/>
          </p:nvSpPr>
          <p:spPr>
            <a:xfrm>
              <a:off x="1830074" y="3762345"/>
              <a:ext cx="724877" cy="400110"/>
            </a:xfrm>
            <a:prstGeom prst="rect">
              <a:avLst/>
            </a:prstGeom>
            <a:noFill/>
          </p:spPr>
          <p:txBody>
            <a:bodyPr wrap="none" rtlCol="0">
              <a:spAutoFit/>
            </a:bodyPr>
            <a:lstStyle/>
            <a:p>
              <a:pPr algn="ctr"/>
              <a:r>
                <a:rPr lang="en-US" sz="1000" dirty="0" smtClean="0">
                  <a:latin typeface="Arial" pitchFamily="34" charset="0"/>
                  <a:cs typeface="Arial" pitchFamily="34" charset="0"/>
                </a:rPr>
                <a:t>Multiplex </a:t>
              </a:r>
            </a:p>
            <a:p>
              <a:pPr algn="ctr"/>
              <a:r>
                <a:rPr lang="en-US" sz="1000" dirty="0" smtClean="0">
                  <a:latin typeface="Arial" pitchFamily="34" charset="0"/>
                  <a:cs typeface="Arial" pitchFamily="34" charset="0"/>
                </a:rPr>
                <a:t>PCR</a:t>
              </a:r>
              <a:endParaRPr lang="en-US" sz="800" dirty="0" smtClean="0">
                <a:latin typeface="Arial" pitchFamily="34" charset="0"/>
                <a:cs typeface="Arial" pitchFamily="34" charset="0"/>
              </a:endParaRPr>
            </a:p>
          </p:txBody>
        </p:sp>
        <p:sp>
          <p:nvSpPr>
            <p:cNvPr id="272" name="TextBox 271"/>
            <p:cNvSpPr txBox="1"/>
            <p:nvPr/>
          </p:nvSpPr>
          <p:spPr>
            <a:xfrm>
              <a:off x="2763773" y="3762345"/>
              <a:ext cx="1059906" cy="400110"/>
            </a:xfrm>
            <a:prstGeom prst="rect">
              <a:avLst/>
            </a:prstGeom>
            <a:noFill/>
          </p:spPr>
          <p:txBody>
            <a:bodyPr wrap="none" rtlCol="0">
              <a:spAutoFit/>
            </a:bodyPr>
            <a:lstStyle/>
            <a:p>
              <a:pPr algn="ctr"/>
              <a:r>
                <a:rPr lang="en-US" sz="1000" dirty="0" smtClean="0">
                  <a:latin typeface="Arial" pitchFamily="34" charset="0"/>
                  <a:cs typeface="Arial" pitchFamily="34" charset="0"/>
                </a:rPr>
                <a:t>Digest Primers,</a:t>
              </a:r>
            </a:p>
            <a:p>
              <a:pPr algn="ctr"/>
              <a:r>
                <a:rPr lang="en-US" sz="1000" dirty="0" err="1" smtClean="0">
                  <a:latin typeface="Arial" pitchFamily="34" charset="0"/>
                  <a:cs typeface="Arial" pitchFamily="34" charset="0"/>
                </a:rPr>
                <a:t>Phosphorylate</a:t>
              </a:r>
              <a:endParaRPr lang="en-US" sz="800" dirty="0" smtClean="0">
                <a:latin typeface="Arial" pitchFamily="34" charset="0"/>
                <a:cs typeface="Arial" pitchFamily="34" charset="0"/>
              </a:endParaRPr>
            </a:p>
          </p:txBody>
        </p:sp>
        <p:sp>
          <p:nvSpPr>
            <p:cNvPr id="273" name="TextBox 272"/>
            <p:cNvSpPr txBox="1"/>
            <p:nvPr/>
          </p:nvSpPr>
          <p:spPr>
            <a:xfrm>
              <a:off x="4055802" y="3762345"/>
              <a:ext cx="665567" cy="400110"/>
            </a:xfrm>
            <a:prstGeom prst="rect">
              <a:avLst/>
            </a:prstGeom>
            <a:noFill/>
          </p:spPr>
          <p:txBody>
            <a:bodyPr wrap="none" rtlCol="0">
              <a:spAutoFit/>
            </a:bodyPr>
            <a:lstStyle/>
            <a:p>
              <a:pPr algn="ctr"/>
              <a:r>
                <a:rPr lang="en-US" sz="1000" dirty="0" smtClean="0">
                  <a:latin typeface="Arial" pitchFamily="34" charset="0"/>
                  <a:cs typeface="Arial" pitchFamily="34" charset="0"/>
                </a:rPr>
                <a:t>Adapter </a:t>
              </a:r>
            </a:p>
            <a:p>
              <a:pPr algn="ctr"/>
              <a:r>
                <a:rPr lang="en-US" sz="1000" dirty="0" smtClean="0">
                  <a:latin typeface="Arial" pitchFamily="34" charset="0"/>
                  <a:cs typeface="Arial" pitchFamily="34" charset="0"/>
                </a:rPr>
                <a:t>Ligation </a:t>
              </a:r>
            </a:p>
          </p:txBody>
        </p:sp>
        <p:sp>
          <p:nvSpPr>
            <p:cNvPr id="274" name="TextBox 273"/>
            <p:cNvSpPr txBox="1"/>
            <p:nvPr/>
          </p:nvSpPr>
          <p:spPr>
            <a:xfrm>
              <a:off x="5207946" y="3839290"/>
              <a:ext cx="511680" cy="246221"/>
            </a:xfrm>
            <a:prstGeom prst="rect">
              <a:avLst/>
            </a:prstGeom>
            <a:noFill/>
          </p:spPr>
          <p:txBody>
            <a:bodyPr wrap="none" rtlCol="0">
              <a:spAutoFit/>
            </a:bodyPr>
            <a:lstStyle/>
            <a:p>
              <a:pPr algn="ctr"/>
              <a:r>
                <a:rPr lang="en-US" sz="1000" dirty="0" smtClean="0">
                  <a:latin typeface="Arial" pitchFamily="34" charset="0"/>
                  <a:cs typeface="Arial" pitchFamily="34" charset="0"/>
                </a:rPr>
                <a:t>Purify</a:t>
              </a:r>
              <a:endParaRPr lang="en-US" sz="800" dirty="0" smtClean="0">
                <a:latin typeface="Arial" pitchFamily="34" charset="0"/>
                <a:cs typeface="Arial" pitchFamily="34" charset="0"/>
              </a:endParaRPr>
            </a:p>
          </p:txBody>
        </p:sp>
        <p:sp>
          <p:nvSpPr>
            <p:cNvPr id="276" name="TextBox 275"/>
            <p:cNvSpPr txBox="1"/>
            <p:nvPr/>
          </p:nvSpPr>
          <p:spPr>
            <a:xfrm>
              <a:off x="7256903" y="3762345"/>
              <a:ext cx="737702" cy="400110"/>
            </a:xfrm>
            <a:prstGeom prst="rect">
              <a:avLst/>
            </a:prstGeom>
            <a:noFill/>
          </p:spPr>
          <p:txBody>
            <a:bodyPr wrap="none" rtlCol="0">
              <a:spAutoFit/>
            </a:bodyPr>
            <a:lstStyle/>
            <a:p>
              <a:pPr algn="ctr"/>
              <a:r>
                <a:rPr lang="en-US" sz="1000" dirty="0" smtClean="0">
                  <a:latin typeface="Arial" pitchFamily="34" charset="0"/>
                  <a:cs typeface="Arial" pitchFamily="34" charset="0"/>
                </a:rPr>
                <a:t>Qualify &amp; </a:t>
              </a:r>
            </a:p>
            <a:p>
              <a:pPr algn="ctr"/>
              <a:r>
                <a:rPr lang="en-US" sz="1000" dirty="0" smtClean="0">
                  <a:latin typeface="Arial" pitchFamily="34" charset="0"/>
                  <a:cs typeface="Arial" pitchFamily="34" charset="0"/>
                </a:rPr>
                <a:t>Quantify</a:t>
              </a:r>
              <a:endParaRPr lang="en-US" sz="800" dirty="0" smtClean="0">
                <a:latin typeface="Arial" pitchFamily="34" charset="0"/>
                <a:cs typeface="Arial" pitchFamily="34" charset="0"/>
              </a:endParaRPr>
            </a:p>
          </p:txBody>
        </p:sp>
        <p:sp>
          <p:nvSpPr>
            <p:cNvPr id="303" name="TextBox 302"/>
            <p:cNvSpPr txBox="1"/>
            <p:nvPr/>
          </p:nvSpPr>
          <p:spPr>
            <a:xfrm>
              <a:off x="8234320" y="3808512"/>
              <a:ext cx="865943" cy="307777"/>
            </a:xfrm>
            <a:prstGeom prst="rect">
              <a:avLst/>
            </a:prstGeom>
            <a:noFill/>
          </p:spPr>
          <p:txBody>
            <a:bodyPr wrap="none" rtlCol="0">
              <a:spAutoFit/>
            </a:bodyPr>
            <a:lstStyle/>
            <a:p>
              <a:r>
                <a:rPr lang="en-US" sz="1400" b="1" dirty="0" smtClean="0">
                  <a:latin typeface="Arial" pitchFamily="34" charset="0"/>
                  <a:cs typeface="Arial" pitchFamily="34" charset="0"/>
                </a:rPr>
                <a:t>~3.5 hrs</a:t>
              </a:r>
              <a:endParaRPr lang="en-US" sz="1400" b="1" dirty="0">
                <a:latin typeface="Arial" pitchFamily="34" charset="0"/>
                <a:cs typeface="Arial" pitchFamily="34" charset="0"/>
              </a:endParaRPr>
            </a:p>
          </p:txBody>
        </p:sp>
        <p:sp>
          <p:nvSpPr>
            <p:cNvPr id="115" name="TextBox 114"/>
            <p:cNvSpPr txBox="1"/>
            <p:nvPr/>
          </p:nvSpPr>
          <p:spPr>
            <a:xfrm>
              <a:off x="6061081" y="3770040"/>
              <a:ext cx="1047082" cy="415498"/>
            </a:xfrm>
            <a:prstGeom prst="rect">
              <a:avLst/>
            </a:prstGeom>
            <a:noFill/>
          </p:spPr>
          <p:txBody>
            <a:bodyPr wrap="none" rtlCol="0">
              <a:spAutoFit/>
            </a:bodyPr>
            <a:lstStyle/>
            <a:p>
              <a:pPr algn="ctr"/>
              <a:r>
                <a:rPr lang="en-US" sz="1000" dirty="0" smtClean="0">
                  <a:latin typeface="Arial" pitchFamily="34" charset="0"/>
                  <a:cs typeface="Arial" pitchFamily="34" charset="0"/>
                </a:rPr>
                <a:t>Amplification</a:t>
              </a:r>
              <a:r>
                <a:rPr lang="en-US" sz="1200" b="1" dirty="0" smtClean="0">
                  <a:latin typeface="Arial" pitchFamily="34" charset="0"/>
                  <a:cs typeface="Arial" pitchFamily="34" charset="0"/>
                </a:rPr>
                <a:t>* </a:t>
              </a:r>
            </a:p>
            <a:p>
              <a:pPr algn="ctr"/>
              <a:r>
                <a:rPr lang="en-US" sz="900" dirty="0" smtClean="0">
                  <a:latin typeface="Arial" pitchFamily="34" charset="0"/>
                  <a:cs typeface="Arial" pitchFamily="34" charset="0"/>
                </a:rPr>
                <a:t>(if needed)</a:t>
              </a:r>
            </a:p>
          </p:txBody>
        </p:sp>
      </p:grpSp>
      <p:grpSp>
        <p:nvGrpSpPr>
          <p:cNvPr id="116" name="Group 115"/>
          <p:cNvGrpSpPr/>
          <p:nvPr/>
        </p:nvGrpSpPr>
        <p:grpSpPr>
          <a:xfrm>
            <a:off x="1075038" y="876841"/>
            <a:ext cx="7625266" cy="328032"/>
            <a:chOff x="226474" y="3191228"/>
            <a:chExt cx="8479295" cy="1904958"/>
          </a:xfrm>
        </p:grpSpPr>
        <p:sp>
          <p:nvSpPr>
            <p:cNvPr id="117" name="Chevron 116"/>
            <p:cNvSpPr/>
            <p:nvPr/>
          </p:nvSpPr>
          <p:spPr>
            <a:xfrm>
              <a:off x="4731346" y="3191228"/>
              <a:ext cx="2127314" cy="1901840"/>
            </a:xfrm>
            <a:prstGeom prst="chevron">
              <a:avLst>
                <a:gd name="adj" fmla="val 23966"/>
              </a:avLst>
            </a:prstGeom>
            <a:solidFill>
              <a:schemeClr val="accent5"/>
            </a:solidFill>
            <a:effectLst>
              <a:reflection stA="37000" endPos="17000" dir="5400000" sy="-100000" algn="bl" rotWithShape="0"/>
            </a:effectLst>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500">
                <a:solidFill>
                  <a:schemeClr val="tx2">
                    <a:lumMod val="75000"/>
                  </a:schemeClr>
                </a:solidFill>
                <a:latin typeface="Arial" pitchFamily="34" charset="0"/>
                <a:cs typeface="Arial" pitchFamily="34" charset="0"/>
              </a:endParaRPr>
            </a:p>
          </p:txBody>
        </p:sp>
        <p:sp>
          <p:nvSpPr>
            <p:cNvPr id="118" name="Pentagon 117" title="Library Preparation"/>
            <p:cNvSpPr/>
            <p:nvPr/>
          </p:nvSpPr>
          <p:spPr>
            <a:xfrm>
              <a:off x="226474" y="3194991"/>
              <a:ext cx="2188333" cy="1901195"/>
            </a:xfrm>
            <a:prstGeom prst="homePlate">
              <a:avLst>
                <a:gd name="adj" fmla="val 23830"/>
              </a:avLst>
            </a:prstGeom>
            <a:solidFill>
              <a:srgbClr val="577AB9"/>
            </a:solidFill>
            <a:effectLst>
              <a:reflection stA="37000" endPos="17000" dir="5400000" sy="-100000" algn="bl" rotWithShape="0"/>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500" dirty="0">
                <a:solidFill>
                  <a:schemeClr val="bg1"/>
                </a:solidFill>
                <a:latin typeface="Arial" pitchFamily="34" charset="0"/>
                <a:cs typeface="Arial" pitchFamily="34" charset="0"/>
              </a:endParaRPr>
            </a:p>
          </p:txBody>
        </p:sp>
        <p:sp>
          <p:nvSpPr>
            <p:cNvPr id="119" name="TextBox 118"/>
            <p:cNvSpPr txBox="1"/>
            <p:nvPr/>
          </p:nvSpPr>
          <p:spPr>
            <a:xfrm>
              <a:off x="269113" y="3556323"/>
              <a:ext cx="2111979" cy="246221"/>
            </a:xfrm>
            <a:prstGeom prst="rect">
              <a:avLst/>
            </a:prstGeom>
            <a:noFill/>
          </p:spPr>
          <p:txBody>
            <a:bodyPr wrap="square" rtlCol="0">
              <a:spAutoFit/>
            </a:bodyPr>
            <a:lstStyle/>
            <a:p>
              <a:pPr algn="ctr"/>
              <a:r>
                <a:rPr lang="en-US" sz="1000" b="1" dirty="0" smtClean="0">
                  <a:solidFill>
                    <a:schemeClr val="bg1"/>
                  </a:solidFill>
                  <a:latin typeface="Arial" pitchFamily="34" charset="0"/>
                  <a:cs typeface="Arial" pitchFamily="34" charset="0"/>
                </a:rPr>
                <a:t>Library  Preparation</a:t>
              </a:r>
              <a:endParaRPr lang="en-US" sz="1000" b="1" dirty="0">
                <a:solidFill>
                  <a:schemeClr val="bg1"/>
                </a:solidFill>
                <a:latin typeface="Arial" pitchFamily="34" charset="0"/>
                <a:cs typeface="Arial" pitchFamily="34" charset="0"/>
              </a:endParaRPr>
            </a:p>
          </p:txBody>
        </p:sp>
        <p:sp>
          <p:nvSpPr>
            <p:cNvPr id="120" name="TextBox 119"/>
            <p:cNvSpPr txBox="1"/>
            <p:nvPr/>
          </p:nvSpPr>
          <p:spPr>
            <a:xfrm>
              <a:off x="4972730" y="3427211"/>
              <a:ext cx="1816752" cy="1429863"/>
            </a:xfrm>
            <a:prstGeom prst="rect">
              <a:avLst/>
            </a:prstGeom>
            <a:noFill/>
            <a:scene3d>
              <a:camera prst="orthographicFront"/>
              <a:lightRig rig="threePt" dir="t"/>
            </a:scene3d>
            <a:sp3d prstMaterial="dkEdge">
              <a:bevelT/>
            </a:sp3d>
          </p:spPr>
          <p:txBody>
            <a:bodyPr wrap="square" rtlCol="0">
              <a:spAutoFit/>
            </a:bodyPr>
            <a:lstStyle/>
            <a:p>
              <a:pPr algn="ctr"/>
              <a:r>
                <a:rPr lang="en-US" sz="1000" b="1" dirty="0" smtClean="0">
                  <a:solidFill>
                    <a:schemeClr val="bg1"/>
                  </a:solidFill>
                  <a:latin typeface="Arial" pitchFamily="34" charset="0"/>
                  <a:cs typeface="Arial" pitchFamily="34" charset="0"/>
                </a:rPr>
                <a:t>Sequencing*</a:t>
              </a:r>
              <a:endParaRPr lang="en-US" sz="1000" b="1" dirty="0">
                <a:solidFill>
                  <a:schemeClr val="bg1"/>
                </a:solidFill>
                <a:latin typeface="Arial" pitchFamily="34" charset="0"/>
                <a:cs typeface="Arial" pitchFamily="34" charset="0"/>
              </a:endParaRPr>
            </a:p>
          </p:txBody>
        </p:sp>
        <p:sp>
          <p:nvSpPr>
            <p:cNvPr id="121" name="Chevron 120"/>
            <p:cNvSpPr/>
            <p:nvPr/>
          </p:nvSpPr>
          <p:spPr>
            <a:xfrm>
              <a:off x="6790628" y="3191228"/>
              <a:ext cx="1878430" cy="1901840"/>
            </a:xfrm>
            <a:prstGeom prst="chevron">
              <a:avLst>
                <a:gd name="adj" fmla="val 23732"/>
              </a:avLst>
            </a:prstGeom>
            <a:solidFill>
              <a:srgbClr val="616265"/>
            </a:solidFill>
            <a:effectLst>
              <a:reflection stA="37000" endPos="17000" dir="5400000" sy="-100000" algn="bl" rotWithShape="0"/>
            </a:effectLst>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500" dirty="0">
                <a:solidFill>
                  <a:schemeClr val="bg1"/>
                </a:solidFill>
                <a:latin typeface="Arial" pitchFamily="34" charset="0"/>
                <a:cs typeface="Arial" pitchFamily="34" charset="0"/>
              </a:endParaRPr>
            </a:p>
          </p:txBody>
        </p:sp>
        <p:sp>
          <p:nvSpPr>
            <p:cNvPr id="122" name="TextBox 121"/>
            <p:cNvSpPr txBox="1"/>
            <p:nvPr/>
          </p:nvSpPr>
          <p:spPr>
            <a:xfrm>
              <a:off x="7136293" y="3427211"/>
              <a:ext cx="1569476" cy="1429863"/>
            </a:xfrm>
            <a:prstGeom prst="rect">
              <a:avLst/>
            </a:prstGeom>
            <a:noFill/>
            <a:effectLst>
              <a:reflection stA="70000" endPos="44000" dist="609600" dir="5400000" sy="-100000" algn="bl" rotWithShape="0"/>
            </a:effectLst>
          </p:spPr>
          <p:txBody>
            <a:bodyPr wrap="square" rtlCol="0">
              <a:spAutoFit/>
            </a:bodyPr>
            <a:lstStyle/>
            <a:p>
              <a:pPr algn="ctr"/>
              <a:r>
                <a:rPr lang="en-US" sz="1000" b="1" dirty="0" smtClean="0">
                  <a:solidFill>
                    <a:schemeClr val="bg1"/>
                  </a:solidFill>
                  <a:latin typeface="Arial" pitchFamily="34" charset="0"/>
                  <a:cs typeface="Arial" pitchFamily="34" charset="0"/>
                </a:rPr>
                <a:t>Data Analysis</a:t>
              </a:r>
              <a:endParaRPr lang="en-US" sz="1000" b="1" dirty="0">
                <a:solidFill>
                  <a:schemeClr val="bg1"/>
                </a:solidFill>
                <a:latin typeface="Arial" pitchFamily="34" charset="0"/>
                <a:cs typeface="Arial" pitchFamily="34" charset="0"/>
              </a:endParaRPr>
            </a:p>
          </p:txBody>
        </p:sp>
        <p:sp>
          <p:nvSpPr>
            <p:cNvPr id="123" name="Chevron 122"/>
            <p:cNvSpPr/>
            <p:nvPr/>
          </p:nvSpPr>
          <p:spPr>
            <a:xfrm>
              <a:off x="2349779" y="3194991"/>
              <a:ext cx="2456998" cy="1901195"/>
            </a:xfrm>
            <a:prstGeom prst="chevron">
              <a:avLst>
                <a:gd name="adj" fmla="val 24054"/>
              </a:avLst>
            </a:prstGeom>
            <a:solidFill>
              <a:schemeClr val="accent5"/>
            </a:solidFill>
            <a:effectLst>
              <a:reflection stA="37000" endPos="17000" dir="5400000" sy="-100000" algn="bl" rotWithShape="0"/>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500">
                <a:solidFill>
                  <a:schemeClr val="tx2">
                    <a:lumMod val="75000"/>
                  </a:schemeClr>
                </a:solidFill>
                <a:latin typeface="Arial" pitchFamily="34" charset="0"/>
                <a:cs typeface="Arial" pitchFamily="34" charset="0"/>
              </a:endParaRPr>
            </a:p>
          </p:txBody>
        </p:sp>
        <p:sp>
          <p:nvSpPr>
            <p:cNvPr id="124" name="TextBox 123"/>
            <p:cNvSpPr txBox="1"/>
            <p:nvPr/>
          </p:nvSpPr>
          <p:spPr>
            <a:xfrm>
              <a:off x="2693655" y="3550318"/>
              <a:ext cx="1717350" cy="246221"/>
            </a:xfrm>
            <a:prstGeom prst="rect">
              <a:avLst/>
            </a:prstGeom>
            <a:noFill/>
          </p:spPr>
          <p:txBody>
            <a:bodyPr wrap="square" rtlCol="0">
              <a:spAutoFit/>
            </a:bodyPr>
            <a:lstStyle/>
            <a:p>
              <a:pPr algn="ctr"/>
              <a:r>
                <a:rPr lang="en-US" sz="1000" b="1" dirty="0" smtClean="0">
                  <a:solidFill>
                    <a:schemeClr val="bg1"/>
                  </a:solidFill>
                  <a:latin typeface="Arial" pitchFamily="34" charset="0"/>
                  <a:cs typeface="Arial" pitchFamily="34" charset="0"/>
                </a:rPr>
                <a:t>Template Preparation</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357106706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4646" y="822960"/>
            <a:ext cx="4139208" cy="5377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itle 4"/>
          <p:cNvSpPr txBox="1">
            <a:spLocks/>
          </p:cNvSpPr>
          <p:nvPr/>
        </p:nvSpPr>
        <p:spPr bwMode="gray">
          <a:xfrm>
            <a:off x="213360" y="0"/>
            <a:ext cx="8229600" cy="1143000"/>
          </a:xfrm>
          <a:prstGeom prst="rect">
            <a:avLst/>
          </a:prstGeom>
          <a:noFill/>
          <a:ln w="9525">
            <a:noFill/>
            <a:miter lim="800000"/>
            <a:headEnd/>
            <a:tailEnd/>
          </a:ln>
        </p:spPr>
        <p:txBody>
          <a:bodyPr vert="horz" wrap="square" lIns="45720" tIns="45716" rIns="45720" bIns="45716" numCol="1" anchor="ctr" anchorCtr="0" compatLnSpc="1">
            <a:prstTxWarp prst="textNoShape">
              <a:avLst/>
            </a:prstTxWarp>
          </a:bodyPr>
          <a:lstStyle>
            <a:lvl1pPr algn="l" rtl="0" eaLnBrk="1" fontAlgn="base" hangingPunct="1">
              <a:lnSpc>
                <a:spcPct val="95000"/>
              </a:lnSpc>
              <a:spcBef>
                <a:spcPct val="0"/>
              </a:spcBef>
              <a:spcAft>
                <a:spcPct val="0"/>
              </a:spcAft>
              <a:defRPr sz="2800">
                <a:solidFill>
                  <a:schemeClr val="tx1"/>
                </a:solidFill>
                <a:latin typeface="+mj-lt"/>
                <a:ea typeface="ＭＳ Ｐゴシック" pitchFamily="-60" charset="-128"/>
                <a:cs typeface="ＭＳ Ｐゴシック" pitchFamily="-60" charset="-128"/>
              </a:defRPr>
            </a:lvl1pPr>
            <a:lvl2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2pPr>
            <a:lvl3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3pPr>
            <a:lvl4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4pPr>
            <a:lvl5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5pPr>
            <a:lvl6pPr marL="457200" algn="l" rtl="0" eaLnBrk="1" fontAlgn="base" hangingPunct="1">
              <a:lnSpc>
                <a:spcPct val="95000"/>
              </a:lnSpc>
              <a:spcBef>
                <a:spcPct val="0"/>
              </a:spcBef>
              <a:spcAft>
                <a:spcPct val="0"/>
              </a:spcAft>
              <a:defRPr sz="2800">
                <a:solidFill>
                  <a:schemeClr val="tx1"/>
                </a:solidFill>
                <a:latin typeface="Arial" pitchFamily="124" charset="0"/>
              </a:defRPr>
            </a:lvl6pPr>
            <a:lvl7pPr marL="914400" algn="l" rtl="0" eaLnBrk="1" fontAlgn="base" hangingPunct="1">
              <a:lnSpc>
                <a:spcPct val="95000"/>
              </a:lnSpc>
              <a:spcBef>
                <a:spcPct val="0"/>
              </a:spcBef>
              <a:spcAft>
                <a:spcPct val="0"/>
              </a:spcAft>
              <a:defRPr sz="2800">
                <a:solidFill>
                  <a:schemeClr val="tx1"/>
                </a:solidFill>
                <a:latin typeface="Arial" pitchFamily="124" charset="0"/>
              </a:defRPr>
            </a:lvl7pPr>
            <a:lvl8pPr marL="1371600" algn="l" rtl="0" eaLnBrk="1" fontAlgn="base" hangingPunct="1">
              <a:lnSpc>
                <a:spcPct val="95000"/>
              </a:lnSpc>
              <a:spcBef>
                <a:spcPct val="0"/>
              </a:spcBef>
              <a:spcAft>
                <a:spcPct val="0"/>
              </a:spcAft>
              <a:defRPr sz="2800">
                <a:solidFill>
                  <a:schemeClr val="tx1"/>
                </a:solidFill>
                <a:latin typeface="Arial" pitchFamily="124" charset="0"/>
              </a:defRPr>
            </a:lvl8pPr>
            <a:lvl9pPr marL="1828800" algn="l" rtl="0" eaLnBrk="1" fontAlgn="base" hangingPunct="1">
              <a:lnSpc>
                <a:spcPct val="95000"/>
              </a:lnSpc>
              <a:spcBef>
                <a:spcPct val="0"/>
              </a:spcBef>
              <a:spcAft>
                <a:spcPct val="0"/>
              </a:spcAft>
              <a:defRPr sz="2800">
                <a:solidFill>
                  <a:schemeClr val="tx1"/>
                </a:solidFill>
                <a:latin typeface="Arial" pitchFamily="124" charset="0"/>
              </a:defRPr>
            </a:lvl9pPr>
          </a:lstStyle>
          <a:p>
            <a:pPr>
              <a:defRPr/>
            </a:pPr>
            <a:r>
              <a:rPr lang="en-US" dirty="0" smtClean="0">
                <a:latin typeface="Arial" pitchFamily="34" charset="0"/>
                <a:ea typeface="ＭＳ Ｐゴシック" charset="-128"/>
                <a:cs typeface="Arial" pitchFamily="34" charset="0"/>
              </a:rPr>
              <a:t>Ion </a:t>
            </a:r>
            <a:r>
              <a:rPr lang="en-US" dirty="0" err="1" smtClean="0">
                <a:latin typeface="Arial" pitchFamily="34" charset="0"/>
                <a:ea typeface="ＭＳ Ｐゴシック" charset="-128"/>
                <a:cs typeface="Arial" pitchFamily="34" charset="0"/>
              </a:rPr>
              <a:t>AmpliSeq</a:t>
            </a:r>
            <a:r>
              <a:rPr lang="en-US" dirty="0" smtClean="0">
                <a:latin typeface="Arial" pitchFamily="34" charset="0"/>
                <a:ea typeface="ＭＳ Ｐゴシック" charset="-128"/>
                <a:cs typeface="Arial" pitchFamily="34" charset="0"/>
              </a:rPr>
              <a:t>™ DNA Library Prep</a:t>
            </a:r>
            <a:endParaRPr lang="en-US" sz="2400" dirty="0" smtClean="0">
              <a:latin typeface="Arial" pitchFamily="34" charset="0"/>
              <a:ea typeface="ＭＳ Ｐゴシック" charset="-128"/>
              <a:cs typeface="Arial" pitchFamily="34" charset="0"/>
            </a:endParaRPr>
          </a:p>
        </p:txBody>
      </p:sp>
      <p:sp>
        <p:nvSpPr>
          <p:cNvPr id="19" name="Rectangle 18"/>
          <p:cNvSpPr/>
          <p:nvPr/>
        </p:nvSpPr>
        <p:spPr>
          <a:xfrm>
            <a:off x="365760" y="1684050"/>
            <a:ext cx="3962400" cy="2308324"/>
          </a:xfrm>
          <a:prstGeom prst="rect">
            <a:avLst/>
          </a:prstGeom>
        </p:spPr>
        <p:txBody>
          <a:bodyPr wrap="square">
            <a:spAutoFit/>
          </a:bodyPr>
          <a:lstStyle/>
          <a:p>
            <a:pPr marL="800100" lvl="1" indent="-342900">
              <a:buFont typeface="Arial" pitchFamily="34" charset="0"/>
              <a:buChar char="•"/>
            </a:pPr>
            <a:r>
              <a:rPr lang="en-US" dirty="0" smtClean="0"/>
              <a:t>Design your own with </a:t>
            </a:r>
            <a:r>
              <a:rPr lang="en-US" dirty="0" err="1"/>
              <a:t>AmpliSeq</a:t>
            </a:r>
            <a:r>
              <a:rPr lang="en-US" baseline="30000" dirty="0" err="1"/>
              <a:t>TM</a:t>
            </a:r>
            <a:r>
              <a:rPr lang="en-US" baseline="30000" dirty="0"/>
              <a:t> </a:t>
            </a:r>
            <a:r>
              <a:rPr lang="en-US" dirty="0" smtClean="0"/>
              <a:t>Designer</a:t>
            </a:r>
          </a:p>
          <a:p>
            <a:pPr marL="800100" lvl="1" indent="-342900">
              <a:buFont typeface="Arial" pitchFamily="34" charset="0"/>
              <a:buChar char="•"/>
            </a:pPr>
            <a:r>
              <a:rPr lang="en-US" dirty="0" smtClean="0"/>
              <a:t>Fast library Prep</a:t>
            </a:r>
          </a:p>
          <a:p>
            <a:pPr marL="800100" lvl="1" indent="-342900">
              <a:buFont typeface="Arial" pitchFamily="34" charset="0"/>
              <a:buChar char="•"/>
            </a:pPr>
            <a:r>
              <a:rPr lang="en-US" dirty="0"/>
              <a:t>Ultrahigh multiplex </a:t>
            </a:r>
            <a:r>
              <a:rPr lang="en-US" dirty="0" smtClean="0"/>
              <a:t>options</a:t>
            </a:r>
          </a:p>
          <a:p>
            <a:pPr marL="800100" lvl="1" indent="-342900">
              <a:buFont typeface="Arial" pitchFamily="34" charset="0"/>
              <a:buChar char="•"/>
            </a:pPr>
            <a:endParaRPr lang="en-US" dirty="0"/>
          </a:p>
        </p:txBody>
      </p:sp>
    </p:spTree>
    <p:extLst>
      <p:ext uri="{BB962C8B-B14F-4D97-AF65-F5344CB8AC3E}">
        <p14:creationId xmlns:p14="http://schemas.microsoft.com/office/powerpoint/2010/main" val="362377198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Level Workflow Comparison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8" y="832233"/>
            <a:ext cx="8852011" cy="53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505073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73"/>
          <p:cNvSpPr>
            <a:spLocks noGrp="1"/>
          </p:cNvSpPr>
          <p:nvPr>
            <p:ph type="title"/>
          </p:nvPr>
        </p:nvSpPr>
        <p:spPr>
          <a:xfrm>
            <a:off x="426720" y="0"/>
            <a:ext cx="8229600" cy="1143000"/>
          </a:xfrm>
        </p:spPr>
        <p:txBody>
          <a:bodyPr/>
          <a:lstStyle/>
          <a:p>
            <a:r>
              <a:rPr lang="en-US" dirty="0" smtClean="0">
                <a:latin typeface="Arial" pitchFamily="34" charset="0"/>
                <a:cs typeface="Arial" pitchFamily="34" charset="0"/>
              </a:rPr>
              <a:t>Ion Torrent Workflow</a:t>
            </a:r>
            <a:endParaRPr lang="en-US" dirty="0">
              <a:latin typeface="Arial" pitchFamily="34" charset="0"/>
              <a:cs typeface="Arial" pitchFamily="34" charset="0"/>
            </a:endParaRPr>
          </a:p>
        </p:txBody>
      </p:sp>
      <p:grpSp>
        <p:nvGrpSpPr>
          <p:cNvPr id="4" name="Group 3"/>
          <p:cNvGrpSpPr/>
          <p:nvPr/>
        </p:nvGrpSpPr>
        <p:grpSpPr>
          <a:xfrm>
            <a:off x="241640" y="1941040"/>
            <a:ext cx="8624568" cy="1904958"/>
            <a:chOff x="226474" y="3191228"/>
            <a:chExt cx="8902360" cy="1904958"/>
          </a:xfrm>
        </p:grpSpPr>
        <p:sp>
          <p:nvSpPr>
            <p:cNvPr id="61" name="Chevron 60"/>
            <p:cNvSpPr/>
            <p:nvPr/>
          </p:nvSpPr>
          <p:spPr>
            <a:xfrm>
              <a:off x="4409542" y="3191228"/>
              <a:ext cx="2777335" cy="1901842"/>
            </a:xfrm>
            <a:prstGeom prst="chevron">
              <a:avLst>
                <a:gd name="adj" fmla="val 23966"/>
              </a:avLst>
            </a:prstGeom>
            <a:solidFill>
              <a:schemeClr val="accent5"/>
            </a:solidFill>
            <a:effectLst>
              <a:reflection stA="37000" endPos="17000" dir="5400000" sy="-100000" algn="bl" rotWithShape="0"/>
            </a:effectLst>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000">
                <a:solidFill>
                  <a:schemeClr val="tx2">
                    <a:lumMod val="75000"/>
                  </a:schemeClr>
                </a:solidFill>
                <a:latin typeface="Arial" pitchFamily="34" charset="0"/>
                <a:cs typeface="Arial" pitchFamily="34" charset="0"/>
              </a:endParaRPr>
            </a:p>
          </p:txBody>
        </p:sp>
        <p:sp>
          <p:nvSpPr>
            <p:cNvPr id="60" name="Pentagon 59"/>
            <p:cNvSpPr/>
            <p:nvPr/>
          </p:nvSpPr>
          <p:spPr>
            <a:xfrm>
              <a:off x="226474" y="3194992"/>
              <a:ext cx="2629741" cy="1901194"/>
            </a:xfrm>
            <a:prstGeom prst="homePlate">
              <a:avLst>
                <a:gd name="adj" fmla="val 23830"/>
              </a:avLst>
            </a:prstGeom>
            <a:solidFill>
              <a:schemeClr val="accent5"/>
            </a:solidFill>
            <a:effectLst>
              <a:reflection stA="37000" endPos="17000" dir="5400000" sy="-100000" algn="bl" rotWithShape="0"/>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000" dirty="0">
                <a:solidFill>
                  <a:schemeClr val="bg1"/>
                </a:solidFill>
                <a:latin typeface="Arial" pitchFamily="34" charset="0"/>
                <a:cs typeface="Arial" pitchFamily="34" charset="0"/>
              </a:endParaRPr>
            </a:p>
          </p:txBody>
        </p:sp>
        <p:sp>
          <p:nvSpPr>
            <p:cNvPr id="54" name="TextBox 53"/>
            <p:cNvSpPr txBox="1"/>
            <p:nvPr/>
          </p:nvSpPr>
          <p:spPr>
            <a:xfrm>
              <a:off x="432094" y="3855641"/>
              <a:ext cx="2111979" cy="584775"/>
            </a:xfrm>
            <a:prstGeom prst="rect">
              <a:avLst/>
            </a:prstGeom>
            <a:noFill/>
          </p:spPr>
          <p:txBody>
            <a:bodyPr wrap="square" rtlCol="0">
              <a:spAutoFit/>
            </a:bodyPr>
            <a:lstStyle/>
            <a:p>
              <a:pPr algn="ctr"/>
              <a:r>
                <a:rPr lang="en-US" sz="1600" b="1" dirty="0" smtClean="0">
                  <a:solidFill>
                    <a:schemeClr val="bg1"/>
                  </a:solidFill>
                  <a:latin typeface="Arial" pitchFamily="34" charset="0"/>
                  <a:cs typeface="Arial" pitchFamily="34" charset="0"/>
                </a:rPr>
                <a:t>Library </a:t>
              </a:r>
            </a:p>
            <a:p>
              <a:pPr algn="ctr"/>
              <a:r>
                <a:rPr lang="en-US" sz="1600" b="1" dirty="0" smtClean="0">
                  <a:solidFill>
                    <a:schemeClr val="bg1"/>
                  </a:solidFill>
                  <a:latin typeface="Arial" pitchFamily="34" charset="0"/>
                  <a:cs typeface="Arial" pitchFamily="34" charset="0"/>
                </a:rPr>
                <a:t>Preparation</a:t>
              </a:r>
              <a:endParaRPr lang="en-US" sz="1600" b="1" dirty="0">
                <a:solidFill>
                  <a:schemeClr val="bg1"/>
                </a:solidFill>
                <a:latin typeface="Arial" pitchFamily="34" charset="0"/>
                <a:cs typeface="Arial" pitchFamily="34" charset="0"/>
              </a:endParaRPr>
            </a:p>
          </p:txBody>
        </p:sp>
        <p:sp>
          <p:nvSpPr>
            <p:cNvPr id="55" name="TextBox 54"/>
            <p:cNvSpPr txBox="1"/>
            <p:nvPr/>
          </p:nvSpPr>
          <p:spPr>
            <a:xfrm>
              <a:off x="5131528" y="3875215"/>
              <a:ext cx="1816753" cy="338554"/>
            </a:xfrm>
            <a:prstGeom prst="rect">
              <a:avLst/>
            </a:prstGeom>
            <a:noFill/>
            <a:scene3d>
              <a:camera prst="orthographicFront"/>
              <a:lightRig rig="threePt" dir="t"/>
            </a:scene3d>
            <a:sp3d prstMaterial="dkEdge">
              <a:bevelT/>
            </a:sp3d>
          </p:spPr>
          <p:txBody>
            <a:bodyPr wrap="square" rtlCol="0">
              <a:spAutoFit/>
            </a:bodyPr>
            <a:lstStyle/>
            <a:p>
              <a:pPr algn="ctr"/>
              <a:r>
                <a:rPr lang="en-US" sz="1600" b="1" dirty="0" smtClean="0">
                  <a:solidFill>
                    <a:schemeClr val="bg1"/>
                  </a:solidFill>
                  <a:latin typeface="Arial" pitchFamily="34" charset="0"/>
                  <a:cs typeface="Arial" pitchFamily="34" charset="0"/>
                </a:rPr>
                <a:t>  Sequencing*</a:t>
              </a:r>
              <a:endParaRPr lang="en-US" sz="1600" b="1" dirty="0">
                <a:solidFill>
                  <a:schemeClr val="bg1"/>
                </a:solidFill>
                <a:latin typeface="Arial" pitchFamily="34" charset="0"/>
                <a:cs typeface="Arial" pitchFamily="34" charset="0"/>
              </a:endParaRPr>
            </a:p>
          </p:txBody>
        </p:sp>
        <p:sp>
          <p:nvSpPr>
            <p:cNvPr id="83" name="Chevron 82"/>
            <p:cNvSpPr/>
            <p:nvPr/>
          </p:nvSpPr>
          <p:spPr>
            <a:xfrm>
              <a:off x="6740026" y="3191228"/>
              <a:ext cx="2388808" cy="1901842"/>
            </a:xfrm>
            <a:prstGeom prst="chevron">
              <a:avLst>
                <a:gd name="adj" fmla="val 23732"/>
              </a:avLst>
            </a:prstGeom>
            <a:solidFill>
              <a:srgbClr val="616265"/>
            </a:solidFill>
            <a:effectLst>
              <a:reflection stA="37000" endPos="17000" dir="5400000" sy="-100000" algn="bl" rotWithShape="0"/>
            </a:effectLst>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000" dirty="0">
                <a:solidFill>
                  <a:schemeClr val="bg1"/>
                </a:solidFill>
                <a:latin typeface="Arial" pitchFamily="34" charset="0"/>
                <a:cs typeface="Arial" pitchFamily="34" charset="0"/>
              </a:endParaRPr>
            </a:p>
          </p:txBody>
        </p:sp>
        <p:sp>
          <p:nvSpPr>
            <p:cNvPr id="84" name="TextBox 83"/>
            <p:cNvSpPr txBox="1"/>
            <p:nvPr/>
          </p:nvSpPr>
          <p:spPr>
            <a:xfrm>
              <a:off x="7460213" y="3855641"/>
              <a:ext cx="1112014" cy="584775"/>
            </a:xfrm>
            <a:prstGeom prst="rect">
              <a:avLst/>
            </a:prstGeom>
            <a:noFill/>
            <a:effectLst>
              <a:reflection stA="70000" endPos="44000" dist="609600" dir="5400000" sy="-100000" algn="bl" rotWithShape="0"/>
            </a:effectLst>
          </p:spPr>
          <p:txBody>
            <a:bodyPr wrap="square" rtlCol="0">
              <a:spAutoFit/>
            </a:bodyPr>
            <a:lstStyle/>
            <a:p>
              <a:pPr algn="ctr"/>
              <a:r>
                <a:rPr lang="en-US" sz="1600" b="1" dirty="0" smtClean="0">
                  <a:solidFill>
                    <a:schemeClr val="bg1"/>
                  </a:solidFill>
                  <a:latin typeface="Arial" pitchFamily="34" charset="0"/>
                  <a:cs typeface="Arial" pitchFamily="34" charset="0"/>
                </a:rPr>
                <a:t>Data Analysis</a:t>
              </a:r>
              <a:endParaRPr lang="en-US" sz="1600" b="1" dirty="0">
                <a:solidFill>
                  <a:schemeClr val="bg1"/>
                </a:solidFill>
                <a:latin typeface="Arial" pitchFamily="34" charset="0"/>
                <a:cs typeface="Arial" pitchFamily="34" charset="0"/>
              </a:endParaRPr>
            </a:p>
          </p:txBody>
        </p:sp>
        <p:sp>
          <p:nvSpPr>
            <p:cNvPr id="86" name="Chevron 85"/>
            <p:cNvSpPr/>
            <p:nvPr/>
          </p:nvSpPr>
          <p:spPr>
            <a:xfrm>
              <a:off x="2398086" y="3194992"/>
              <a:ext cx="2456122" cy="1901194"/>
            </a:xfrm>
            <a:prstGeom prst="chevron">
              <a:avLst>
                <a:gd name="adj" fmla="val 24054"/>
              </a:avLst>
            </a:prstGeom>
            <a:solidFill>
              <a:schemeClr val="accent5"/>
            </a:solidFill>
            <a:effectLst>
              <a:reflection stA="37000" endPos="17000" dir="5400000" sy="-100000" algn="bl" rotWithShape="0"/>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000">
                <a:solidFill>
                  <a:schemeClr val="tx2">
                    <a:lumMod val="75000"/>
                  </a:schemeClr>
                </a:solidFill>
                <a:latin typeface="Arial" pitchFamily="34" charset="0"/>
                <a:cs typeface="Arial" pitchFamily="34" charset="0"/>
              </a:endParaRPr>
            </a:p>
          </p:txBody>
        </p:sp>
        <p:sp>
          <p:nvSpPr>
            <p:cNvPr id="91" name="TextBox 90"/>
            <p:cNvSpPr txBox="1"/>
            <p:nvPr/>
          </p:nvSpPr>
          <p:spPr>
            <a:xfrm>
              <a:off x="2856216" y="3845998"/>
              <a:ext cx="1717350" cy="584775"/>
            </a:xfrm>
            <a:prstGeom prst="rect">
              <a:avLst/>
            </a:prstGeom>
            <a:noFill/>
          </p:spPr>
          <p:txBody>
            <a:bodyPr wrap="square" rtlCol="0">
              <a:spAutoFit/>
            </a:bodyPr>
            <a:lstStyle/>
            <a:p>
              <a:pPr algn="ctr"/>
              <a:r>
                <a:rPr lang="en-US" sz="1600" b="1" dirty="0" smtClean="0">
                  <a:solidFill>
                    <a:schemeClr val="bg1"/>
                  </a:solidFill>
                  <a:latin typeface="Arial" pitchFamily="34" charset="0"/>
                  <a:cs typeface="Arial" pitchFamily="34" charset="0"/>
                </a:rPr>
                <a:t>Template Preparation</a:t>
              </a:r>
              <a:r>
                <a:rPr lang="en-US" sz="1600" dirty="0" smtClean="0">
                  <a:solidFill>
                    <a:schemeClr val="bg1"/>
                  </a:solidFill>
                  <a:latin typeface="Arial" pitchFamily="34" charset="0"/>
                  <a:cs typeface="Arial" pitchFamily="34" charset="0"/>
                </a:rPr>
                <a:t>*</a:t>
              </a:r>
              <a:endParaRPr lang="en-US" sz="1600" dirty="0">
                <a:solidFill>
                  <a:schemeClr val="bg1"/>
                </a:solidFill>
                <a:latin typeface="Arial" pitchFamily="34" charset="0"/>
                <a:cs typeface="Arial" pitchFamily="34" charset="0"/>
              </a:endParaRPr>
            </a:p>
          </p:txBody>
        </p:sp>
      </p:grpSp>
      <p:sp>
        <p:nvSpPr>
          <p:cNvPr id="2" name="Rounded Rectangle 1"/>
          <p:cNvSpPr/>
          <p:nvPr/>
        </p:nvSpPr>
        <p:spPr bwMode="auto">
          <a:xfrm>
            <a:off x="2582906" y="2065467"/>
            <a:ext cx="1904644" cy="1624405"/>
          </a:xfrm>
          <a:prstGeom prst="roundRect">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dirty="0">
              <a:ln>
                <a:noFill/>
              </a:ln>
              <a:solidFill>
                <a:schemeClr val="tx1"/>
              </a:solidFill>
              <a:effectLst/>
              <a:latin typeface="Arial" pitchFamily="124" charset="0"/>
            </a:endParaRPr>
          </a:p>
        </p:txBody>
      </p:sp>
    </p:spTree>
    <p:extLst>
      <p:ext uri="{BB962C8B-B14F-4D97-AF65-F5344CB8AC3E}">
        <p14:creationId xmlns:p14="http://schemas.microsoft.com/office/powerpoint/2010/main" val="254093786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73"/>
          <p:cNvSpPr>
            <a:spLocks noGrp="1"/>
          </p:cNvSpPr>
          <p:nvPr>
            <p:ph type="title" idx="4294967295"/>
          </p:nvPr>
        </p:nvSpPr>
        <p:spPr>
          <a:xfrm>
            <a:off x="457200" y="0"/>
            <a:ext cx="8229600" cy="1143000"/>
          </a:xfrm>
        </p:spPr>
        <p:txBody>
          <a:bodyPr lIns="91440" tIns="45720" rIns="91440" bIns="45720"/>
          <a:lstStyle/>
          <a:p>
            <a:r>
              <a:rPr lang="en-US" dirty="0" smtClean="0">
                <a:solidFill>
                  <a:srgbClr val="002060"/>
                </a:solidFill>
                <a:latin typeface="Arial" pitchFamily="34" charset="0"/>
                <a:cs typeface="Arial" pitchFamily="34" charset="0"/>
              </a:rPr>
              <a:t>Ion Workflow Overview</a:t>
            </a:r>
          </a:p>
        </p:txBody>
      </p:sp>
      <p:sp>
        <p:nvSpPr>
          <p:cNvPr id="18435" name="Rectangle 42"/>
          <p:cNvSpPr>
            <a:spLocks/>
          </p:cNvSpPr>
          <p:nvPr/>
        </p:nvSpPr>
        <p:spPr bwMode="auto">
          <a:xfrm>
            <a:off x="7848600" y="4037112"/>
            <a:ext cx="858838" cy="153888"/>
          </a:xfrm>
          <a:prstGeom prst="rect">
            <a:avLst/>
          </a:prstGeom>
          <a:noFill/>
          <a:ln w="12700" algn="ctr">
            <a:noFill/>
            <a:miter lim="800000"/>
            <a:headEnd/>
            <a:tailEnd/>
          </a:ln>
        </p:spPr>
        <p:txBody>
          <a:bodyPr wrap="square" lIns="0" tIns="0" rIns="0" bIns="0">
            <a:spAutoFit/>
          </a:bodyPr>
          <a:lstStyle/>
          <a:p>
            <a:pPr algn="ctr"/>
            <a:r>
              <a:rPr lang="en-US" sz="1000" dirty="0">
                <a:ea typeface="Calibri" pitchFamily="34" charset="0"/>
                <a:cs typeface="Arial" pitchFamily="34" charset="0"/>
                <a:sym typeface="Calibri" pitchFamily="34" charset="0"/>
              </a:rPr>
              <a:t>Data </a:t>
            </a:r>
            <a:r>
              <a:rPr lang="en-US" sz="1000" dirty="0" smtClean="0">
                <a:ea typeface="Calibri" pitchFamily="34" charset="0"/>
                <a:cs typeface="Arial" pitchFamily="34" charset="0"/>
                <a:sym typeface="Calibri" pitchFamily="34" charset="0"/>
              </a:rPr>
              <a:t> Analysis</a:t>
            </a:r>
            <a:endParaRPr lang="en-US" sz="1000" dirty="0">
              <a:ea typeface="Calibri" pitchFamily="34" charset="0"/>
              <a:cs typeface="Arial" pitchFamily="34" charset="0"/>
              <a:sym typeface="Calibri" pitchFamily="34" charset="0"/>
            </a:endParaRPr>
          </a:p>
        </p:txBody>
      </p:sp>
      <p:grpSp>
        <p:nvGrpSpPr>
          <p:cNvPr id="2" name="Group 46"/>
          <p:cNvGrpSpPr>
            <a:grpSpLocks/>
          </p:cNvGrpSpPr>
          <p:nvPr/>
        </p:nvGrpSpPr>
        <p:grpSpPr bwMode="auto">
          <a:xfrm>
            <a:off x="3840163" y="2820988"/>
            <a:ext cx="836612" cy="1046162"/>
            <a:chOff x="3949700" y="911225"/>
            <a:chExt cx="2159000" cy="2860675"/>
          </a:xfrm>
        </p:grpSpPr>
        <p:pic>
          <p:nvPicPr>
            <p:cNvPr id="18502" name="Picture 2"/>
            <p:cNvPicPr>
              <a:picLocks noChangeAspect="1" noChangeArrowheads="1"/>
            </p:cNvPicPr>
            <p:nvPr/>
          </p:nvPicPr>
          <p:blipFill>
            <a:blip r:embed="rId3" cstate="screen"/>
            <a:srcRect/>
            <a:stretch>
              <a:fillRect/>
            </a:stretch>
          </p:blipFill>
          <p:spPr bwMode="auto">
            <a:xfrm>
              <a:off x="3949700" y="911225"/>
              <a:ext cx="2159000" cy="2860675"/>
            </a:xfrm>
            <a:prstGeom prst="rect">
              <a:avLst/>
            </a:prstGeom>
            <a:noFill/>
            <a:ln w="12700">
              <a:noFill/>
              <a:miter lim="800000"/>
              <a:headEnd/>
              <a:tailEnd/>
            </a:ln>
          </p:spPr>
        </p:pic>
        <p:pic>
          <p:nvPicPr>
            <p:cNvPr id="221204" name="Picture 18"/>
            <p:cNvPicPr>
              <a:picLocks noChangeAspect="1" noChangeArrowheads="1"/>
            </p:cNvPicPr>
            <p:nvPr/>
          </p:nvPicPr>
          <p:blipFill>
            <a:blip r:embed="rId4" cstate="screen"/>
            <a:srcRect/>
            <a:stretch>
              <a:fillRect/>
            </a:stretch>
          </p:blipFill>
          <p:spPr bwMode="auto">
            <a:xfrm>
              <a:off x="4609280" y="2842940"/>
              <a:ext cx="266292" cy="256117"/>
            </a:xfrm>
            <a:prstGeom prst="rect">
              <a:avLst/>
            </a:prstGeom>
            <a:solidFill>
              <a:schemeClr val="bg1">
                <a:lumMod val="65000"/>
                <a:alpha val="94000"/>
              </a:schemeClr>
            </a:solidFill>
            <a:ln w="12700">
              <a:noFill/>
              <a:miter lim="800000"/>
              <a:headEnd/>
              <a:tailEnd/>
            </a:ln>
          </p:spPr>
        </p:pic>
        <p:pic>
          <p:nvPicPr>
            <p:cNvPr id="221205" name="Picture 19"/>
            <p:cNvPicPr>
              <a:picLocks noChangeAspect="1" noChangeArrowheads="1"/>
            </p:cNvPicPr>
            <p:nvPr/>
          </p:nvPicPr>
          <p:blipFill>
            <a:blip r:embed="rId4" cstate="screen"/>
            <a:srcRect/>
            <a:stretch>
              <a:fillRect/>
            </a:stretch>
          </p:blipFill>
          <p:spPr bwMode="auto">
            <a:xfrm>
              <a:off x="4814119" y="2413189"/>
              <a:ext cx="266292" cy="256114"/>
            </a:xfrm>
            <a:prstGeom prst="rect">
              <a:avLst/>
            </a:prstGeom>
            <a:solidFill>
              <a:schemeClr val="bg1">
                <a:lumMod val="65000"/>
                <a:alpha val="94000"/>
              </a:schemeClr>
            </a:solidFill>
            <a:ln w="12700">
              <a:noFill/>
              <a:miter lim="800000"/>
              <a:headEnd/>
              <a:tailEnd/>
            </a:ln>
          </p:spPr>
        </p:pic>
        <p:pic>
          <p:nvPicPr>
            <p:cNvPr id="221206" name="Picture 20"/>
            <p:cNvPicPr>
              <a:picLocks noChangeAspect="1" noChangeArrowheads="1"/>
            </p:cNvPicPr>
            <p:nvPr/>
          </p:nvPicPr>
          <p:blipFill>
            <a:blip r:embed="rId4" cstate="screen"/>
            <a:srcRect/>
            <a:stretch>
              <a:fillRect/>
            </a:stretch>
          </p:blipFill>
          <p:spPr bwMode="auto">
            <a:xfrm>
              <a:off x="4547829" y="2552099"/>
              <a:ext cx="266289" cy="256114"/>
            </a:xfrm>
            <a:prstGeom prst="rect">
              <a:avLst/>
            </a:prstGeom>
            <a:solidFill>
              <a:schemeClr val="bg1">
                <a:lumMod val="65000"/>
                <a:alpha val="94000"/>
              </a:schemeClr>
            </a:solidFill>
            <a:ln w="12700">
              <a:noFill/>
              <a:miter lim="800000"/>
              <a:headEnd/>
              <a:tailEnd/>
            </a:ln>
          </p:spPr>
        </p:pic>
        <p:pic>
          <p:nvPicPr>
            <p:cNvPr id="221207" name="Picture 21"/>
            <p:cNvPicPr>
              <a:picLocks noChangeAspect="1" noChangeArrowheads="1"/>
            </p:cNvPicPr>
            <p:nvPr/>
          </p:nvPicPr>
          <p:blipFill>
            <a:blip r:embed="rId4" cstate="screen"/>
            <a:srcRect/>
            <a:stretch>
              <a:fillRect/>
            </a:stretch>
          </p:blipFill>
          <p:spPr bwMode="auto">
            <a:xfrm>
              <a:off x="4748570" y="2157072"/>
              <a:ext cx="266292" cy="256117"/>
            </a:xfrm>
            <a:prstGeom prst="rect">
              <a:avLst/>
            </a:prstGeom>
            <a:solidFill>
              <a:schemeClr val="bg1">
                <a:lumMod val="65000"/>
                <a:alpha val="94000"/>
              </a:schemeClr>
            </a:solidFill>
            <a:ln w="12700">
              <a:noFill/>
              <a:miter lim="800000"/>
              <a:headEnd/>
              <a:tailEnd/>
            </a:ln>
          </p:spPr>
        </p:pic>
      </p:grpSp>
      <p:sp>
        <p:nvSpPr>
          <p:cNvPr id="18437" name="Rectangle 41"/>
          <p:cNvSpPr>
            <a:spLocks/>
          </p:cNvSpPr>
          <p:nvPr/>
        </p:nvSpPr>
        <p:spPr bwMode="auto">
          <a:xfrm>
            <a:off x="3854450" y="3998913"/>
            <a:ext cx="717550" cy="304800"/>
          </a:xfrm>
          <a:prstGeom prst="rect">
            <a:avLst/>
          </a:prstGeom>
          <a:noFill/>
          <a:ln w="12700" algn="ctr">
            <a:noFill/>
            <a:miter lim="800000"/>
            <a:headEnd/>
            <a:tailEnd/>
          </a:ln>
        </p:spPr>
        <p:txBody>
          <a:bodyPr wrap="none" lIns="0" tIns="0" rIns="0" bIns="0">
            <a:spAutoFit/>
          </a:bodyPr>
          <a:lstStyle/>
          <a:p>
            <a:pPr algn="ctr"/>
            <a:r>
              <a:rPr lang="en-US" sz="1000" dirty="0" err="1">
                <a:ea typeface="Calibri" pitchFamily="34" charset="0"/>
                <a:cs typeface="Arial" pitchFamily="34" charset="0"/>
                <a:sym typeface="Calibri" pitchFamily="34" charset="0"/>
              </a:rPr>
              <a:t>Clonal</a:t>
            </a:r>
            <a:r>
              <a:rPr lang="en-US" sz="1000" dirty="0">
                <a:ea typeface="Calibri" pitchFamily="34" charset="0"/>
                <a:cs typeface="Arial" pitchFamily="34" charset="0"/>
                <a:sym typeface="Calibri" pitchFamily="34" charset="0"/>
              </a:rPr>
              <a:t> </a:t>
            </a:r>
          </a:p>
          <a:p>
            <a:pPr algn="ctr"/>
            <a:r>
              <a:rPr lang="en-US" sz="1000" dirty="0">
                <a:ea typeface="Calibri" pitchFamily="34" charset="0"/>
                <a:cs typeface="Arial" pitchFamily="34" charset="0"/>
                <a:sym typeface="Calibri" pitchFamily="34" charset="0"/>
              </a:rPr>
              <a:t>Amplification</a:t>
            </a:r>
          </a:p>
        </p:txBody>
      </p:sp>
      <p:sp>
        <p:nvSpPr>
          <p:cNvPr id="18438" name="Line 23"/>
          <p:cNvSpPr>
            <a:spLocks noChangeShapeType="1"/>
          </p:cNvSpPr>
          <p:nvPr/>
        </p:nvSpPr>
        <p:spPr bwMode="auto">
          <a:xfrm flipH="1">
            <a:off x="5899150" y="3343275"/>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18439" name="Rectangle 41"/>
          <p:cNvSpPr>
            <a:spLocks/>
          </p:cNvSpPr>
          <p:nvPr/>
        </p:nvSpPr>
        <p:spPr bwMode="auto">
          <a:xfrm>
            <a:off x="4572000" y="3881735"/>
            <a:ext cx="1585912" cy="461665"/>
          </a:xfrm>
          <a:prstGeom prst="rect">
            <a:avLst/>
          </a:prstGeom>
          <a:noFill/>
          <a:ln w="12700" algn="ctr">
            <a:noFill/>
            <a:miter lim="800000"/>
            <a:headEnd/>
            <a:tailEnd/>
          </a:ln>
        </p:spPr>
        <p:txBody>
          <a:bodyPr wrap="square" lIns="0" tIns="0" rIns="0" bIns="0">
            <a:spAutoFit/>
          </a:bodyPr>
          <a:lstStyle/>
          <a:p>
            <a:pPr algn="ctr"/>
            <a:r>
              <a:rPr lang="en-US" sz="1000" dirty="0">
                <a:ea typeface="Calibri" pitchFamily="34" charset="0"/>
                <a:cs typeface="Arial" pitchFamily="34" charset="0"/>
                <a:sym typeface="Calibri" pitchFamily="34" charset="0"/>
              </a:rPr>
              <a:t> </a:t>
            </a:r>
            <a:r>
              <a:rPr lang="en-US" sz="1000" dirty="0" smtClean="0">
                <a:ea typeface="Calibri" pitchFamily="34" charset="0"/>
                <a:cs typeface="Arial" pitchFamily="34" charset="0"/>
                <a:sym typeface="Calibri" pitchFamily="34" charset="0"/>
              </a:rPr>
              <a:t>Isolate Positive </a:t>
            </a:r>
            <a:endParaRPr lang="en-US" sz="1000" dirty="0">
              <a:ea typeface="Calibri" pitchFamily="34" charset="0"/>
              <a:cs typeface="Arial" pitchFamily="34" charset="0"/>
              <a:sym typeface="Calibri" pitchFamily="34" charset="0"/>
            </a:endParaRPr>
          </a:p>
          <a:p>
            <a:pPr algn="ctr"/>
            <a:r>
              <a:rPr lang="en-US" sz="1000" dirty="0">
                <a:ea typeface="Calibri" pitchFamily="34" charset="0"/>
                <a:cs typeface="Arial" pitchFamily="34" charset="0"/>
                <a:sym typeface="Calibri" pitchFamily="34" charset="0"/>
              </a:rPr>
              <a:t>Ion Sphere™</a:t>
            </a:r>
            <a:r>
              <a:rPr lang="en-US" sz="1000" dirty="0">
                <a:ea typeface="Calibri" pitchFamily="34" charset="0"/>
                <a:cs typeface="Arial" pitchFamily="34" charset="0"/>
              </a:rPr>
              <a:t> </a:t>
            </a:r>
            <a:endParaRPr lang="en-US" sz="1000" dirty="0" smtClean="0">
              <a:ea typeface="Calibri" pitchFamily="34" charset="0"/>
              <a:cs typeface="Arial" pitchFamily="34" charset="0"/>
            </a:endParaRPr>
          </a:p>
          <a:p>
            <a:pPr algn="ctr"/>
            <a:r>
              <a:rPr lang="en-US" sz="1000" dirty="0" smtClean="0">
                <a:ea typeface="Calibri" pitchFamily="34" charset="0"/>
                <a:cs typeface="Arial" pitchFamily="34" charset="0"/>
              </a:rPr>
              <a:t>Particles</a:t>
            </a:r>
            <a:endParaRPr lang="en-US" sz="1000" dirty="0">
              <a:ea typeface="Calibri" pitchFamily="34" charset="0"/>
              <a:cs typeface="Arial" pitchFamily="34" charset="0"/>
              <a:sym typeface="Calibri" pitchFamily="34" charset="0"/>
            </a:endParaRPr>
          </a:p>
        </p:txBody>
      </p:sp>
      <p:grpSp>
        <p:nvGrpSpPr>
          <p:cNvPr id="3" name="Group 94"/>
          <p:cNvGrpSpPr>
            <a:grpSpLocks/>
          </p:cNvGrpSpPr>
          <p:nvPr/>
        </p:nvGrpSpPr>
        <p:grpSpPr bwMode="auto">
          <a:xfrm>
            <a:off x="4800600" y="2987675"/>
            <a:ext cx="939800" cy="711200"/>
            <a:chOff x="3024" y="3052"/>
            <a:chExt cx="592" cy="448"/>
          </a:xfrm>
        </p:grpSpPr>
        <p:pic>
          <p:nvPicPr>
            <p:cNvPr id="18500" name="Picture 43"/>
            <p:cNvPicPr>
              <a:picLocks noChangeArrowheads="1"/>
            </p:cNvPicPr>
            <p:nvPr/>
          </p:nvPicPr>
          <p:blipFill>
            <a:blip r:embed="rId5" cstate="screen"/>
            <a:srcRect/>
            <a:stretch>
              <a:fillRect/>
            </a:stretch>
          </p:blipFill>
          <p:spPr bwMode="auto">
            <a:xfrm>
              <a:off x="3024" y="3150"/>
              <a:ext cx="350" cy="350"/>
            </a:xfrm>
            <a:prstGeom prst="rect">
              <a:avLst/>
            </a:prstGeom>
            <a:noFill/>
            <a:ln w="12700">
              <a:noFill/>
              <a:miter lim="800000"/>
              <a:headEnd/>
              <a:tailEnd/>
            </a:ln>
          </p:spPr>
        </p:pic>
        <p:pic>
          <p:nvPicPr>
            <p:cNvPr id="18501" name="Picture 43"/>
            <p:cNvPicPr>
              <a:picLocks noChangeArrowheads="1"/>
            </p:cNvPicPr>
            <p:nvPr/>
          </p:nvPicPr>
          <p:blipFill>
            <a:blip r:embed="rId6" cstate="screen"/>
            <a:srcRect/>
            <a:stretch>
              <a:fillRect/>
            </a:stretch>
          </p:blipFill>
          <p:spPr bwMode="auto">
            <a:xfrm>
              <a:off x="3260" y="3052"/>
              <a:ext cx="356" cy="356"/>
            </a:xfrm>
            <a:prstGeom prst="rect">
              <a:avLst/>
            </a:prstGeom>
            <a:noFill/>
            <a:ln w="12700">
              <a:noFill/>
              <a:miter lim="800000"/>
              <a:headEnd/>
              <a:tailEnd/>
            </a:ln>
          </p:spPr>
        </p:pic>
      </p:grpSp>
      <p:pic>
        <p:nvPicPr>
          <p:cNvPr id="18441" name="Picture 1"/>
          <p:cNvPicPr>
            <a:picLocks noChangeAspect="1" noChangeArrowheads="1"/>
          </p:cNvPicPr>
          <p:nvPr/>
        </p:nvPicPr>
        <p:blipFill>
          <a:blip r:embed="rId7" cstate="screen"/>
          <a:srcRect/>
          <a:stretch>
            <a:fillRect/>
          </a:stretch>
        </p:blipFill>
        <p:spPr bwMode="auto">
          <a:xfrm>
            <a:off x="7543800" y="2994025"/>
            <a:ext cx="1479550" cy="698500"/>
          </a:xfrm>
          <a:prstGeom prst="rect">
            <a:avLst/>
          </a:prstGeom>
          <a:noFill/>
          <a:ln w="9525">
            <a:noFill/>
            <a:miter lim="800000"/>
            <a:headEnd/>
            <a:tailEnd/>
          </a:ln>
        </p:spPr>
      </p:pic>
      <p:sp>
        <p:nvSpPr>
          <p:cNvPr id="18442" name="Line 23"/>
          <p:cNvSpPr>
            <a:spLocks noChangeShapeType="1"/>
          </p:cNvSpPr>
          <p:nvPr/>
        </p:nvSpPr>
        <p:spPr bwMode="auto">
          <a:xfrm flipH="1">
            <a:off x="4495800" y="3360528"/>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18443" name="Line 23"/>
          <p:cNvSpPr>
            <a:spLocks noChangeShapeType="1"/>
          </p:cNvSpPr>
          <p:nvPr/>
        </p:nvSpPr>
        <p:spPr bwMode="auto">
          <a:xfrm flipH="1">
            <a:off x="7237603" y="3343275"/>
            <a:ext cx="282194"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18444" name="Rectangle 41"/>
          <p:cNvSpPr>
            <a:spLocks/>
          </p:cNvSpPr>
          <p:nvPr/>
        </p:nvSpPr>
        <p:spPr bwMode="auto">
          <a:xfrm>
            <a:off x="6419865" y="3998913"/>
            <a:ext cx="819135" cy="307777"/>
          </a:xfrm>
          <a:prstGeom prst="rect">
            <a:avLst/>
          </a:prstGeom>
          <a:noFill/>
          <a:ln w="12700">
            <a:noFill/>
            <a:miter lim="800000"/>
            <a:headEnd/>
            <a:tailEnd/>
          </a:ln>
        </p:spPr>
        <p:txBody>
          <a:bodyPr wrap="none" lIns="0" tIns="0" rIns="0" bIns="0">
            <a:spAutoFit/>
          </a:bodyPr>
          <a:lstStyle/>
          <a:p>
            <a:pPr algn="ctr"/>
            <a:r>
              <a:rPr lang="en-US" sz="1000" dirty="0">
                <a:ea typeface="Calibri" pitchFamily="34" charset="0"/>
                <a:cs typeface="Arial" pitchFamily="34" charset="0"/>
                <a:sym typeface="Calibri" pitchFamily="34" charset="0"/>
              </a:rPr>
              <a:t>Load Chip </a:t>
            </a:r>
          </a:p>
          <a:p>
            <a:pPr algn="ctr"/>
            <a:r>
              <a:rPr lang="en-US" sz="1000" dirty="0">
                <a:ea typeface="Calibri" pitchFamily="34" charset="0"/>
                <a:cs typeface="Arial" pitchFamily="34" charset="0"/>
                <a:sym typeface="Calibri" pitchFamily="34" charset="0"/>
              </a:rPr>
              <a:t>and Sequence</a:t>
            </a:r>
          </a:p>
        </p:txBody>
      </p:sp>
      <p:sp>
        <p:nvSpPr>
          <p:cNvPr id="18445" name="Rectangle 39"/>
          <p:cNvSpPr>
            <a:spLocks/>
          </p:cNvSpPr>
          <p:nvPr/>
        </p:nvSpPr>
        <p:spPr bwMode="auto">
          <a:xfrm>
            <a:off x="2958324" y="3997325"/>
            <a:ext cx="488916" cy="307777"/>
          </a:xfrm>
          <a:prstGeom prst="rect">
            <a:avLst/>
          </a:prstGeom>
          <a:noFill/>
          <a:ln w="12700" algn="ctr">
            <a:noFill/>
            <a:miter lim="800000"/>
            <a:headEnd/>
            <a:tailEnd/>
          </a:ln>
        </p:spPr>
        <p:txBody>
          <a:bodyPr wrap="none" lIns="0" tIns="0" rIns="0" bIns="0">
            <a:spAutoFit/>
          </a:bodyPr>
          <a:lstStyle/>
          <a:p>
            <a:pPr algn="ctr"/>
            <a:r>
              <a:rPr lang="en-US" sz="1000" dirty="0">
                <a:ea typeface="Calibri" pitchFamily="34" charset="0"/>
                <a:cs typeface="Arial" pitchFamily="34" charset="0"/>
                <a:sym typeface="Calibri" pitchFamily="34" charset="0"/>
              </a:rPr>
              <a:t>Prepare </a:t>
            </a:r>
          </a:p>
          <a:p>
            <a:pPr algn="ctr"/>
            <a:r>
              <a:rPr lang="en-US" sz="1000" dirty="0">
                <a:ea typeface="Calibri" pitchFamily="34" charset="0"/>
                <a:cs typeface="Arial" pitchFamily="34" charset="0"/>
                <a:sym typeface="Calibri" pitchFamily="34" charset="0"/>
              </a:rPr>
              <a:t>Library</a:t>
            </a:r>
          </a:p>
        </p:txBody>
      </p:sp>
      <p:grpSp>
        <p:nvGrpSpPr>
          <p:cNvPr id="4" name="Group 93"/>
          <p:cNvGrpSpPr>
            <a:grpSpLocks/>
          </p:cNvGrpSpPr>
          <p:nvPr/>
        </p:nvGrpSpPr>
        <p:grpSpPr bwMode="auto">
          <a:xfrm>
            <a:off x="2794000" y="2905125"/>
            <a:ext cx="701675" cy="877888"/>
            <a:chOff x="1983" y="1204"/>
            <a:chExt cx="720" cy="703"/>
          </a:xfrm>
        </p:grpSpPr>
        <p:grpSp>
          <p:nvGrpSpPr>
            <p:cNvPr id="5" name="Group 74"/>
            <p:cNvGrpSpPr>
              <a:grpSpLocks/>
            </p:cNvGrpSpPr>
            <p:nvPr/>
          </p:nvGrpSpPr>
          <p:grpSpPr bwMode="auto">
            <a:xfrm>
              <a:off x="1983" y="1437"/>
              <a:ext cx="346" cy="199"/>
              <a:chOff x="-331878" y="4219448"/>
              <a:chExt cx="1295400" cy="391506"/>
            </a:xfrm>
          </p:grpSpPr>
          <p:sp>
            <p:nvSpPr>
              <p:cNvPr id="87" name="Freeform 86"/>
              <p:cNvSpPr/>
              <p:nvPr/>
            </p:nvSpPr>
            <p:spPr>
              <a:xfrm>
                <a:off x="-209904" y="4243748"/>
                <a:ext cx="1000188" cy="367648"/>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89" name="Rectangle 88"/>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90" name="Rectangle 89"/>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10</a:t>
                </a:r>
              </a:p>
            </p:txBody>
          </p:sp>
        </p:grpSp>
        <p:grpSp>
          <p:nvGrpSpPr>
            <p:cNvPr id="7" name="Group 57"/>
            <p:cNvGrpSpPr>
              <a:grpSpLocks/>
            </p:cNvGrpSpPr>
            <p:nvPr/>
          </p:nvGrpSpPr>
          <p:grpSpPr bwMode="auto">
            <a:xfrm>
              <a:off x="2350" y="1499"/>
              <a:ext cx="353" cy="174"/>
              <a:chOff x="734922" y="4495800"/>
              <a:chExt cx="560478" cy="277206"/>
            </a:xfrm>
          </p:grpSpPr>
          <p:sp>
            <p:nvSpPr>
              <p:cNvPr id="62" name="Freeform 61"/>
              <p:cNvSpPr/>
              <p:nvPr/>
            </p:nvSpPr>
            <p:spPr>
              <a:xfrm>
                <a:off x="788468" y="4513916"/>
                <a:ext cx="431928" cy="259234"/>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63" name="Rectangle 62"/>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68" name="Rectangle 67"/>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8" name="Group 74"/>
            <p:cNvGrpSpPr>
              <a:grpSpLocks/>
            </p:cNvGrpSpPr>
            <p:nvPr/>
          </p:nvGrpSpPr>
          <p:grpSpPr bwMode="auto">
            <a:xfrm>
              <a:off x="2319" y="1293"/>
              <a:ext cx="346" cy="199"/>
              <a:chOff x="-331878" y="4219448"/>
              <a:chExt cx="1295400" cy="391506"/>
            </a:xfrm>
          </p:grpSpPr>
          <p:sp>
            <p:nvSpPr>
              <p:cNvPr id="76" name="Freeform 75"/>
              <p:cNvSpPr/>
              <p:nvPr/>
            </p:nvSpPr>
            <p:spPr>
              <a:xfrm>
                <a:off x="-211529" y="4244433"/>
                <a:ext cx="1006289" cy="367649"/>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77" name="Rectangle 76"/>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78" name="Rectangle 77"/>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10</a:t>
                </a:r>
              </a:p>
            </p:txBody>
          </p:sp>
        </p:grpSp>
        <p:grpSp>
          <p:nvGrpSpPr>
            <p:cNvPr id="9" name="Group 78"/>
            <p:cNvGrpSpPr>
              <a:grpSpLocks/>
            </p:cNvGrpSpPr>
            <p:nvPr/>
          </p:nvGrpSpPr>
          <p:grpSpPr bwMode="auto">
            <a:xfrm>
              <a:off x="2319" y="1204"/>
              <a:ext cx="346" cy="199"/>
              <a:chOff x="-331878" y="4219448"/>
              <a:chExt cx="1295400" cy="391506"/>
            </a:xfrm>
          </p:grpSpPr>
          <p:sp>
            <p:nvSpPr>
              <p:cNvPr id="80" name="Freeform 79"/>
              <p:cNvSpPr/>
              <p:nvPr/>
            </p:nvSpPr>
            <p:spPr>
              <a:xfrm>
                <a:off x="-211529" y="4244458"/>
                <a:ext cx="1006289" cy="367649"/>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81" name="Rectangle 80"/>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82" name="Rectangle 81"/>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0" name="Group 70"/>
            <p:cNvGrpSpPr>
              <a:grpSpLocks/>
            </p:cNvGrpSpPr>
            <p:nvPr/>
          </p:nvGrpSpPr>
          <p:grpSpPr bwMode="auto">
            <a:xfrm>
              <a:off x="2350" y="1588"/>
              <a:ext cx="353" cy="175"/>
              <a:chOff x="734922" y="4495800"/>
              <a:chExt cx="560478" cy="277206"/>
            </a:xfrm>
          </p:grpSpPr>
          <p:sp>
            <p:nvSpPr>
              <p:cNvPr id="75" name="Freeform 74"/>
              <p:cNvSpPr/>
              <p:nvPr/>
            </p:nvSpPr>
            <p:spPr>
              <a:xfrm>
                <a:off x="788468" y="4513792"/>
                <a:ext cx="431928" cy="259767"/>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79" name="Rectangle 78"/>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85" name="Rectangle 84"/>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1" name="Group 65"/>
            <p:cNvGrpSpPr>
              <a:grpSpLocks/>
            </p:cNvGrpSpPr>
            <p:nvPr/>
          </p:nvGrpSpPr>
          <p:grpSpPr bwMode="auto">
            <a:xfrm>
              <a:off x="2014" y="1643"/>
              <a:ext cx="353" cy="174"/>
              <a:chOff x="734922" y="4495800"/>
              <a:chExt cx="560478" cy="277206"/>
            </a:xfrm>
          </p:grpSpPr>
          <p:sp>
            <p:nvSpPr>
              <p:cNvPr id="67" name="Freeform 66"/>
              <p:cNvSpPr/>
              <p:nvPr/>
            </p:nvSpPr>
            <p:spPr>
              <a:xfrm>
                <a:off x="789157" y="4513358"/>
                <a:ext cx="431928" cy="259234"/>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69" name="Rectangle 68"/>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72" name="Rectangle 71"/>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2" name="Group 78"/>
            <p:cNvGrpSpPr>
              <a:grpSpLocks/>
            </p:cNvGrpSpPr>
            <p:nvPr/>
          </p:nvGrpSpPr>
          <p:grpSpPr bwMode="auto">
            <a:xfrm>
              <a:off x="1983" y="1348"/>
              <a:ext cx="346" cy="199"/>
              <a:chOff x="-331878" y="4219448"/>
              <a:chExt cx="1295400" cy="391506"/>
            </a:xfrm>
          </p:grpSpPr>
          <p:sp>
            <p:nvSpPr>
              <p:cNvPr id="92" name="Freeform 91"/>
              <p:cNvSpPr/>
              <p:nvPr/>
            </p:nvSpPr>
            <p:spPr>
              <a:xfrm>
                <a:off x="-209904" y="4243773"/>
                <a:ext cx="1000188" cy="367648"/>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93" name="Rectangle 92"/>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94" name="Rectangle 93"/>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3" name="Group 94"/>
            <p:cNvGrpSpPr>
              <a:grpSpLocks/>
            </p:cNvGrpSpPr>
            <p:nvPr/>
          </p:nvGrpSpPr>
          <p:grpSpPr bwMode="auto">
            <a:xfrm>
              <a:off x="2014" y="1732"/>
              <a:ext cx="353" cy="175"/>
              <a:chOff x="734922" y="4495800"/>
              <a:chExt cx="560478" cy="277206"/>
            </a:xfrm>
          </p:grpSpPr>
          <p:sp>
            <p:nvSpPr>
              <p:cNvPr id="96" name="Freeform 95"/>
              <p:cNvSpPr/>
              <p:nvPr/>
            </p:nvSpPr>
            <p:spPr>
              <a:xfrm>
                <a:off x="789157" y="4513238"/>
                <a:ext cx="431928" cy="259768"/>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97" name="Rectangle 96"/>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98" name="Rectangle 97"/>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grpSp>
        <p:nvGrpSpPr>
          <p:cNvPr id="14" name="Group 37"/>
          <p:cNvGrpSpPr>
            <a:grpSpLocks/>
          </p:cNvGrpSpPr>
          <p:nvPr/>
        </p:nvGrpSpPr>
        <p:grpSpPr bwMode="auto">
          <a:xfrm>
            <a:off x="6350" y="1038225"/>
            <a:ext cx="2543175" cy="839788"/>
            <a:chOff x="961002" y="1371600"/>
            <a:chExt cx="2544198" cy="839703"/>
          </a:xfrm>
        </p:grpSpPr>
        <p:sp>
          <p:nvSpPr>
            <p:cNvPr id="31" name="Rounded Rectangle 30"/>
            <p:cNvSpPr/>
            <p:nvPr/>
          </p:nvSpPr>
          <p:spPr bwMode="auto">
            <a:xfrm>
              <a:off x="1067408" y="1479539"/>
              <a:ext cx="2437792" cy="731764"/>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DNA</a:t>
              </a:r>
            </a:p>
          </p:txBody>
        </p:sp>
        <p:sp>
          <p:nvSpPr>
            <p:cNvPr id="32" name="Rounded Rectangle 31"/>
            <p:cNvSpPr/>
            <p:nvPr/>
          </p:nvSpPr>
          <p:spPr>
            <a:xfrm>
              <a:off x="961002" y="1371600"/>
              <a:ext cx="228692" cy="228577"/>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A</a:t>
              </a:r>
            </a:p>
          </p:txBody>
        </p:sp>
        <p:pic>
          <p:nvPicPr>
            <p:cNvPr id="6" name="Picture 5" descr="human genome DNA.png"/>
            <p:cNvPicPr>
              <a:picLocks noChangeAspect="1"/>
            </p:cNvPicPr>
            <p:nvPr/>
          </p:nvPicPr>
          <p:blipFill>
            <a:blip r:embed="rId8" cstate="email">
              <a:duotone>
                <a:prstClr val="black"/>
                <a:schemeClr val="accent1">
                  <a:tint val="45000"/>
                  <a:satMod val="400000"/>
                </a:schemeClr>
              </a:duotone>
            </a:blip>
            <a:srcRect/>
            <a:stretch>
              <a:fillRect/>
            </a:stretch>
          </p:blipFill>
          <p:spPr>
            <a:xfrm>
              <a:off x="2479994" y="1584960"/>
              <a:ext cx="949006" cy="548640"/>
            </a:xfrm>
            <a:prstGeom prst="rect">
              <a:avLst/>
            </a:prstGeom>
          </p:spPr>
        </p:pic>
      </p:grpSp>
      <p:sp>
        <p:nvSpPr>
          <p:cNvPr id="25" name="Rounded Rectangle 24"/>
          <p:cNvSpPr/>
          <p:nvPr/>
        </p:nvSpPr>
        <p:spPr bwMode="auto">
          <a:xfrm>
            <a:off x="112713" y="4171950"/>
            <a:ext cx="2436812" cy="731838"/>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Sequencing</a:t>
            </a:r>
          </a:p>
        </p:txBody>
      </p:sp>
      <p:sp>
        <p:nvSpPr>
          <p:cNvPr id="26" name="Rounded Rectangle 25"/>
          <p:cNvSpPr/>
          <p:nvPr/>
        </p:nvSpPr>
        <p:spPr>
          <a:xfrm>
            <a:off x="6350" y="4064000"/>
            <a:ext cx="228600" cy="228600"/>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D</a:t>
            </a:r>
          </a:p>
        </p:txBody>
      </p:sp>
      <p:sp>
        <p:nvSpPr>
          <p:cNvPr id="22" name="Rounded Rectangle 21"/>
          <p:cNvSpPr/>
          <p:nvPr/>
        </p:nvSpPr>
        <p:spPr bwMode="auto">
          <a:xfrm>
            <a:off x="112713" y="3162300"/>
            <a:ext cx="2436812" cy="731838"/>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Template Prep</a:t>
            </a:r>
          </a:p>
        </p:txBody>
      </p:sp>
      <p:sp>
        <p:nvSpPr>
          <p:cNvPr id="23" name="Rounded Rectangle 22"/>
          <p:cNvSpPr/>
          <p:nvPr/>
        </p:nvSpPr>
        <p:spPr>
          <a:xfrm>
            <a:off x="6350" y="3054350"/>
            <a:ext cx="228600" cy="228600"/>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C</a:t>
            </a:r>
          </a:p>
        </p:txBody>
      </p:sp>
      <p:grpSp>
        <p:nvGrpSpPr>
          <p:cNvPr id="15" name="Group 36"/>
          <p:cNvGrpSpPr>
            <a:grpSpLocks/>
          </p:cNvGrpSpPr>
          <p:nvPr/>
        </p:nvGrpSpPr>
        <p:grpSpPr bwMode="auto">
          <a:xfrm>
            <a:off x="6350" y="2046288"/>
            <a:ext cx="2543175" cy="839787"/>
            <a:chOff x="961002" y="2428954"/>
            <a:chExt cx="2544198" cy="839703"/>
          </a:xfrm>
        </p:grpSpPr>
        <p:sp>
          <p:nvSpPr>
            <p:cNvPr id="19" name="Rounded Rectangle 18"/>
            <p:cNvSpPr/>
            <p:nvPr/>
          </p:nvSpPr>
          <p:spPr bwMode="auto">
            <a:xfrm>
              <a:off x="1067408" y="2536893"/>
              <a:ext cx="2437792" cy="731764"/>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Compatible</a:t>
              </a:r>
              <a:br>
                <a:rPr lang="en-US" sz="1200" b="1" dirty="0">
                  <a:solidFill>
                    <a:srgbClr val="002060"/>
                  </a:solidFill>
                  <a:latin typeface="Arial" pitchFamily="34" charset="0"/>
                  <a:cs typeface="Arial" pitchFamily="34" charset="0"/>
                </a:rPr>
              </a:br>
              <a:r>
                <a:rPr lang="en-US" sz="1200" b="1" dirty="0">
                  <a:solidFill>
                    <a:srgbClr val="002060"/>
                  </a:solidFill>
                  <a:latin typeface="Arial" pitchFamily="34" charset="0"/>
                  <a:cs typeface="Arial" pitchFamily="34" charset="0"/>
                </a:rPr>
                <a:t>Library Prep</a:t>
              </a:r>
            </a:p>
          </p:txBody>
        </p:sp>
        <p:sp>
          <p:nvSpPr>
            <p:cNvPr id="20" name="Rounded Rectangle 19"/>
            <p:cNvSpPr/>
            <p:nvPr/>
          </p:nvSpPr>
          <p:spPr>
            <a:xfrm>
              <a:off x="961002" y="2428954"/>
              <a:ext cx="228692" cy="228577"/>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B</a:t>
              </a:r>
            </a:p>
          </p:txBody>
        </p:sp>
        <p:pic>
          <p:nvPicPr>
            <p:cNvPr id="16" name="Picture 15" descr="dna_tami.png"/>
            <p:cNvPicPr>
              <a:picLocks noChangeAspect="1"/>
            </p:cNvPicPr>
            <p:nvPr/>
          </p:nvPicPr>
          <p:blipFill>
            <a:blip r:embed="rId9" cstate="email">
              <a:duotone>
                <a:prstClr val="black"/>
                <a:schemeClr val="accent1">
                  <a:tint val="45000"/>
                  <a:satMod val="400000"/>
                </a:schemeClr>
              </a:duotone>
            </a:blip>
            <a:stretch>
              <a:fillRect/>
            </a:stretch>
          </p:blipFill>
          <p:spPr>
            <a:xfrm flipH="1">
              <a:off x="2732421" y="2667000"/>
              <a:ext cx="772779" cy="548640"/>
            </a:xfrm>
            <a:prstGeom prst="rect">
              <a:avLst/>
            </a:prstGeom>
          </p:spPr>
        </p:pic>
      </p:grpSp>
      <p:grpSp>
        <p:nvGrpSpPr>
          <p:cNvPr id="17" name="Group 33"/>
          <p:cNvGrpSpPr>
            <a:grpSpLocks/>
          </p:cNvGrpSpPr>
          <p:nvPr/>
        </p:nvGrpSpPr>
        <p:grpSpPr bwMode="auto">
          <a:xfrm>
            <a:off x="0" y="5075238"/>
            <a:ext cx="2549525" cy="839787"/>
            <a:chOff x="954860" y="5601015"/>
            <a:chExt cx="2550340" cy="839703"/>
          </a:xfrm>
        </p:grpSpPr>
        <p:sp>
          <p:nvSpPr>
            <p:cNvPr id="28" name="Rounded Rectangle 27"/>
            <p:cNvSpPr/>
            <p:nvPr/>
          </p:nvSpPr>
          <p:spPr bwMode="auto">
            <a:xfrm>
              <a:off x="1066021" y="5708954"/>
              <a:ext cx="2439179" cy="731764"/>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Compatible</a:t>
              </a:r>
              <a:br>
                <a:rPr lang="en-US" sz="1200" b="1" dirty="0">
                  <a:solidFill>
                    <a:srgbClr val="002060"/>
                  </a:solidFill>
                  <a:latin typeface="Arial" pitchFamily="34" charset="0"/>
                  <a:cs typeface="Arial" pitchFamily="34" charset="0"/>
                </a:rPr>
              </a:br>
              <a:r>
                <a:rPr lang="en-US" sz="1200" b="1" dirty="0">
                  <a:solidFill>
                    <a:srgbClr val="002060"/>
                  </a:solidFill>
                  <a:latin typeface="Arial" pitchFamily="34" charset="0"/>
                  <a:cs typeface="Arial" pitchFamily="34" charset="0"/>
                </a:rPr>
                <a:t>Data</a:t>
              </a:r>
            </a:p>
          </p:txBody>
        </p:sp>
        <p:sp>
          <p:nvSpPr>
            <p:cNvPr id="29" name="Rounded Rectangle 28"/>
            <p:cNvSpPr/>
            <p:nvPr/>
          </p:nvSpPr>
          <p:spPr>
            <a:xfrm>
              <a:off x="954860" y="5601015"/>
              <a:ext cx="228673" cy="228577"/>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E</a:t>
              </a:r>
            </a:p>
          </p:txBody>
        </p:sp>
        <p:pic>
          <p:nvPicPr>
            <p:cNvPr id="18461" name="Picture 32"/>
            <p:cNvPicPr>
              <a:picLocks noChangeAspect="1" noChangeArrowheads="1"/>
            </p:cNvPicPr>
            <p:nvPr/>
          </p:nvPicPr>
          <p:blipFill>
            <a:blip r:embed="rId10" cstate="screen"/>
            <a:srcRect/>
            <a:stretch>
              <a:fillRect/>
            </a:stretch>
          </p:blipFill>
          <p:spPr bwMode="auto">
            <a:xfrm>
              <a:off x="2362200" y="5835032"/>
              <a:ext cx="1066799" cy="457200"/>
            </a:xfrm>
            <a:prstGeom prst="rect">
              <a:avLst/>
            </a:prstGeom>
            <a:noFill/>
            <a:ln w="12700">
              <a:noFill/>
              <a:miter lim="800000"/>
              <a:headEnd/>
              <a:tailEnd/>
            </a:ln>
          </p:spPr>
        </p:pic>
      </p:grpSp>
      <p:sp>
        <p:nvSpPr>
          <p:cNvPr id="18455" name="Line 23"/>
          <p:cNvSpPr>
            <a:spLocks noChangeShapeType="1"/>
          </p:cNvSpPr>
          <p:nvPr/>
        </p:nvSpPr>
        <p:spPr bwMode="auto">
          <a:xfrm flipH="1">
            <a:off x="3683000" y="3343275"/>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pic>
        <p:nvPicPr>
          <p:cNvPr id="18456" name="Picture 78" descr="proton_200x200"/>
          <p:cNvPicPr>
            <a:picLocks noChangeAspect="1" noChangeArrowheads="1"/>
          </p:cNvPicPr>
          <p:nvPr/>
        </p:nvPicPr>
        <p:blipFill>
          <a:blip r:embed="rId11" cstate="screen"/>
          <a:srcRect/>
          <a:stretch>
            <a:fillRect/>
          </a:stretch>
        </p:blipFill>
        <p:spPr bwMode="auto">
          <a:xfrm>
            <a:off x="1779588" y="4221163"/>
            <a:ext cx="606425" cy="606425"/>
          </a:xfrm>
          <a:prstGeom prst="rect">
            <a:avLst/>
          </a:prstGeom>
          <a:noFill/>
          <a:ln w="9525">
            <a:noFill/>
            <a:miter lim="800000"/>
            <a:headEnd/>
            <a:tailEnd/>
          </a:ln>
        </p:spPr>
      </p:pic>
      <p:pic>
        <p:nvPicPr>
          <p:cNvPr id="18457" name="Picture 79" descr="sequence_kit"/>
          <p:cNvPicPr>
            <a:picLocks noChangeAspect="1" noChangeArrowheads="1"/>
          </p:cNvPicPr>
          <p:nvPr/>
        </p:nvPicPr>
        <p:blipFill>
          <a:blip r:embed="rId12" cstate="screen"/>
          <a:srcRect/>
          <a:stretch>
            <a:fillRect/>
          </a:stretch>
        </p:blipFill>
        <p:spPr bwMode="auto">
          <a:xfrm>
            <a:off x="1673225" y="3190875"/>
            <a:ext cx="739775" cy="684213"/>
          </a:xfrm>
          <a:prstGeom prst="rect">
            <a:avLst/>
          </a:prstGeom>
          <a:noFill/>
          <a:ln w="9525">
            <a:noFill/>
            <a:miter lim="800000"/>
            <a:headEnd/>
            <a:tailEnd/>
          </a:ln>
        </p:spPr>
      </p:pic>
      <p:sp>
        <p:nvSpPr>
          <p:cNvPr id="86" name="Line 23"/>
          <p:cNvSpPr>
            <a:spLocks noChangeShapeType="1"/>
          </p:cNvSpPr>
          <p:nvPr/>
        </p:nvSpPr>
        <p:spPr bwMode="auto">
          <a:xfrm flipH="1">
            <a:off x="4026874" y="2154238"/>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91" name="Line 23"/>
          <p:cNvSpPr>
            <a:spLocks noChangeShapeType="1"/>
          </p:cNvSpPr>
          <p:nvPr/>
        </p:nvSpPr>
        <p:spPr bwMode="auto">
          <a:xfrm flipH="1">
            <a:off x="5904574" y="2151361"/>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pic>
        <p:nvPicPr>
          <p:cNvPr id="95" name="Picture 2"/>
          <p:cNvPicPr>
            <a:picLocks noChangeAspect="1" noChangeArrowheads="1"/>
          </p:cNvPicPr>
          <p:nvPr/>
        </p:nvPicPr>
        <p:blipFill rotWithShape="1">
          <a:blip r:embed="rId13">
            <a:extLst>
              <a:ext uri="{28A0092B-C50C-407E-A947-70E740481C1C}">
                <a14:useLocalDpi xmlns:a14="http://schemas.microsoft.com/office/drawing/2010/main" val="0"/>
              </a:ext>
            </a:extLst>
          </a:blip>
          <a:srcRect l="33435" r="2316"/>
          <a:stretch/>
        </p:blipFill>
        <p:spPr bwMode="auto">
          <a:xfrm>
            <a:off x="6235701" y="1667465"/>
            <a:ext cx="1086310" cy="10463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1"/>
          <p:cNvPicPr>
            <a:picLocks noChangeAspect="1" noChangeArrowheads="1"/>
          </p:cNvPicPr>
          <p:nvPr/>
        </p:nvPicPr>
        <p:blipFill>
          <a:blip r:embed="rId7" cstate="screen"/>
          <a:srcRect/>
          <a:stretch>
            <a:fillRect/>
          </a:stretch>
        </p:blipFill>
        <p:spPr bwMode="auto">
          <a:xfrm>
            <a:off x="7540923" y="1852450"/>
            <a:ext cx="1479550" cy="698500"/>
          </a:xfrm>
          <a:prstGeom prst="rect">
            <a:avLst/>
          </a:prstGeom>
          <a:noFill/>
          <a:ln w="9525">
            <a:noFill/>
            <a:miter lim="800000"/>
            <a:headEnd/>
            <a:tailEnd/>
          </a:ln>
        </p:spPr>
      </p:pic>
      <p:sp>
        <p:nvSpPr>
          <p:cNvPr id="100" name="Line 23"/>
          <p:cNvSpPr>
            <a:spLocks noChangeShapeType="1"/>
          </p:cNvSpPr>
          <p:nvPr/>
        </p:nvSpPr>
        <p:spPr bwMode="auto">
          <a:xfrm flipH="1">
            <a:off x="7234726" y="2201700"/>
            <a:ext cx="282194"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74" name="AutoShape 81"/>
          <p:cNvSpPr>
            <a:spLocks noChangeArrowheads="1"/>
          </p:cNvSpPr>
          <p:nvPr/>
        </p:nvSpPr>
        <p:spPr bwMode="auto">
          <a:xfrm>
            <a:off x="3822700" y="1266825"/>
            <a:ext cx="2076450" cy="3271838"/>
          </a:xfrm>
          <a:prstGeom prst="roundRect">
            <a:avLst>
              <a:gd name="adj" fmla="val 16667"/>
            </a:avLst>
          </a:prstGeom>
          <a:noFill/>
          <a:ln w="57150">
            <a:solidFill>
              <a:srgbClr val="CC3300"/>
            </a:solidFill>
            <a:round/>
            <a:headEnd/>
            <a:tailEnd/>
          </a:ln>
        </p:spPr>
        <p:txBody>
          <a:bodyPr wrap="none" anchor="ctr"/>
          <a:lstStyle/>
          <a:p>
            <a:endParaRPr lang="en-US">
              <a:solidFill>
                <a:srgbClr val="002060"/>
              </a:solidFill>
              <a:cs typeface="Arial" pitchFamily="34" charset="0"/>
            </a:endParaRPr>
          </a:p>
        </p:txBody>
      </p:sp>
      <p:pic>
        <p:nvPicPr>
          <p:cNvPr id="101" name="Picture 2"/>
          <p:cNvPicPr>
            <a:picLocks noChangeAspect="1" noChangeArrowheads="1"/>
          </p:cNvPicPr>
          <p:nvPr/>
        </p:nvPicPr>
        <p:blipFill rotWithShape="1">
          <a:blip r:embed="rId13">
            <a:extLst>
              <a:ext uri="{28A0092B-C50C-407E-A947-70E740481C1C}">
                <a14:useLocalDpi xmlns:a14="http://schemas.microsoft.com/office/drawing/2010/main" val="0"/>
              </a:ext>
            </a:extLst>
          </a:blip>
          <a:srcRect l="33435" r="2316"/>
          <a:stretch/>
        </p:blipFill>
        <p:spPr bwMode="auto">
          <a:xfrm>
            <a:off x="6232824" y="2958563"/>
            <a:ext cx="1086310" cy="10463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9" descr="https://tools.invitrogen.com/Content/SFS/ProdImages/high/Ion%20OneTouch%202.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78235" y="1776055"/>
            <a:ext cx="838280" cy="77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82587" y="1812822"/>
            <a:ext cx="663662" cy="708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8510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a:xfrm>
            <a:off x="457200" y="0"/>
            <a:ext cx="8229600" cy="1143000"/>
          </a:xfrm>
        </p:spPr>
        <p:txBody>
          <a:bodyPr>
            <a:normAutofit/>
          </a:bodyPr>
          <a:lstStyle/>
          <a:p>
            <a:r>
              <a:rPr lang="en-US" dirty="0" smtClean="0"/>
              <a:t>Two options for Template Prep Workflow</a:t>
            </a:r>
            <a:endParaRPr lang="en-US" dirty="0"/>
          </a:p>
        </p:txBody>
      </p:sp>
      <p:grpSp>
        <p:nvGrpSpPr>
          <p:cNvPr id="14" name="Group 13"/>
          <p:cNvGrpSpPr/>
          <p:nvPr/>
        </p:nvGrpSpPr>
        <p:grpSpPr>
          <a:xfrm>
            <a:off x="731202" y="939710"/>
            <a:ext cx="7625266" cy="328032"/>
            <a:chOff x="226474" y="3191228"/>
            <a:chExt cx="8479295" cy="1904958"/>
          </a:xfrm>
        </p:grpSpPr>
        <p:sp>
          <p:nvSpPr>
            <p:cNvPr id="15" name="Chevron 14"/>
            <p:cNvSpPr/>
            <p:nvPr/>
          </p:nvSpPr>
          <p:spPr>
            <a:xfrm>
              <a:off x="4731346" y="3191228"/>
              <a:ext cx="2127314" cy="1901840"/>
            </a:xfrm>
            <a:prstGeom prst="chevron">
              <a:avLst>
                <a:gd name="adj" fmla="val 23966"/>
              </a:avLst>
            </a:prstGeom>
            <a:solidFill>
              <a:schemeClr val="accent5"/>
            </a:solidFill>
            <a:effectLst>
              <a:reflection stA="37000" endPos="17000" dir="5400000" sy="-100000" algn="bl" rotWithShape="0"/>
            </a:effectLst>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500">
                <a:solidFill>
                  <a:schemeClr val="tx2">
                    <a:lumMod val="75000"/>
                  </a:schemeClr>
                </a:solidFill>
                <a:latin typeface="Arial" pitchFamily="34" charset="0"/>
                <a:cs typeface="Arial" pitchFamily="34" charset="0"/>
              </a:endParaRPr>
            </a:p>
          </p:txBody>
        </p:sp>
        <p:sp>
          <p:nvSpPr>
            <p:cNvPr id="16" name="Pentagon 15" title="Library Preparation"/>
            <p:cNvSpPr/>
            <p:nvPr/>
          </p:nvSpPr>
          <p:spPr>
            <a:xfrm>
              <a:off x="226474" y="3194991"/>
              <a:ext cx="2188333" cy="1901195"/>
            </a:xfrm>
            <a:prstGeom prst="homePlate">
              <a:avLst>
                <a:gd name="adj" fmla="val 23830"/>
              </a:avLst>
            </a:prstGeom>
            <a:solidFill>
              <a:srgbClr val="616265"/>
            </a:solidFill>
            <a:effectLst>
              <a:reflection stA="37000" endPos="17000" dir="5400000" sy="-100000" algn="bl" rotWithShape="0"/>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500" dirty="0">
                <a:solidFill>
                  <a:schemeClr val="bg1"/>
                </a:solidFill>
                <a:latin typeface="Arial" pitchFamily="34" charset="0"/>
                <a:cs typeface="Arial" pitchFamily="34" charset="0"/>
              </a:endParaRPr>
            </a:p>
          </p:txBody>
        </p:sp>
        <p:sp>
          <p:nvSpPr>
            <p:cNvPr id="17" name="TextBox 16"/>
            <p:cNvSpPr txBox="1"/>
            <p:nvPr/>
          </p:nvSpPr>
          <p:spPr>
            <a:xfrm>
              <a:off x="269113" y="3556323"/>
              <a:ext cx="2111979" cy="246221"/>
            </a:xfrm>
            <a:prstGeom prst="rect">
              <a:avLst/>
            </a:prstGeom>
            <a:noFill/>
          </p:spPr>
          <p:txBody>
            <a:bodyPr wrap="square" rtlCol="0">
              <a:spAutoFit/>
            </a:bodyPr>
            <a:lstStyle/>
            <a:p>
              <a:pPr algn="ctr"/>
              <a:r>
                <a:rPr lang="en-US" sz="1000" b="1" dirty="0" smtClean="0">
                  <a:solidFill>
                    <a:schemeClr val="bg1"/>
                  </a:solidFill>
                  <a:latin typeface="Arial" pitchFamily="34" charset="0"/>
                  <a:cs typeface="Arial" pitchFamily="34" charset="0"/>
                </a:rPr>
                <a:t>Library  Preparation</a:t>
              </a:r>
              <a:endParaRPr lang="en-US" sz="1000" b="1" dirty="0">
                <a:solidFill>
                  <a:schemeClr val="bg1"/>
                </a:solidFill>
                <a:latin typeface="Arial" pitchFamily="34" charset="0"/>
                <a:cs typeface="Arial" pitchFamily="34" charset="0"/>
              </a:endParaRPr>
            </a:p>
          </p:txBody>
        </p:sp>
        <p:sp>
          <p:nvSpPr>
            <p:cNvPr id="18" name="TextBox 17"/>
            <p:cNvSpPr txBox="1"/>
            <p:nvPr/>
          </p:nvSpPr>
          <p:spPr>
            <a:xfrm>
              <a:off x="4972730" y="3427211"/>
              <a:ext cx="1816752" cy="1429863"/>
            </a:xfrm>
            <a:prstGeom prst="rect">
              <a:avLst/>
            </a:prstGeom>
            <a:noFill/>
            <a:scene3d>
              <a:camera prst="orthographicFront"/>
              <a:lightRig rig="threePt" dir="t"/>
            </a:scene3d>
            <a:sp3d prstMaterial="dkEdge">
              <a:bevelT/>
            </a:sp3d>
          </p:spPr>
          <p:txBody>
            <a:bodyPr wrap="square" rtlCol="0">
              <a:spAutoFit/>
            </a:bodyPr>
            <a:lstStyle/>
            <a:p>
              <a:pPr algn="ctr"/>
              <a:r>
                <a:rPr lang="en-US" sz="1000" b="1" dirty="0" smtClean="0">
                  <a:solidFill>
                    <a:schemeClr val="bg1"/>
                  </a:solidFill>
                  <a:latin typeface="Arial" pitchFamily="34" charset="0"/>
                  <a:cs typeface="Arial" pitchFamily="34" charset="0"/>
                </a:rPr>
                <a:t>Sequencing*</a:t>
              </a:r>
              <a:endParaRPr lang="en-US" sz="1000" b="1" dirty="0">
                <a:solidFill>
                  <a:schemeClr val="bg1"/>
                </a:solidFill>
                <a:latin typeface="Arial" pitchFamily="34" charset="0"/>
                <a:cs typeface="Arial" pitchFamily="34" charset="0"/>
              </a:endParaRPr>
            </a:p>
          </p:txBody>
        </p:sp>
        <p:sp>
          <p:nvSpPr>
            <p:cNvPr id="19" name="Chevron 18"/>
            <p:cNvSpPr/>
            <p:nvPr/>
          </p:nvSpPr>
          <p:spPr>
            <a:xfrm>
              <a:off x="6790628" y="3191228"/>
              <a:ext cx="1878430" cy="1901840"/>
            </a:xfrm>
            <a:prstGeom prst="chevron">
              <a:avLst>
                <a:gd name="adj" fmla="val 23732"/>
              </a:avLst>
            </a:prstGeom>
            <a:solidFill>
              <a:srgbClr val="616265"/>
            </a:solidFill>
            <a:effectLst>
              <a:reflection stA="37000" endPos="17000" dir="5400000" sy="-100000" algn="bl" rotWithShape="0"/>
            </a:effectLst>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500" dirty="0">
                <a:solidFill>
                  <a:schemeClr val="bg1"/>
                </a:solidFill>
                <a:latin typeface="Arial" pitchFamily="34" charset="0"/>
                <a:cs typeface="Arial" pitchFamily="34" charset="0"/>
              </a:endParaRPr>
            </a:p>
          </p:txBody>
        </p:sp>
        <p:sp>
          <p:nvSpPr>
            <p:cNvPr id="20" name="TextBox 19"/>
            <p:cNvSpPr txBox="1"/>
            <p:nvPr/>
          </p:nvSpPr>
          <p:spPr>
            <a:xfrm>
              <a:off x="7136293" y="3427211"/>
              <a:ext cx="1569476" cy="1429863"/>
            </a:xfrm>
            <a:prstGeom prst="rect">
              <a:avLst/>
            </a:prstGeom>
            <a:noFill/>
            <a:effectLst>
              <a:reflection stA="70000" endPos="44000" dist="609600" dir="5400000" sy="-100000" algn="bl" rotWithShape="0"/>
            </a:effectLst>
          </p:spPr>
          <p:txBody>
            <a:bodyPr wrap="square" rtlCol="0">
              <a:spAutoFit/>
            </a:bodyPr>
            <a:lstStyle/>
            <a:p>
              <a:pPr algn="ctr"/>
              <a:r>
                <a:rPr lang="en-US" sz="1000" b="1" dirty="0" smtClean="0">
                  <a:solidFill>
                    <a:schemeClr val="bg1"/>
                  </a:solidFill>
                  <a:latin typeface="Arial" pitchFamily="34" charset="0"/>
                  <a:cs typeface="Arial" pitchFamily="34" charset="0"/>
                </a:rPr>
                <a:t>Data Analysis</a:t>
              </a:r>
              <a:endParaRPr lang="en-US" sz="1000" b="1" dirty="0">
                <a:solidFill>
                  <a:schemeClr val="bg1"/>
                </a:solidFill>
                <a:latin typeface="Arial" pitchFamily="34" charset="0"/>
                <a:cs typeface="Arial" pitchFamily="34" charset="0"/>
              </a:endParaRPr>
            </a:p>
          </p:txBody>
        </p:sp>
        <p:sp>
          <p:nvSpPr>
            <p:cNvPr id="21" name="Chevron 20"/>
            <p:cNvSpPr/>
            <p:nvPr/>
          </p:nvSpPr>
          <p:spPr>
            <a:xfrm>
              <a:off x="2349779" y="3194991"/>
              <a:ext cx="2456998" cy="1901195"/>
            </a:xfrm>
            <a:prstGeom prst="chevron">
              <a:avLst>
                <a:gd name="adj" fmla="val 24054"/>
              </a:avLst>
            </a:prstGeom>
            <a:solidFill>
              <a:schemeClr val="accent5"/>
            </a:solidFill>
            <a:effectLst>
              <a:reflection stA="37000" endPos="17000" dir="5400000" sy="-100000" algn="bl" rotWithShape="0"/>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500">
                <a:solidFill>
                  <a:schemeClr val="tx2">
                    <a:lumMod val="75000"/>
                  </a:schemeClr>
                </a:solidFill>
                <a:latin typeface="Arial" pitchFamily="34" charset="0"/>
                <a:cs typeface="Arial" pitchFamily="34" charset="0"/>
              </a:endParaRPr>
            </a:p>
          </p:txBody>
        </p:sp>
        <p:sp>
          <p:nvSpPr>
            <p:cNvPr id="22" name="TextBox 21"/>
            <p:cNvSpPr txBox="1"/>
            <p:nvPr/>
          </p:nvSpPr>
          <p:spPr>
            <a:xfrm>
              <a:off x="2693655" y="3550318"/>
              <a:ext cx="1717350" cy="246221"/>
            </a:xfrm>
            <a:prstGeom prst="rect">
              <a:avLst/>
            </a:prstGeom>
            <a:noFill/>
          </p:spPr>
          <p:txBody>
            <a:bodyPr wrap="square" rtlCol="0">
              <a:spAutoFit/>
            </a:bodyPr>
            <a:lstStyle/>
            <a:p>
              <a:pPr algn="ctr"/>
              <a:r>
                <a:rPr lang="en-US" sz="1000" b="1" dirty="0" smtClean="0">
                  <a:solidFill>
                    <a:schemeClr val="bg1"/>
                  </a:solidFill>
                  <a:latin typeface="Arial" pitchFamily="34" charset="0"/>
                  <a:cs typeface="Arial" pitchFamily="34" charset="0"/>
                </a:rPr>
                <a:t>Template Preparation</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p:txBody>
        </p:sp>
      </p:grpSp>
      <p:cxnSp>
        <p:nvCxnSpPr>
          <p:cNvPr id="23" name="Straight Connector 22"/>
          <p:cNvCxnSpPr/>
          <p:nvPr/>
        </p:nvCxnSpPr>
        <p:spPr>
          <a:xfrm flipH="1">
            <a:off x="1880171" y="1287666"/>
            <a:ext cx="788639" cy="5048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782346" y="1287666"/>
            <a:ext cx="1145843" cy="5048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518" y="1920584"/>
            <a:ext cx="1327324" cy="1417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9" descr="https://tools.invitrogen.com/Content/SFS/ProdImages/high/Ion%20OneTouch%20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4382" y="1920583"/>
            <a:ext cx="1544886" cy="1426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ight Arrow 32"/>
          <p:cNvSpPr/>
          <p:nvPr/>
        </p:nvSpPr>
        <p:spPr>
          <a:xfrm>
            <a:off x="6862727" y="2350034"/>
            <a:ext cx="457200" cy="314325"/>
          </a:xfrm>
          <a:prstGeom prst="rightArrow">
            <a:avLst/>
          </a:prstGeom>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TextBox 29"/>
          <p:cNvSpPr txBox="1">
            <a:spLocks noChangeArrowheads="1"/>
          </p:cNvSpPr>
          <p:nvPr/>
        </p:nvSpPr>
        <p:spPr bwMode="auto">
          <a:xfrm>
            <a:off x="2558609" y="3328724"/>
            <a:ext cx="36247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eaLnBrk="1" hangingPunct="1"/>
            <a:r>
              <a:rPr lang="en-US" altLang="en-US" sz="1100" b="1" dirty="0" smtClean="0"/>
              <a:t>Template </a:t>
            </a:r>
            <a:r>
              <a:rPr lang="en-US" altLang="en-US" sz="1100" b="1" dirty="0"/>
              <a:t>Prep          </a:t>
            </a:r>
            <a:r>
              <a:rPr lang="en-US" altLang="en-US" sz="1100" b="1" dirty="0" smtClean="0"/>
              <a:t>            Enrichment                     </a:t>
            </a:r>
            <a:endParaRPr lang="en-US" altLang="en-US" sz="1100" b="1" dirty="0"/>
          </a:p>
          <a:p>
            <a:pPr eaLnBrk="1" hangingPunct="1"/>
            <a:endParaRPr lang="en-US" altLang="en-US" sz="1100" b="1" dirty="0"/>
          </a:p>
        </p:txBody>
      </p:sp>
      <p:pic>
        <p:nvPicPr>
          <p:cNvPr id="4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0090" y="3951055"/>
            <a:ext cx="2610200" cy="194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TextBox 29"/>
          <p:cNvSpPr txBox="1">
            <a:spLocks noChangeArrowheads="1"/>
          </p:cNvSpPr>
          <p:nvPr/>
        </p:nvSpPr>
        <p:spPr bwMode="auto">
          <a:xfrm>
            <a:off x="2591412" y="5956069"/>
            <a:ext cx="281519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eaLnBrk="1" hangingPunct="1"/>
            <a:r>
              <a:rPr lang="en-US" altLang="en-US" sz="1100" b="1" dirty="0" smtClean="0"/>
              <a:t>Template </a:t>
            </a:r>
            <a:r>
              <a:rPr lang="en-US" altLang="en-US" sz="1100" b="1" dirty="0"/>
              <a:t>Prep </a:t>
            </a:r>
            <a:r>
              <a:rPr lang="en-US" altLang="en-US" sz="1100" b="1" dirty="0" smtClean="0"/>
              <a:t>, Enrichment  &amp; Loading</a:t>
            </a:r>
            <a:endParaRPr lang="en-US" altLang="en-US" sz="1100" b="1" dirty="0"/>
          </a:p>
          <a:p>
            <a:pPr eaLnBrk="1" hangingPunct="1"/>
            <a:endParaRPr lang="en-US" altLang="en-US" sz="1100" b="1" dirty="0"/>
          </a:p>
        </p:txBody>
      </p:sp>
      <p:sp>
        <p:nvSpPr>
          <p:cNvPr id="52" name="Title 2"/>
          <p:cNvSpPr txBox="1">
            <a:spLocks/>
          </p:cNvSpPr>
          <p:nvPr/>
        </p:nvSpPr>
        <p:spPr bwMode="auto">
          <a:xfrm>
            <a:off x="1225751" y="1364473"/>
            <a:ext cx="6273581" cy="795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r>
              <a:rPr lang="en-US" altLang="en-US" sz="2000" dirty="0" smtClean="0"/>
              <a:t>                OneTouch2</a:t>
            </a:r>
            <a:r>
              <a:rPr lang="en-US" altLang="en-US" sz="2000" baseline="30000" dirty="0" smtClean="0"/>
              <a:t>TM</a:t>
            </a:r>
            <a:r>
              <a:rPr lang="en-US" altLang="en-US" sz="2000" dirty="0" smtClean="0"/>
              <a:t>          ES              </a:t>
            </a:r>
            <a:endParaRPr lang="en-US" altLang="en-US" sz="2000" baseline="30000" dirty="0"/>
          </a:p>
        </p:txBody>
      </p:sp>
      <p:sp>
        <p:nvSpPr>
          <p:cNvPr id="53" name="Title 2"/>
          <p:cNvSpPr txBox="1">
            <a:spLocks/>
          </p:cNvSpPr>
          <p:nvPr/>
        </p:nvSpPr>
        <p:spPr bwMode="auto">
          <a:xfrm>
            <a:off x="2971312" y="3557636"/>
            <a:ext cx="2367621" cy="795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a:r>
              <a:rPr lang="en-US" altLang="en-US" sz="2000" dirty="0" smtClean="0"/>
              <a:t>Ion Chef </a:t>
            </a:r>
            <a:r>
              <a:rPr lang="en-US" altLang="en-US" sz="2000" baseline="30000" dirty="0" smtClean="0"/>
              <a:t>TM</a:t>
            </a:r>
            <a:endParaRPr lang="en-US" altLang="en-US" sz="2000" baseline="30000" dirty="0"/>
          </a:p>
        </p:txBody>
      </p:sp>
      <p:sp>
        <p:nvSpPr>
          <p:cNvPr id="56" name="Right Arrow 55"/>
          <p:cNvSpPr/>
          <p:nvPr/>
        </p:nvSpPr>
        <p:spPr>
          <a:xfrm>
            <a:off x="6859416" y="4572849"/>
            <a:ext cx="457200" cy="314325"/>
          </a:xfrm>
          <a:prstGeom prst="rightArrow">
            <a:avLst/>
          </a:prstGeom>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3" name="Straight Connector 12"/>
          <p:cNvCxnSpPr/>
          <p:nvPr/>
        </p:nvCxnSpPr>
        <p:spPr bwMode="auto">
          <a:xfrm>
            <a:off x="2454382" y="3759611"/>
            <a:ext cx="316558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 name="AutoShape 81"/>
          <p:cNvSpPr>
            <a:spLocks noChangeArrowheads="1"/>
          </p:cNvSpPr>
          <p:nvPr/>
        </p:nvSpPr>
        <p:spPr bwMode="auto">
          <a:xfrm>
            <a:off x="2274490" y="1540079"/>
            <a:ext cx="3624660" cy="2219531"/>
          </a:xfrm>
          <a:prstGeom prst="roundRect">
            <a:avLst>
              <a:gd name="adj" fmla="val 16667"/>
            </a:avLst>
          </a:prstGeom>
          <a:noFill/>
          <a:ln w="57150">
            <a:solidFill>
              <a:srgbClr val="CC3300"/>
            </a:solidFill>
            <a:round/>
            <a:headEnd/>
            <a:tailEnd/>
          </a:ln>
        </p:spPr>
        <p:txBody>
          <a:bodyPr wrap="none" anchor="ctr"/>
          <a:lstStyle/>
          <a:p>
            <a:endParaRPr lang="en-US">
              <a:solidFill>
                <a:srgbClr val="002060"/>
              </a:solidFill>
              <a:cs typeface="Arial" pitchFamily="34" charset="0"/>
            </a:endParaRPr>
          </a:p>
        </p:txBody>
      </p:sp>
    </p:spTree>
    <p:extLst>
      <p:ext uri="{BB962C8B-B14F-4D97-AF65-F5344CB8AC3E}">
        <p14:creationId xmlns:p14="http://schemas.microsoft.com/office/powerpoint/2010/main" val="863641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69" y="0"/>
            <a:ext cx="8229600" cy="1143000"/>
          </a:xfrm>
        </p:spPr>
        <p:txBody>
          <a:bodyPr/>
          <a:lstStyle/>
          <a:p>
            <a:r>
              <a:rPr lang="en-US" dirty="0" smtClean="0">
                <a:latin typeface="Arial" pitchFamily="34" charset="0"/>
                <a:cs typeface="Arial" pitchFamily="34" charset="0"/>
              </a:rPr>
              <a:t>Clonal Amplification</a:t>
            </a:r>
            <a:endParaRPr lang="en-US" dirty="0">
              <a:latin typeface="Arial" pitchFamily="34" charset="0"/>
              <a:cs typeface="Arial" pitchFamily="34" charset="0"/>
            </a:endParaRPr>
          </a:p>
        </p:txBody>
      </p:sp>
      <p:grpSp>
        <p:nvGrpSpPr>
          <p:cNvPr id="3" name="Group 2"/>
          <p:cNvGrpSpPr/>
          <p:nvPr/>
        </p:nvGrpSpPr>
        <p:grpSpPr>
          <a:xfrm>
            <a:off x="393404" y="1297172"/>
            <a:ext cx="8633637" cy="2119598"/>
            <a:chOff x="393404" y="1297172"/>
            <a:chExt cx="8633637" cy="2119598"/>
          </a:xfrm>
        </p:grpSpPr>
        <p:pic>
          <p:nvPicPr>
            <p:cNvPr id="40" name="Picture 39"/>
            <p:cNvPicPr>
              <a:picLocks noChangeAspect="1"/>
            </p:cNvPicPr>
            <p:nvPr/>
          </p:nvPicPr>
          <p:blipFill rotWithShape="1">
            <a:blip r:embed="rId3">
              <a:extLst>
                <a:ext uri="{28A0092B-C50C-407E-A947-70E740481C1C}">
                  <a14:useLocalDpi xmlns:a14="http://schemas.microsoft.com/office/drawing/2010/main" val="0"/>
                </a:ext>
              </a:extLst>
            </a:blip>
            <a:srcRect l="1092" t="1252" r="921" b="71226"/>
            <a:stretch/>
          </p:blipFill>
          <p:spPr>
            <a:xfrm>
              <a:off x="393404" y="1297172"/>
              <a:ext cx="8633637" cy="1831618"/>
            </a:xfrm>
            <a:prstGeom prst="rect">
              <a:avLst/>
            </a:prstGeom>
          </p:spPr>
        </p:pic>
        <p:sp>
          <p:nvSpPr>
            <p:cNvPr id="5" name="Rectangle 4"/>
            <p:cNvSpPr/>
            <p:nvPr/>
          </p:nvSpPr>
          <p:spPr bwMode="auto">
            <a:xfrm rot="19893538">
              <a:off x="6597016" y="3022413"/>
              <a:ext cx="1134738" cy="2974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6" name="Rectangle 5"/>
            <p:cNvSpPr/>
            <p:nvPr/>
          </p:nvSpPr>
          <p:spPr bwMode="auto">
            <a:xfrm rot="19893538">
              <a:off x="6974052" y="3119314"/>
              <a:ext cx="1134738" cy="2974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spTree>
    <p:extLst>
      <p:ext uri="{BB962C8B-B14F-4D97-AF65-F5344CB8AC3E}">
        <p14:creationId xmlns:p14="http://schemas.microsoft.com/office/powerpoint/2010/main" val="345787180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085850"/>
          </a:xfrm>
        </p:spPr>
        <p:txBody>
          <a:bodyPr/>
          <a:lstStyle/>
          <a:p>
            <a:r>
              <a:rPr lang="en-US" dirty="0" smtClean="0"/>
              <a:t>S5 XL System Operations Training Agenda</a:t>
            </a:r>
            <a:endParaRPr lang="en-US" dirty="0"/>
          </a:p>
        </p:txBody>
      </p:sp>
      <p:sp>
        <p:nvSpPr>
          <p:cNvPr id="2" name="Content Placeholder 1"/>
          <p:cNvSpPr>
            <a:spLocks noGrp="1"/>
          </p:cNvSpPr>
          <p:nvPr>
            <p:ph idx="1"/>
          </p:nvPr>
        </p:nvSpPr>
        <p:spPr>
          <a:xfrm>
            <a:off x="457200" y="947420"/>
            <a:ext cx="8229600" cy="4525963"/>
          </a:xfrm>
        </p:spPr>
        <p:txBody>
          <a:bodyPr/>
          <a:lstStyle/>
          <a:p>
            <a:r>
              <a:rPr lang="en-US" dirty="0" smtClean="0"/>
              <a:t>Ion University</a:t>
            </a:r>
          </a:p>
          <a:p>
            <a:pPr lvl="1"/>
            <a:r>
              <a:rPr lang="en-US" dirty="0" smtClean="0"/>
              <a:t>Overview of Ion Torrent Sequencing technology and Primary data analysis</a:t>
            </a:r>
          </a:p>
          <a:p>
            <a:r>
              <a:rPr lang="en-US" dirty="0" smtClean="0"/>
              <a:t>Hands-on training</a:t>
            </a:r>
          </a:p>
          <a:p>
            <a:pPr lvl="1"/>
            <a:r>
              <a:rPr lang="en-US" dirty="0" smtClean="0"/>
              <a:t>Library Preparation on the Ion Chef</a:t>
            </a:r>
          </a:p>
          <a:p>
            <a:pPr lvl="1"/>
            <a:r>
              <a:rPr lang="en-US" dirty="0" smtClean="0"/>
              <a:t>Template Preparation &amp; Chip Loading on the Ion Chef™</a:t>
            </a:r>
          </a:p>
          <a:p>
            <a:pPr lvl="2"/>
            <a:r>
              <a:rPr lang="en-US" dirty="0" smtClean="0"/>
              <a:t>Clonal Amplification </a:t>
            </a:r>
          </a:p>
          <a:p>
            <a:pPr lvl="2"/>
            <a:r>
              <a:rPr lang="en-US" dirty="0" smtClean="0"/>
              <a:t>Recovery </a:t>
            </a:r>
          </a:p>
          <a:p>
            <a:pPr lvl="2"/>
            <a:r>
              <a:rPr lang="en-US" dirty="0" smtClean="0"/>
              <a:t>Enrichment, QC option  </a:t>
            </a:r>
          </a:p>
          <a:p>
            <a:pPr lvl="2"/>
            <a:r>
              <a:rPr lang="en-US" dirty="0" smtClean="0"/>
              <a:t>Chip loading </a:t>
            </a:r>
          </a:p>
          <a:p>
            <a:pPr lvl="1"/>
            <a:r>
              <a:rPr lang="en-US" dirty="0" smtClean="0"/>
              <a:t>Sequencing on the S5™ XL </a:t>
            </a:r>
          </a:p>
          <a:p>
            <a:r>
              <a:rPr lang="en-US" dirty="0" smtClean="0"/>
              <a:t>Discussion</a:t>
            </a:r>
          </a:p>
          <a:p>
            <a:pPr lvl="1"/>
            <a:r>
              <a:rPr lang="en-US" dirty="0" smtClean="0"/>
              <a:t>Library Preparation </a:t>
            </a:r>
          </a:p>
          <a:p>
            <a:pPr lvl="1"/>
            <a:r>
              <a:rPr lang="en-US" dirty="0" smtClean="0"/>
              <a:t>Data Analysis</a:t>
            </a:r>
          </a:p>
          <a:p>
            <a:pPr lvl="2">
              <a:buClr>
                <a:schemeClr val="tx2"/>
              </a:buClr>
              <a:buNone/>
            </a:pPr>
            <a:endParaRPr lang="en-US" dirty="0" smtClean="0"/>
          </a:p>
          <a:p>
            <a:pPr lvl="2">
              <a:buClr>
                <a:schemeClr val="tx2"/>
              </a:buClr>
              <a:buNone/>
            </a:pPr>
            <a:r>
              <a:rPr lang="en-US" dirty="0" smtClean="0"/>
              <a:t> </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69" y="0"/>
            <a:ext cx="8229600" cy="1143000"/>
          </a:xfrm>
        </p:spPr>
        <p:txBody>
          <a:bodyPr/>
          <a:lstStyle/>
          <a:p>
            <a:r>
              <a:rPr lang="en-US" dirty="0" smtClean="0">
                <a:latin typeface="Arial" pitchFamily="34" charset="0"/>
                <a:cs typeface="Arial" pitchFamily="34" charset="0"/>
              </a:rPr>
              <a:t>Ideal Clonal Amplification</a:t>
            </a:r>
            <a:endParaRPr lang="en-US" dirty="0">
              <a:latin typeface="Arial" pitchFamily="34" charset="0"/>
              <a:cs typeface="Arial" pitchFamily="34" charset="0"/>
            </a:endParaRPr>
          </a:p>
        </p:txBody>
      </p:sp>
      <p:grpSp>
        <p:nvGrpSpPr>
          <p:cNvPr id="4" name="Group 3"/>
          <p:cNvGrpSpPr/>
          <p:nvPr/>
        </p:nvGrpSpPr>
        <p:grpSpPr>
          <a:xfrm>
            <a:off x="150725" y="969484"/>
            <a:ext cx="8839039" cy="4814371"/>
            <a:chOff x="150725" y="969484"/>
            <a:chExt cx="8839039" cy="4814371"/>
          </a:xfrm>
        </p:grpSpPr>
        <p:pic>
          <p:nvPicPr>
            <p:cNvPr id="40" name="Picture 39"/>
            <p:cNvPicPr>
              <a:picLocks noChangeAspect="1"/>
            </p:cNvPicPr>
            <p:nvPr/>
          </p:nvPicPr>
          <p:blipFill rotWithShape="1">
            <a:blip r:embed="rId3">
              <a:extLst>
                <a:ext uri="{28A0092B-C50C-407E-A947-70E740481C1C}">
                  <a14:useLocalDpi xmlns:a14="http://schemas.microsoft.com/office/drawing/2010/main" val="0"/>
                </a:ext>
              </a:extLst>
            </a:blip>
            <a:srcRect l="575" t="30775" r="949" b="1137"/>
            <a:stretch/>
          </p:blipFill>
          <p:spPr>
            <a:xfrm>
              <a:off x="150725" y="1167788"/>
              <a:ext cx="8839039" cy="4616067"/>
            </a:xfrm>
            <a:prstGeom prst="rect">
              <a:avLst/>
            </a:prstGeom>
          </p:spPr>
        </p:pic>
        <p:sp>
          <p:nvSpPr>
            <p:cNvPr id="3" name="Rectangle 2"/>
            <p:cNvSpPr/>
            <p:nvPr/>
          </p:nvSpPr>
          <p:spPr bwMode="auto">
            <a:xfrm>
              <a:off x="5464366" y="969484"/>
              <a:ext cx="2049138" cy="2974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spTree>
    <p:extLst>
      <p:ext uri="{BB962C8B-B14F-4D97-AF65-F5344CB8AC3E}">
        <p14:creationId xmlns:p14="http://schemas.microsoft.com/office/powerpoint/2010/main" val="223594562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7"/>
          <p:cNvGrpSpPr/>
          <p:nvPr/>
        </p:nvGrpSpPr>
        <p:grpSpPr>
          <a:xfrm>
            <a:off x="1999703" y="2885672"/>
            <a:ext cx="5295900" cy="838211"/>
            <a:chOff x="1905000" y="3733800"/>
            <a:chExt cx="5334000" cy="381000"/>
          </a:xfrm>
          <a:solidFill>
            <a:srgbClr val="6887B0"/>
          </a:solidFill>
          <a:scene3d>
            <a:camera prst="orthographicFront"/>
            <a:lightRig rig="balanced" dir="t"/>
          </a:scene3d>
        </p:grpSpPr>
        <p:sp>
          <p:nvSpPr>
            <p:cNvPr id="39" name="Down Arrow 38"/>
            <p:cNvSpPr/>
            <p:nvPr/>
          </p:nvSpPr>
          <p:spPr>
            <a:xfrm>
              <a:off x="1905000" y="3733800"/>
              <a:ext cx="5334000" cy="381000"/>
            </a:xfrm>
            <a:prstGeom prst="downArrow">
              <a:avLst/>
            </a:prstGeom>
            <a:grpFill/>
            <a:ln>
              <a:solidFill>
                <a:srgbClr val="6887B0"/>
              </a:solidFill>
            </a:ln>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itchFamily="34" charset="0"/>
                <a:cs typeface="Arial" pitchFamily="34" charset="0"/>
              </a:endParaRPr>
            </a:p>
          </p:txBody>
        </p:sp>
        <p:sp>
          <p:nvSpPr>
            <p:cNvPr id="40" name="TextBox 39"/>
            <p:cNvSpPr txBox="1"/>
            <p:nvPr/>
          </p:nvSpPr>
          <p:spPr>
            <a:xfrm>
              <a:off x="3670440" y="3794196"/>
              <a:ext cx="2209158" cy="214728"/>
            </a:xfrm>
            <a:prstGeom prst="rect">
              <a:avLst/>
            </a:prstGeom>
            <a:grpFill/>
            <a:ln>
              <a:solidFill>
                <a:srgbClr val="6887B0"/>
              </a:solidFill>
            </a:ln>
            <a:sp3d prstMaterial="dkEdge">
              <a:bevelT/>
              <a:bevelB/>
            </a:sp3d>
          </p:spPr>
          <p:txBody>
            <a:bodyPr wrap="square" rtlCol="0">
              <a:spAutoFit/>
            </a:bodyPr>
            <a:lstStyle/>
            <a:p>
              <a:r>
                <a:rPr lang="en-US" dirty="0" smtClean="0">
                  <a:solidFill>
                    <a:schemeClr val="bg1"/>
                  </a:solidFill>
                  <a:latin typeface="Arial" pitchFamily="34" charset="0"/>
                  <a:cs typeface="Arial" pitchFamily="34" charset="0"/>
                </a:rPr>
                <a:t>Amplification </a:t>
              </a:r>
              <a:endParaRPr lang="en-US" dirty="0">
                <a:solidFill>
                  <a:schemeClr val="bg1"/>
                </a:solidFill>
                <a:latin typeface="Arial" pitchFamily="34" charset="0"/>
                <a:cs typeface="Arial" pitchFamily="34" charset="0"/>
              </a:endParaRPr>
            </a:p>
          </p:txBody>
        </p:sp>
      </p:grpSp>
      <p:sp>
        <p:nvSpPr>
          <p:cNvPr id="41" name="TextBox 40"/>
          <p:cNvSpPr txBox="1"/>
          <p:nvPr/>
        </p:nvSpPr>
        <p:spPr>
          <a:xfrm>
            <a:off x="4880856" y="5768018"/>
            <a:ext cx="1750800" cy="400110"/>
          </a:xfrm>
          <a:prstGeom prst="rect">
            <a:avLst/>
          </a:prstGeom>
          <a:noFill/>
        </p:spPr>
        <p:txBody>
          <a:bodyPr wrap="none" rtlCol="0">
            <a:spAutoFit/>
          </a:bodyPr>
          <a:lstStyle/>
          <a:p>
            <a:r>
              <a:rPr lang="en-US" sz="2000" dirty="0" smtClean="0">
                <a:latin typeface="Arial" pitchFamily="34" charset="0"/>
                <a:cs typeface="Arial" pitchFamily="34" charset="0"/>
              </a:rPr>
              <a:t>“mixed” reads</a:t>
            </a:r>
            <a:endParaRPr lang="en-US" sz="2000" dirty="0">
              <a:latin typeface="Arial" pitchFamily="34" charset="0"/>
              <a:cs typeface="Arial" pitchFamily="34" charset="0"/>
            </a:endParaRPr>
          </a:p>
        </p:txBody>
      </p:sp>
      <p:sp>
        <p:nvSpPr>
          <p:cNvPr id="42" name="TextBox 41"/>
          <p:cNvSpPr txBox="1"/>
          <p:nvPr/>
        </p:nvSpPr>
        <p:spPr>
          <a:xfrm>
            <a:off x="6862056" y="5768018"/>
            <a:ext cx="1923925" cy="400110"/>
          </a:xfrm>
          <a:prstGeom prst="rect">
            <a:avLst/>
          </a:prstGeom>
          <a:noFill/>
        </p:spPr>
        <p:txBody>
          <a:bodyPr wrap="none" rtlCol="0">
            <a:spAutoFit/>
          </a:bodyPr>
          <a:lstStyle/>
          <a:p>
            <a:r>
              <a:rPr lang="en-US" sz="2000" dirty="0" smtClean="0">
                <a:latin typeface="Arial" pitchFamily="34" charset="0"/>
                <a:cs typeface="Arial" pitchFamily="34" charset="0"/>
              </a:rPr>
              <a:t>duplicate reads</a:t>
            </a:r>
            <a:endParaRPr lang="en-US" sz="2000" dirty="0">
              <a:latin typeface="Arial" pitchFamily="34" charset="0"/>
              <a:cs typeface="Arial" pitchFamily="34" charset="0"/>
            </a:endParaRPr>
          </a:p>
        </p:txBody>
      </p:sp>
      <p:sp>
        <p:nvSpPr>
          <p:cNvPr id="38" name="Title 37"/>
          <p:cNvSpPr>
            <a:spLocks noGrp="1"/>
          </p:cNvSpPr>
          <p:nvPr>
            <p:ph type="title"/>
          </p:nvPr>
        </p:nvSpPr>
        <p:spPr>
          <a:xfrm>
            <a:off x="457200" y="0"/>
            <a:ext cx="8229600" cy="1143000"/>
          </a:xfrm>
        </p:spPr>
        <p:txBody>
          <a:bodyPr/>
          <a:lstStyle/>
          <a:p>
            <a:r>
              <a:rPr lang="en-US" dirty="0">
                <a:latin typeface="Arial" pitchFamily="34" charset="0"/>
                <a:cs typeface="Arial" pitchFamily="34" charset="0"/>
              </a:rPr>
              <a:t>Non-Ideal </a:t>
            </a:r>
            <a:r>
              <a:rPr lang="en-US" dirty="0" smtClean="0">
                <a:latin typeface="Arial" pitchFamily="34" charset="0"/>
                <a:cs typeface="Arial" pitchFamily="34" charset="0"/>
              </a:rPr>
              <a:t>Amplification</a:t>
            </a:r>
            <a:endParaRPr lang="en-US" dirty="0">
              <a:latin typeface="Arial" pitchFamily="34" charset="0"/>
              <a:cs typeface="Arial" pitchFamily="34" charset="0"/>
            </a:endParaRPr>
          </a:p>
        </p:txBody>
      </p:sp>
      <p:grpSp>
        <p:nvGrpSpPr>
          <p:cNvPr id="44" name="Group 43"/>
          <p:cNvGrpSpPr/>
          <p:nvPr/>
        </p:nvGrpSpPr>
        <p:grpSpPr>
          <a:xfrm>
            <a:off x="2569878" y="1058523"/>
            <a:ext cx="1921540" cy="1733912"/>
            <a:chOff x="4500851" y="910617"/>
            <a:chExt cx="1921540" cy="1733912"/>
          </a:xfrm>
        </p:grpSpPr>
        <p:grpSp>
          <p:nvGrpSpPr>
            <p:cNvPr id="37" name="Group 36"/>
            <p:cNvGrpSpPr/>
            <p:nvPr/>
          </p:nvGrpSpPr>
          <p:grpSpPr>
            <a:xfrm>
              <a:off x="4504489" y="910617"/>
              <a:ext cx="1917902" cy="1733912"/>
              <a:chOff x="2491501" y="1084715"/>
              <a:chExt cx="1917902" cy="1733912"/>
            </a:xfrm>
          </p:grpSpPr>
          <p:pic>
            <p:nvPicPr>
              <p:cNvPr id="4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501" y="1084715"/>
                <a:ext cx="1842282" cy="173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9016" y="1842996"/>
                <a:ext cx="963169" cy="303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7341" y="2010171"/>
                <a:ext cx="311517" cy="19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7342" y="1721049"/>
                <a:ext cx="372060" cy="19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5326" y="1945734"/>
                <a:ext cx="311517" cy="9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8858" y="1979179"/>
                <a:ext cx="330545" cy="401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226" name="Picture 10"/>
            <p:cNvPicPr>
              <a:picLocks noChangeAspect="1" noChangeArrowheads="1"/>
            </p:cNvPicPr>
            <p:nvPr/>
          </p:nvPicPr>
          <p:blipFill rotWithShape="1">
            <a:blip r:embed="rId6">
              <a:extLst>
                <a:ext uri="{28A0092B-C50C-407E-A947-70E740481C1C}">
                  <a14:useLocalDpi xmlns:a14="http://schemas.microsoft.com/office/drawing/2010/main" val="0"/>
                </a:ext>
              </a:extLst>
            </a:blip>
            <a:srcRect l="1" t="12814" r="24038" b="-1"/>
            <a:stretch/>
          </p:blipFill>
          <p:spPr bwMode="auto">
            <a:xfrm rot="21111514">
              <a:off x="4500851" y="1836873"/>
              <a:ext cx="157976" cy="22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0419" y="1750744"/>
              <a:ext cx="243128" cy="7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5" name="Group 44"/>
          <p:cNvGrpSpPr/>
          <p:nvPr/>
        </p:nvGrpSpPr>
        <p:grpSpPr>
          <a:xfrm>
            <a:off x="4662582" y="1072590"/>
            <a:ext cx="1921540" cy="1733912"/>
            <a:chOff x="4583594" y="1204986"/>
            <a:chExt cx="1921540" cy="1733912"/>
          </a:xfrm>
        </p:grpSpPr>
        <p:grpSp>
          <p:nvGrpSpPr>
            <p:cNvPr id="59" name="Group 58"/>
            <p:cNvGrpSpPr/>
            <p:nvPr/>
          </p:nvGrpSpPr>
          <p:grpSpPr>
            <a:xfrm>
              <a:off x="4583594" y="1204986"/>
              <a:ext cx="1921540" cy="1733912"/>
              <a:chOff x="4500851" y="910617"/>
              <a:chExt cx="1921540" cy="1733912"/>
            </a:xfrm>
          </p:grpSpPr>
          <p:grpSp>
            <p:nvGrpSpPr>
              <p:cNvPr id="60" name="Group 59"/>
              <p:cNvGrpSpPr/>
              <p:nvPr/>
            </p:nvGrpSpPr>
            <p:grpSpPr>
              <a:xfrm>
                <a:off x="4504489" y="910617"/>
                <a:ext cx="1917902" cy="1733912"/>
                <a:chOff x="2491501" y="1084715"/>
                <a:chExt cx="1917902" cy="1733912"/>
              </a:xfrm>
            </p:grpSpPr>
            <p:pic>
              <p:nvPicPr>
                <p:cNvPr id="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501" y="1084715"/>
                  <a:ext cx="1842282" cy="173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9016" y="1842996"/>
                  <a:ext cx="963169" cy="303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7341" y="2010171"/>
                  <a:ext cx="311517" cy="19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7342" y="1721049"/>
                  <a:ext cx="372060" cy="19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5326" y="1945734"/>
                  <a:ext cx="311517" cy="9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8858" y="1979179"/>
                  <a:ext cx="330545" cy="401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1" name="Picture 10"/>
              <p:cNvPicPr>
                <a:picLocks noChangeAspect="1" noChangeArrowheads="1"/>
              </p:cNvPicPr>
              <p:nvPr/>
            </p:nvPicPr>
            <p:blipFill rotWithShape="1">
              <a:blip r:embed="rId6">
                <a:extLst>
                  <a:ext uri="{28A0092B-C50C-407E-A947-70E740481C1C}">
                    <a14:useLocalDpi xmlns:a14="http://schemas.microsoft.com/office/drawing/2010/main" val="0"/>
                  </a:ext>
                </a:extLst>
              </a:blip>
              <a:srcRect l="1" t="12814" r="24038" b="-1"/>
              <a:stretch/>
            </p:blipFill>
            <p:spPr bwMode="auto">
              <a:xfrm rot="21111514">
                <a:off x="4500851" y="1836873"/>
                <a:ext cx="157976" cy="22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0419" y="1750744"/>
                <a:ext cx="243128" cy="7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227"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b="42342"/>
            <a:stretch/>
          </p:blipFill>
          <p:spPr bwMode="auto">
            <a:xfrm>
              <a:off x="4985042" y="2445357"/>
              <a:ext cx="1121773" cy="1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t="59927"/>
            <a:stretch/>
          </p:blipFill>
          <p:spPr bwMode="auto">
            <a:xfrm>
              <a:off x="4961523" y="1625525"/>
              <a:ext cx="1184187" cy="9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2" name="Group 51"/>
          <p:cNvGrpSpPr/>
          <p:nvPr/>
        </p:nvGrpSpPr>
        <p:grpSpPr>
          <a:xfrm>
            <a:off x="395906" y="1117023"/>
            <a:ext cx="1921540" cy="1733912"/>
            <a:chOff x="435956" y="1232494"/>
            <a:chExt cx="1921540" cy="1733912"/>
          </a:xfrm>
        </p:grpSpPr>
        <p:grpSp>
          <p:nvGrpSpPr>
            <p:cNvPr id="87" name="Group 86"/>
            <p:cNvGrpSpPr/>
            <p:nvPr/>
          </p:nvGrpSpPr>
          <p:grpSpPr>
            <a:xfrm>
              <a:off x="435956" y="1232494"/>
              <a:ext cx="1921540" cy="1733912"/>
              <a:chOff x="4500851" y="910617"/>
              <a:chExt cx="1921540" cy="1733912"/>
            </a:xfrm>
          </p:grpSpPr>
          <p:grpSp>
            <p:nvGrpSpPr>
              <p:cNvPr id="88" name="Group 87"/>
              <p:cNvGrpSpPr/>
              <p:nvPr/>
            </p:nvGrpSpPr>
            <p:grpSpPr>
              <a:xfrm>
                <a:off x="4504489" y="910617"/>
                <a:ext cx="1917902" cy="1733912"/>
                <a:chOff x="2491501" y="1084715"/>
                <a:chExt cx="1917902" cy="1733912"/>
              </a:xfrm>
            </p:grpSpPr>
            <p:pic>
              <p:nvPicPr>
                <p:cNvPr id="9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501" y="1084715"/>
                  <a:ext cx="1842282" cy="173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9016" y="1842996"/>
                  <a:ext cx="963169" cy="303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7341" y="2010171"/>
                  <a:ext cx="311517" cy="19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7342" y="1721049"/>
                  <a:ext cx="372060" cy="19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5326" y="1945734"/>
                  <a:ext cx="311517" cy="9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8858" y="1979179"/>
                  <a:ext cx="330545" cy="401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89" name="Picture 10"/>
              <p:cNvPicPr>
                <a:picLocks noChangeAspect="1" noChangeArrowheads="1"/>
              </p:cNvPicPr>
              <p:nvPr/>
            </p:nvPicPr>
            <p:blipFill rotWithShape="1">
              <a:blip r:embed="rId6">
                <a:extLst>
                  <a:ext uri="{28A0092B-C50C-407E-A947-70E740481C1C}">
                    <a14:useLocalDpi xmlns:a14="http://schemas.microsoft.com/office/drawing/2010/main" val="0"/>
                  </a:ext>
                </a:extLst>
              </a:blip>
              <a:srcRect l="1" t="12814" r="24038" b="-1"/>
              <a:stretch/>
            </p:blipFill>
            <p:spPr bwMode="auto">
              <a:xfrm rot="21111514">
                <a:off x="4500851" y="1836873"/>
                <a:ext cx="157976" cy="22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0419" y="1750744"/>
                <a:ext cx="243128" cy="7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996" y="1868827"/>
              <a:ext cx="972054" cy="494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96" y="2021227"/>
              <a:ext cx="972054" cy="494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730" y="1758958"/>
              <a:ext cx="1004041" cy="51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411" y="2045113"/>
              <a:ext cx="972054" cy="146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b="42342"/>
          <a:stretch/>
        </p:blipFill>
        <p:spPr bwMode="auto">
          <a:xfrm>
            <a:off x="837090" y="1862148"/>
            <a:ext cx="1121773" cy="1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8" name="Group 57"/>
          <p:cNvGrpSpPr/>
          <p:nvPr/>
        </p:nvGrpSpPr>
        <p:grpSpPr>
          <a:xfrm>
            <a:off x="434985" y="4001828"/>
            <a:ext cx="1921540" cy="1733912"/>
            <a:chOff x="396324" y="3925884"/>
            <a:chExt cx="1921540" cy="1733912"/>
          </a:xfrm>
        </p:grpSpPr>
        <p:grpSp>
          <p:nvGrpSpPr>
            <p:cNvPr id="104" name="Group 103"/>
            <p:cNvGrpSpPr/>
            <p:nvPr/>
          </p:nvGrpSpPr>
          <p:grpSpPr>
            <a:xfrm>
              <a:off x="396324" y="3925884"/>
              <a:ext cx="1921540" cy="1733912"/>
              <a:chOff x="435956" y="1232494"/>
              <a:chExt cx="1921540" cy="1733912"/>
            </a:xfrm>
          </p:grpSpPr>
          <p:grpSp>
            <p:nvGrpSpPr>
              <p:cNvPr id="105" name="Group 104"/>
              <p:cNvGrpSpPr/>
              <p:nvPr/>
            </p:nvGrpSpPr>
            <p:grpSpPr>
              <a:xfrm>
                <a:off x="435956" y="1232494"/>
                <a:ext cx="1921540" cy="1733912"/>
                <a:chOff x="4500851" y="910617"/>
                <a:chExt cx="1921540" cy="1733912"/>
              </a:xfrm>
            </p:grpSpPr>
            <p:grpSp>
              <p:nvGrpSpPr>
                <p:cNvPr id="110" name="Group 109"/>
                <p:cNvGrpSpPr/>
                <p:nvPr/>
              </p:nvGrpSpPr>
              <p:grpSpPr>
                <a:xfrm>
                  <a:off x="4504489" y="910617"/>
                  <a:ext cx="1917902" cy="1733912"/>
                  <a:chOff x="2491501" y="1084715"/>
                  <a:chExt cx="1917902" cy="1733912"/>
                </a:xfrm>
              </p:grpSpPr>
              <p:pic>
                <p:nvPicPr>
                  <p:cNvPr id="1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501" y="1084715"/>
                    <a:ext cx="1842282" cy="173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9016" y="1842996"/>
                    <a:ext cx="963169" cy="303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7341" y="2010171"/>
                    <a:ext cx="311517" cy="19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7342" y="1721049"/>
                    <a:ext cx="372060" cy="19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5326" y="1945734"/>
                    <a:ext cx="311517" cy="9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8858" y="1979179"/>
                    <a:ext cx="330545" cy="401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11" name="Picture 10"/>
                <p:cNvPicPr>
                  <a:picLocks noChangeAspect="1" noChangeArrowheads="1"/>
                </p:cNvPicPr>
                <p:nvPr/>
              </p:nvPicPr>
              <p:blipFill rotWithShape="1">
                <a:blip r:embed="rId6">
                  <a:extLst>
                    <a:ext uri="{28A0092B-C50C-407E-A947-70E740481C1C}">
                      <a14:useLocalDpi xmlns:a14="http://schemas.microsoft.com/office/drawing/2010/main" val="0"/>
                    </a:ext>
                  </a:extLst>
                </a:blip>
                <a:srcRect l="1" t="12814" r="24038" b="-1"/>
                <a:stretch/>
              </p:blipFill>
              <p:spPr bwMode="auto">
                <a:xfrm rot="21111514">
                  <a:off x="4500851" y="1836873"/>
                  <a:ext cx="157976" cy="22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0419" y="1750744"/>
                  <a:ext cx="243128" cy="7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996" y="1868827"/>
                <a:ext cx="972054" cy="494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96" y="2021227"/>
                <a:ext cx="972054" cy="494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730" y="1758958"/>
                <a:ext cx="1004041" cy="51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411" y="2045113"/>
                <a:ext cx="972054" cy="146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19"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b="42342"/>
            <a:stretch/>
          </p:blipFill>
          <p:spPr bwMode="auto">
            <a:xfrm>
              <a:off x="671045" y="4360042"/>
              <a:ext cx="1121773" cy="1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b="42342"/>
            <a:stretch/>
          </p:blipFill>
          <p:spPr bwMode="auto">
            <a:xfrm>
              <a:off x="671045" y="4495512"/>
              <a:ext cx="1121773" cy="1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b="42342"/>
            <a:stretch/>
          </p:blipFill>
          <p:spPr bwMode="auto">
            <a:xfrm>
              <a:off x="529779" y="4656557"/>
              <a:ext cx="1121773" cy="1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b="42342"/>
            <a:stretch/>
          </p:blipFill>
          <p:spPr bwMode="auto">
            <a:xfrm>
              <a:off x="834869" y="4792840"/>
              <a:ext cx="1121773" cy="1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b="42342"/>
            <a:stretch/>
          </p:blipFill>
          <p:spPr bwMode="auto">
            <a:xfrm>
              <a:off x="592956" y="4941721"/>
              <a:ext cx="1121773" cy="1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b="42342"/>
            <a:stretch/>
          </p:blipFill>
          <p:spPr bwMode="auto">
            <a:xfrm>
              <a:off x="835976" y="5056772"/>
              <a:ext cx="1121773" cy="1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b="42342"/>
            <a:stretch/>
          </p:blipFill>
          <p:spPr bwMode="auto">
            <a:xfrm>
              <a:off x="777017" y="5191991"/>
              <a:ext cx="1121773" cy="1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b="42342"/>
            <a:stretch/>
          </p:blipFill>
          <p:spPr bwMode="auto">
            <a:xfrm>
              <a:off x="797772" y="4264354"/>
              <a:ext cx="1089007" cy="129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7" name="Group 126"/>
          <p:cNvGrpSpPr/>
          <p:nvPr/>
        </p:nvGrpSpPr>
        <p:grpSpPr>
          <a:xfrm>
            <a:off x="2573934" y="4049765"/>
            <a:ext cx="1921540" cy="1733912"/>
            <a:chOff x="4500851" y="910617"/>
            <a:chExt cx="1921540" cy="1733912"/>
          </a:xfrm>
        </p:grpSpPr>
        <p:grpSp>
          <p:nvGrpSpPr>
            <p:cNvPr id="128" name="Group 127"/>
            <p:cNvGrpSpPr/>
            <p:nvPr/>
          </p:nvGrpSpPr>
          <p:grpSpPr>
            <a:xfrm>
              <a:off x="4504489" y="910617"/>
              <a:ext cx="1917902" cy="1733912"/>
              <a:chOff x="2491501" y="1084715"/>
              <a:chExt cx="1917902" cy="1733912"/>
            </a:xfrm>
          </p:grpSpPr>
          <p:pic>
            <p:nvPicPr>
              <p:cNvPr id="13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501" y="1084715"/>
                <a:ext cx="1842282" cy="173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9016" y="1842996"/>
                <a:ext cx="963169" cy="303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7341" y="2010171"/>
                <a:ext cx="311517" cy="19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7342" y="1721049"/>
                <a:ext cx="372060" cy="19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5326" y="1945734"/>
                <a:ext cx="311517" cy="9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8858" y="1979179"/>
                <a:ext cx="330545" cy="401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9" name="Picture 10"/>
            <p:cNvPicPr>
              <a:picLocks noChangeAspect="1" noChangeArrowheads="1"/>
            </p:cNvPicPr>
            <p:nvPr/>
          </p:nvPicPr>
          <p:blipFill rotWithShape="1">
            <a:blip r:embed="rId6">
              <a:extLst>
                <a:ext uri="{28A0092B-C50C-407E-A947-70E740481C1C}">
                  <a14:useLocalDpi xmlns:a14="http://schemas.microsoft.com/office/drawing/2010/main" val="0"/>
                </a:ext>
              </a:extLst>
            </a:blip>
            <a:srcRect l="1" t="12814" r="24038" b="-1"/>
            <a:stretch/>
          </p:blipFill>
          <p:spPr bwMode="auto">
            <a:xfrm rot="21111514">
              <a:off x="4500851" y="1836873"/>
              <a:ext cx="157976" cy="22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0419" y="1750744"/>
              <a:ext cx="243128" cy="7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4" name="Group 53"/>
          <p:cNvGrpSpPr/>
          <p:nvPr/>
        </p:nvGrpSpPr>
        <p:grpSpPr>
          <a:xfrm>
            <a:off x="4712007" y="3990326"/>
            <a:ext cx="1921540" cy="1733912"/>
            <a:chOff x="4700003" y="3803912"/>
            <a:chExt cx="1921540" cy="1733912"/>
          </a:xfrm>
        </p:grpSpPr>
        <p:grpSp>
          <p:nvGrpSpPr>
            <p:cNvPr id="137" name="Group 136"/>
            <p:cNvGrpSpPr/>
            <p:nvPr/>
          </p:nvGrpSpPr>
          <p:grpSpPr>
            <a:xfrm>
              <a:off x="4700003" y="3803912"/>
              <a:ext cx="1921540" cy="1733912"/>
              <a:chOff x="4583594" y="1204986"/>
              <a:chExt cx="1921540" cy="1733912"/>
            </a:xfrm>
          </p:grpSpPr>
          <p:grpSp>
            <p:nvGrpSpPr>
              <p:cNvPr id="138" name="Group 137"/>
              <p:cNvGrpSpPr/>
              <p:nvPr/>
            </p:nvGrpSpPr>
            <p:grpSpPr>
              <a:xfrm>
                <a:off x="4583594" y="1204986"/>
                <a:ext cx="1921540" cy="1733912"/>
                <a:chOff x="4500851" y="910617"/>
                <a:chExt cx="1921540" cy="1733912"/>
              </a:xfrm>
            </p:grpSpPr>
            <p:grpSp>
              <p:nvGrpSpPr>
                <p:cNvPr id="141" name="Group 140"/>
                <p:cNvGrpSpPr/>
                <p:nvPr/>
              </p:nvGrpSpPr>
              <p:grpSpPr>
                <a:xfrm>
                  <a:off x="4504489" y="910617"/>
                  <a:ext cx="1917902" cy="1733912"/>
                  <a:chOff x="2491501" y="1084715"/>
                  <a:chExt cx="1917902" cy="1733912"/>
                </a:xfrm>
              </p:grpSpPr>
              <p:pic>
                <p:nvPicPr>
                  <p:cNvPr id="1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501" y="1084715"/>
                    <a:ext cx="1842282" cy="173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9016" y="1842996"/>
                    <a:ext cx="963169" cy="303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7341" y="2010171"/>
                    <a:ext cx="311517" cy="19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7342" y="1721049"/>
                    <a:ext cx="372060" cy="19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5326" y="1945734"/>
                    <a:ext cx="311517" cy="9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8858" y="1979179"/>
                    <a:ext cx="330545" cy="401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42" name="Picture 10"/>
                <p:cNvPicPr>
                  <a:picLocks noChangeAspect="1" noChangeArrowheads="1"/>
                </p:cNvPicPr>
                <p:nvPr/>
              </p:nvPicPr>
              <p:blipFill rotWithShape="1">
                <a:blip r:embed="rId6">
                  <a:extLst>
                    <a:ext uri="{28A0092B-C50C-407E-A947-70E740481C1C}">
                      <a14:useLocalDpi xmlns:a14="http://schemas.microsoft.com/office/drawing/2010/main" val="0"/>
                    </a:ext>
                  </a:extLst>
                </a:blip>
                <a:srcRect l="1" t="12814" r="24038" b="-1"/>
                <a:stretch/>
              </p:blipFill>
              <p:spPr bwMode="auto">
                <a:xfrm rot="21111514">
                  <a:off x="4500851" y="1836873"/>
                  <a:ext cx="157976" cy="22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0419" y="1750744"/>
                  <a:ext cx="243128" cy="7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39"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l="8504" t="14929" b="42342"/>
              <a:stretch/>
            </p:blipFill>
            <p:spPr bwMode="auto">
              <a:xfrm>
                <a:off x="5223162" y="2066006"/>
                <a:ext cx="1026375" cy="98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l="10139" t="67641"/>
              <a:stretch/>
            </p:blipFill>
            <p:spPr bwMode="auto">
              <a:xfrm rot="1508563">
                <a:off x="5147299" y="2397572"/>
                <a:ext cx="914507" cy="67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51"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l="8504" t="14930" r="10303" b="34520"/>
            <a:stretch/>
          </p:blipFill>
          <p:spPr bwMode="auto">
            <a:xfrm rot="19112419">
              <a:off x="5183152" y="4274667"/>
              <a:ext cx="910792" cy="116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2"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l="10139" t="67641"/>
            <a:stretch/>
          </p:blipFill>
          <p:spPr bwMode="auto">
            <a:xfrm rot="1508563">
              <a:off x="5117994" y="5086658"/>
              <a:ext cx="914507" cy="67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6" name="Group 55"/>
          <p:cNvGrpSpPr/>
          <p:nvPr/>
        </p:nvGrpSpPr>
        <p:grpSpPr>
          <a:xfrm>
            <a:off x="6800505" y="1091921"/>
            <a:ext cx="1921540" cy="1733912"/>
            <a:chOff x="6612367" y="2182491"/>
            <a:chExt cx="1921540" cy="1733912"/>
          </a:xfrm>
        </p:grpSpPr>
        <p:grpSp>
          <p:nvGrpSpPr>
            <p:cNvPr id="71" name="Group 70"/>
            <p:cNvGrpSpPr/>
            <p:nvPr/>
          </p:nvGrpSpPr>
          <p:grpSpPr>
            <a:xfrm>
              <a:off x="6612367" y="2182491"/>
              <a:ext cx="1921540" cy="1733912"/>
              <a:chOff x="4500851" y="910617"/>
              <a:chExt cx="1921540" cy="1733912"/>
            </a:xfrm>
          </p:grpSpPr>
          <p:grpSp>
            <p:nvGrpSpPr>
              <p:cNvPr id="72" name="Group 71"/>
              <p:cNvGrpSpPr/>
              <p:nvPr/>
            </p:nvGrpSpPr>
            <p:grpSpPr>
              <a:xfrm>
                <a:off x="4504489" y="910617"/>
                <a:ext cx="1917902" cy="1733912"/>
                <a:chOff x="2491501" y="1084715"/>
                <a:chExt cx="1917902" cy="1733912"/>
              </a:xfrm>
            </p:grpSpPr>
            <p:pic>
              <p:nvPicPr>
                <p:cNvPr id="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501" y="1084715"/>
                  <a:ext cx="1842282" cy="173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9016" y="1842996"/>
                  <a:ext cx="963169" cy="303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7341" y="2010171"/>
                  <a:ext cx="311517" cy="19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7342" y="1721049"/>
                  <a:ext cx="372060" cy="19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5326" y="1945734"/>
                  <a:ext cx="311517" cy="9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8858" y="1979179"/>
                  <a:ext cx="330545" cy="401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3" name="Picture 10"/>
              <p:cNvPicPr>
                <a:picLocks noChangeAspect="1" noChangeArrowheads="1"/>
              </p:cNvPicPr>
              <p:nvPr/>
            </p:nvPicPr>
            <p:blipFill rotWithShape="1">
              <a:blip r:embed="rId6">
                <a:extLst>
                  <a:ext uri="{28A0092B-C50C-407E-A947-70E740481C1C}">
                    <a14:useLocalDpi xmlns:a14="http://schemas.microsoft.com/office/drawing/2010/main" val="0"/>
                  </a:ext>
                </a:extLst>
              </a:blip>
              <a:srcRect l="1" t="12814" r="24038" b="-1"/>
              <a:stretch/>
            </p:blipFill>
            <p:spPr bwMode="auto">
              <a:xfrm rot="21111514">
                <a:off x="4500851" y="1836873"/>
                <a:ext cx="157976" cy="22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0419" y="1750744"/>
                <a:ext cx="243128" cy="7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230"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5165" y="2910769"/>
              <a:ext cx="600423" cy="60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b="42342"/>
            <a:stretch/>
          </p:blipFill>
          <p:spPr bwMode="auto">
            <a:xfrm>
              <a:off x="7001017" y="2650478"/>
              <a:ext cx="1121773" cy="1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7" name="Group 156"/>
          <p:cNvGrpSpPr/>
          <p:nvPr/>
        </p:nvGrpSpPr>
        <p:grpSpPr>
          <a:xfrm>
            <a:off x="6879493" y="3975733"/>
            <a:ext cx="1921540" cy="1733912"/>
            <a:chOff x="6612367" y="2182491"/>
            <a:chExt cx="1921540" cy="1733912"/>
          </a:xfrm>
        </p:grpSpPr>
        <p:grpSp>
          <p:nvGrpSpPr>
            <p:cNvPr id="158" name="Group 157"/>
            <p:cNvGrpSpPr/>
            <p:nvPr/>
          </p:nvGrpSpPr>
          <p:grpSpPr>
            <a:xfrm>
              <a:off x="6612367" y="2182491"/>
              <a:ext cx="1921540" cy="1733912"/>
              <a:chOff x="4500851" y="910617"/>
              <a:chExt cx="1921540" cy="1733912"/>
            </a:xfrm>
          </p:grpSpPr>
          <p:grpSp>
            <p:nvGrpSpPr>
              <p:cNvPr id="161" name="Group 160"/>
              <p:cNvGrpSpPr/>
              <p:nvPr/>
            </p:nvGrpSpPr>
            <p:grpSpPr>
              <a:xfrm>
                <a:off x="4504489" y="910617"/>
                <a:ext cx="1917902" cy="1733912"/>
                <a:chOff x="2491501" y="1084715"/>
                <a:chExt cx="1917902" cy="1733912"/>
              </a:xfrm>
            </p:grpSpPr>
            <p:pic>
              <p:nvPicPr>
                <p:cNvPr id="1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501" y="1084715"/>
                  <a:ext cx="1842282" cy="173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9016" y="1842996"/>
                  <a:ext cx="963169" cy="303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7341" y="2010171"/>
                  <a:ext cx="311517" cy="19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7342" y="1721049"/>
                  <a:ext cx="372060" cy="196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5326" y="1945734"/>
                  <a:ext cx="311517" cy="9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8858" y="1979179"/>
                  <a:ext cx="330545" cy="401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62" name="Picture 10"/>
              <p:cNvPicPr>
                <a:picLocks noChangeAspect="1" noChangeArrowheads="1"/>
              </p:cNvPicPr>
              <p:nvPr/>
            </p:nvPicPr>
            <p:blipFill rotWithShape="1">
              <a:blip r:embed="rId6">
                <a:extLst>
                  <a:ext uri="{28A0092B-C50C-407E-A947-70E740481C1C}">
                    <a14:useLocalDpi xmlns:a14="http://schemas.microsoft.com/office/drawing/2010/main" val="0"/>
                  </a:ext>
                </a:extLst>
              </a:blip>
              <a:srcRect l="1" t="12814" r="24038" b="-1"/>
              <a:stretch/>
            </p:blipFill>
            <p:spPr bwMode="auto">
              <a:xfrm rot="21111514">
                <a:off x="4500851" y="1836873"/>
                <a:ext cx="157976" cy="222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0419" y="1750744"/>
                <a:ext cx="243128" cy="7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59"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5165" y="2910769"/>
              <a:ext cx="600423" cy="60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0"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l="8706" t="13609" r="7978" b="46839"/>
            <a:stretch/>
          </p:blipFill>
          <p:spPr bwMode="auto">
            <a:xfrm rot="18796045">
              <a:off x="7088625" y="2676182"/>
              <a:ext cx="775078" cy="91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70"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l="8706" t="13609" r="7978" b="46839"/>
          <a:stretch/>
        </p:blipFill>
        <p:spPr bwMode="auto">
          <a:xfrm rot="13402876">
            <a:off x="7280509" y="4576177"/>
            <a:ext cx="775078" cy="91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l="8706" t="13609" r="7978" b="46839"/>
          <a:stretch/>
        </p:blipFill>
        <p:spPr bwMode="auto">
          <a:xfrm rot="9717896">
            <a:off x="7401659" y="5286372"/>
            <a:ext cx="669323" cy="79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l="8706" t="13609" r="7978" b="46839"/>
          <a:stretch/>
        </p:blipFill>
        <p:spPr bwMode="auto">
          <a:xfrm rot="3471606">
            <a:off x="7908274" y="4473805"/>
            <a:ext cx="775078" cy="91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 name="TextBox 173"/>
          <p:cNvSpPr txBox="1"/>
          <p:nvPr/>
        </p:nvSpPr>
        <p:spPr>
          <a:xfrm>
            <a:off x="1338393" y="5808904"/>
            <a:ext cx="2100255" cy="400110"/>
          </a:xfrm>
          <a:prstGeom prst="rect">
            <a:avLst/>
          </a:prstGeom>
          <a:noFill/>
        </p:spPr>
        <p:txBody>
          <a:bodyPr wrap="none" rtlCol="0">
            <a:spAutoFit/>
          </a:bodyPr>
          <a:lstStyle/>
          <a:p>
            <a:r>
              <a:rPr lang="en-US" sz="2000" dirty="0" smtClean="0">
                <a:latin typeface="Arial" pitchFamily="34" charset="0"/>
                <a:cs typeface="Arial" pitchFamily="34" charset="0"/>
              </a:rPr>
              <a:t>“Non-productive”</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320936046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p:cNvSpPr>
            <a:spLocks noGrp="1"/>
          </p:cNvSpPr>
          <p:nvPr>
            <p:ph type="title"/>
          </p:nvPr>
        </p:nvSpPr>
        <p:spPr/>
        <p:txBody>
          <a:bodyPr/>
          <a:lstStyle/>
          <a:p>
            <a:r>
              <a:rPr lang="en-US" dirty="0" smtClean="0"/>
              <a:t>Input Optimization</a:t>
            </a:r>
            <a:endParaRPr lang="en-US" dirty="0"/>
          </a:p>
        </p:txBody>
      </p:sp>
      <p:sp>
        <p:nvSpPr>
          <p:cNvPr id="112641" name="Content Placeholder 1"/>
          <p:cNvSpPr>
            <a:spLocks noGrp="1"/>
          </p:cNvSpPr>
          <p:nvPr>
            <p:ph idx="1"/>
          </p:nvPr>
        </p:nvSpPr>
        <p:spPr>
          <a:xfrm>
            <a:off x="459154" y="1013602"/>
            <a:ext cx="8238392" cy="4919662"/>
          </a:xfrm>
        </p:spPr>
        <p:txBody>
          <a:bodyPr/>
          <a:lstStyle/>
          <a:p>
            <a:pPr algn="ctr" eaLnBrk="1" hangingPunct="1">
              <a:buNone/>
            </a:pPr>
            <a:r>
              <a:rPr lang="en-US" dirty="0" smtClean="0"/>
              <a:t>Optimizing the library input concentration</a:t>
            </a:r>
          </a:p>
          <a:p>
            <a:pPr eaLnBrk="1" hangingPunct="1"/>
            <a:endParaRPr lang="en-US" dirty="0" smtClean="0"/>
          </a:p>
          <a:p>
            <a:pPr eaLnBrk="1" hangingPunct="1"/>
            <a:endParaRPr lang="en-US" dirty="0" smtClean="0"/>
          </a:p>
        </p:txBody>
      </p:sp>
      <p:grpSp>
        <p:nvGrpSpPr>
          <p:cNvPr id="3" name="Group 62"/>
          <p:cNvGrpSpPr>
            <a:grpSpLocks/>
          </p:cNvGrpSpPr>
          <p:nvPr/>
        </p:nvGrpSpPr>
        <p:grpSpPr bwMode="auto">
          <a:xfrm>
            <a:off x="1766887" y="1841500"/>
            <a:ext cx="1384300" cy="1300163"/>
            <a:chOff x="914400" y="3505200"/>
            <a:chExt cx="1384940" cy="1300163"/>
          </a:xfrm>
        </p:grpSpPr>
        <p:sp>
          <p:nvSpPr>
            <p:cNvPr id="43" name="Oval 42"/>
            <p:cNvSpPr/>
            <p:nvPr/>
          </p:nvSpPr>
          <p:spPr>
            <a:xfrm>
              <a:off x="914400" y="3505200"/>
              <a:ext cx="1384940" cy="13001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45" name="Oval 44"/>
            <p:cNvSpPr/>
            <p:nvPr/>
          </p:nvSpPr>
          <p:spPr>
            <a:xfrm>
              <a:off x="1683105" y="3705225"/>
              <a:ext cx="154059" cy="15081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grpSp>
      <p:grpSp>
        <p:nvGrpSpPr>
          <p:cNvPr id="4" name="Group 59"/>
          <p:cNvGrpSpPr>
            <a:grpSpLocks/>
          </p:cNvGrpSpPr>
          <p:nvPr/>
        </p:nvGrpSpPr>
        <p:grpSpPr bwMode="auto">
          <a:xfrm>
            <a:off x="5937250" y="1841500"/>
            <a:ext cx="1384300" cy="1300163"/>
            <a:chOff x="2401929" y="3505200"/>
            <a:chExt cx="1384940" cy="1300163"/>
          </a:xfrm>
        </p:grpSpPr>
        <p:sp>
          <p:nvSpPr>
            <p:cNvPr id="44" name="Oval 43"/>
            <p:cNvSpPr/>
            <p:nvPr/>
          </p:nvSpPr>
          <p:spPr>
            <a:xfrm>
              <a:off x="2401929" y="3505200"/>
              <a:ext cx="1384940" cy="13001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46" name="Oval 45"/>
            <p:cNvSpPr/>
            <p:nvPr/>
          </p:nvSpPr>
          <p:spPr>
            <a:xfrm>
              <a:off x="3377105" y="3805238"/>
              <a:ext cx="154058" cy="149225"/>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47" name="Freeform 46"/>
            <p:cNvSpPr/>
            <p:nvPr/>
          </p:nvSpPr>
          <p:spPr>
            <a:xfrm>
              <a:off x="2741811" y="3805238"/>
              <a:ext cx="378000" cy="146050"/>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a:solidFill>
                <a:srgbClr val="6887B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prstClr val="black"/>
                </a:solidFill>
              </a:endParaRPr>
            </a:p>
          </p:txBody>
        </p:sp>
        <p:sp>
          <p:nvSpPr>
            <p:cNvPr id="48" name="Freeform 47"/>
            <p:cNvSpPr/>
            <p:nvPr/>
          </p:nvSpPr>
          <p:spPr>
            <a:xfrm>
              <a:off x="2843458" y="4210050"/>
              <a:ext cx="379587" cy="144463"/>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a:solidFill>
                <a:srgbClr val="EF82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prstClr val="black"/>
                </a:solidFill>
              </a:endParaRPr>
            </a:p>
          </p:txBody>
        </p:sp>
      </p:grpSp>
      <p:grpSp>
        <p:nvGrpSpPr>
          <p:cNvPr id="5" name="Group 61"/>
          <p:cNvGrpSpPr>
            <a:grpSpLocks/>
          </p:cNvGrpSpPr>
          <p:nvPr/>
        </p:nvGrpSpPr>
        <p:grpSpPr bwMode="auto">
          <a:xfrm>
            <a:off x="1766887" y="3446463"/>
            <a:ext cx="1384300" cy="1300162"/>
            <a:chOff x="965695" y="5355431"/>
            <a:chExt cx="1384940" cy="1300163"/>
          </a:xfrm>
        </p:grpSpPr>
        <p:sp>
          <p:nvSpPr>
            <p:cNvPr id="49" name="Oval 48"/>
            <p:cNvSpPr/>
            <p:nvPr/>
          </p:nvSpPr>
          <p:spPr>
            <a:xfrm>
              <a:off x="965695" y="5355431"/>
              <a:ext cx="1384940" cy="13001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50" name="Oval 49"/>
            <p:cNvSpPr/>
            <p:nvPr/>
          </p:nvSpPr>
          <p:spPr>
            <a:xfrm>
              <a:off x="1734400" y="5555456"/>
              <a:ext cx="154059" cy="150812"/>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grpSp>
      <p:grpSp>
        <p:nvGrpSpPr>
          <p:cNvPr id="6" name="Group 60"/>
          <p:cNvGrpSpPr>
            <a:grpSpLocks/>
          </p:cNvGrpSpPr>
          <p:nvPr/>
        </p:nvGrpSpPr>
        <p:grpSpPr bwMode="auto">
          <a:xfrm>
            <a:off x="5937250" y="3446463"/>
            <a:ext cx="1384300" cy="1300162"/>
            <a:chOff x="2504517" y="5405437"/>
            <a:chExt cx="1384940" cy="1300163"/>
          </a:xfrm>
        </p:grpSpPr>
        <p:sp>
          <p:nvSpPr>
            <p:cNvPr id="51" name="Oval 50"/>
            <p:cNvSpPr/>
            <p:nvPr/>
          </p:nvSpPr>
          <p:spPr>
            <a:xfrm>
              <a:off x="2504517" y="5405437"/>
              <a:ext cx="1384940" cy="13001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53" name="Freeform 52"/>
            <p:cNvSpPr/>
            <p:nvPr/>
          </p:nvSpPr>
          <p:spPr>
            <a:xfrm>
              <a:off x="3100104" y="5705474"/>
              <a:ext cx="379588" cy="146050"/>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a:solidFill>
                <a:srgbClr val="EF82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prstClr val="black"/>
                </a:solidFill>
              </a:endParaRPr>
            </a:p>
          </p:txBody>
        </p:sp>
        <p:sp>
          <p:nvSpPr>
            <p:cNvPr id="54" name="Freeform 53"/>
            <p:cNvSpPr/>
            <p:nvPr/>
          </p:nvSpPr>
          <p:spPr>
            <a:xfrm>
              <a:off x="3273928" y="5905500"/>
              <a:ext cx="378786" cy="145402"/>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a:solidFill>
                <a:srgbClr val="6887B0"/>
              </a:solidFill>
            </a:ln>
            <a:scene3d>
              <a:camera prst="orthographicFront">
                <a:rot lat="0" lon="0" rev="3000000"/>
              </a:camera>
              <a:lightRig rig="threePt" dir="t"/>
            </a:scene3d>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prstClr val="black"/>
                </a:solidFill>
              </a:endParaRPr>
            </a:p>
          </p:txBody>
        </p:sp>
        <p:sp>
          <p:nvSpPr>
            <p:cNvPr id="55" name="Freeform 54"/>
            <p:cNvSpPr/>
            <p:nvPr/>
          </p:nvSpPr>
          <p:spPr>
            <a:xfrm>
              <a:off x="2709399" y="5905499"/>
              <a:ext cx="379588" cy="146050"/>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a:solidFill>
                <a:srgbClr val="6887B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prstClr val="black"/>
                </a:solidFill>
              </a:endParaRPr>
            </a:p>
          </p:txBody>
        </p:sp>
        <p:sp>
          <p:nvSpPr>
            <p:cNvPr id="56" name="Freeform 55"/>
            <p:cNvSpPr/>
            <p:nvPr/>
          </p:nvSpPr>
          <p:spPr>
            <a:xfrm>
              <a:off x="2812634" y="6310313"/>
              <a:ext cx="378000" cy="144462"/>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a:solidFill>
                <a:srgbClr val="EF820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solidFill>
                  <a:prstClr val="black"/>
                </a:solidFill>
              </a:endParaRPr>
            </a:p>
          </p:txBody>
        </p:sp>
        <p:sp>
          <p:nvSpPr>
            <p:cNvPr id="52" name="Oval 51"/>
            <p:cNvSpPr/>
            <p:nvPr/>
          </p:nvSpPr>
          <p:spPr>
            <a:xfrm>
              <a:off x="3479693" y="5705474"/>
              <a:ext cx="154058" cy="150813"/>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grpSp>
      <p:grpSp>
        <p:nvGrpSpPr>
          <p:cNvPr id="7" name="Group 36"/>
          <p:cNvGrpSpPr/>
          <p:nvPr/>
        </p:nvGrpSpPr>
        <p:grpSpPr>
          <a:xfrm>
            <a:off x="2532062" y="3081338"/>
            <a:ext cx="3962400" cy="381000"/>
            <a:chOff x="2532062" y="3081338"/>
            <a:chExt cx="3962400" cy="381000"/>
          </a:xfrm>
          <a:solidFill>
            <a:srgbClr val="6887B0"/>
          </a:solidFill>
        </p:grpSpPr>
        <p:sp>
          <p:nvSpPr>
            <p:cNvPr id="58" name="Down Arrow 57"/>
            <p:cNvSpPr/>
            <p:nvPr/>
          </p:nvSpPr>
          <p:spPr bwMode="auto">
            <a:xfrm>
              <a:off x="2532062" y="3081338"/>
              <a:ext cx="3962400" cy="381000"/>
            </a:xfrm>
            <a:prstGeom prst="downArrow">
              <a:avLst/>
            </a:prstGeom>
            <a:grpFill/>
            <a:ln>
              <a:solidFill>
                <a:srgbClr val="6887B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59" name="TextBox 58"/>
            <p:cNvSpPr txBox="1"/>
            <p:nvPr/>
          </p:nvSpPr>
          <p:spPr bwMode="auto">
            <a:xfrm>
              <a:off x="3915150" y="3094078"/>
              <a:ext cx="1367682" cy="307777"/>
            </a:xfrm>
            <a:prstGeom prst="rect">
              <a:avLst/>
            </a:prstGeom>
            <a:grpFill/>
            <a:ln>
              <a:solidFill>
                <a:srgbClr val="6887B0"/>
              </a:solidFill>
            </a:ln>
          </p:spPr>
          <p:txBody>
            <a:bodyPr wrap="none">
              <a:spAutoFit/>
            </a:bodyPr>
            <a:lstStyle/>
            <a:p>
              <a:pPr fontAlgn="auto">
                <a:spcBef>
                  <a:spcPts val="0"/>
                </a:spcBef>
                <a:spcAft>
                  <a:spcPts val="0"/>
                </a:spcAft>
                <a:defRPr/>
              </a:pPr>
              <a:r>
                <a:rPr lang="en-US" sz="1400" b="1" dirty="0">
                  <a:solidFill>
                    <a:schemeClr val="bg1"/>
                  </a:solidFill>
                  <a:latin typeface="+mj-lt"/>
                </a:rPr>
                <a:t>Amplification </a:t>
              </a:r>
            </a:p>
          </p:txBody>
        </p:sp>
      </p:grpSp>
      <p:sp>
        <p:nvSpPr>
          <p:cNvPr id="112647" name="TextBox 63"/>
          <p:cNvSpPr txBox="1">
            <a:spLocks noChangeArrowheads="1"/>
          </p:cNvSpPr>
          <p:nvPr/>
        </p:nvSpPr>
        <p:spPr bwMode="auto">
          <a:xfrm>
            <a:off x="1773237" y="1476375"/>
            <a:ext cx="1371600" cy="400110"/>
          </a:xfrm>
          <a:prstGeom prst="rect">
            <a:avLst/>
          </a:prstGeom>
          <a:noFill/>
          <a:ln w="9525">
            <a:noFill/>
            <a:miter lim="800000"/>
            <a:headEnd/>
            <a:tailEnd/>
          </a:ln>
        </p:spPr>
        <p:txBody>
          <a:bodyPr>
            <a:spAutoFit/>
          </a:bodyPr>
          <a:lstStyle/>
          <a:p>
            <a:pPr algn="ctr"/>
            <a:r>
              <a:rPr lang="en-US" sz="2000" i="1" dirty="0"/>
              <a:t>Low DNA</a:t>
            </a:r>
          </a:p>
        </p:txBody>
      </p:sp>
      <p:sp>
        <p:nvSpPr>
          <p:cNvPr id="112648" name="TextBox 64"/>
          <p:cNvSpPr txBox="1">
            <a:spLocks noChangeArrowheads="1"/>
          </p:cNvSpPr>
          <p:nvPr/>
        </p:nvSpPr>
        <p:spPr bwMode="auto">
          <a:xfrm>
            <a:off x="5937250" y="1476375"/>
            <a:ext cx="1371600" cy="400110"/>
          </a:xfrm>
          <a:prstGeom prst="rect">
            <a:avLst/>
          </a:prstGeom>
          <a:noFill/>
          <a:ln w="9525">
            <a:noFill/>
            <a:miter lim="800000"/>
            <a:headEnd/>
            <a:tailEnd/>
          </a:ln>
        </p:spPr>
        <p:txBody>
          <a:bodyPr>
            <a:spAutoFit/>
          </a:bodyPr>
          <a:lstStyle/>
          <a:p>
            <a:pPr algn="ctr"/>
            <a:r>
              <a:rPr lang="en-US" sz="2000" i="1" dirty="0"/>
              <a:t>High DNA</a:t>
            </a:r>
          </a:p>
        </p:txBody>
      </p:sp>
      <p:sp>
        <p:nvSpPr>
          <p:cNvPr id="112649" name="TextBox 65"/>
          <p:cNvSpPr txBox="1">
            <a:spLocks noChangeArrowheads="1"/>
          </p:cNvSpPr>
          <p:nvPr/>
        </p:nvSpPr>
        <p:spPr bwMode="auto">
          <a:xfrm>
            <a:off x="3095625" y="1846263"/>
            <a:ext cx="2828925" cy="400110"/>
          </a:xfrm>
          <a:prstGeom prst="rect">
            <a:avLst/>
          </a:prstGeom>
          <a:noFill/>
          <a:ln w="9525">
            <a:noFill/>
            <a:miter lim="800000"/>
            <a:headEnd/>
            <a:tailEnd/>
          </a:ln>
        </p:spPr>
        <p:txBody>
          <a:bodyPr wrap="square">
            <a:spAutoFit/>
          </a:bodyPr>
          <a:lstStyle/>
          <a:p>
            <a:pPr algn="ctr"/>
            <a:r>
              <a:rPr lang="en-US" sz="2000" dirty="0"/>
              <a:t>Increasing [DNA]</a:t>
            </a:r>
          </a:p>
        </p:txBody>
      </p:sp>
      <p:sp>
        <p:nvSpPr>
          <p:cNvPr id="67" name="Right Arrow 66"/>
          <p:cNvSpPr/>
          <p:nvPr/>
        </p:nvSpPr>
        <p:spPr>
          <a:xfrm>
            <a:off x="3484562" y="2238375"/>
            <a:ext cx="2057400" cy="152400"/>
          </a:xfrm>
          <a:prstGeom prst="rightArrow">
            <a:avLst/>
          </a:prstGeom>
          <a:solidFill>
            <a:srgbClr val="6887B0"/>
          </a:solidFill>
          <a:ln>
            <a:solidFill>
              <a:srgbClr val="6887B0"/>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en-US"/>
          </a:p>
        </p:txBody>
      </p:sp>
      <p:sp>
        <p:nvSpPr>
          <p:cNvPr id="112651" name="TextBox 67"/>
          <p:cNvSpPr txBox="1">
            <a:spLocks noChangeArrowheads="1"/>
          </p:cNvSpPr>
          <p:nvPr/>
        </p:nvSpPr>
        <p:spPr bwMode="auto">
          <a:xfrm>
            <a:off x="5880100" y="4741863"/>
            <a:ext cx="1479892" cy="369332"/>
          </a:xfrm>
          <a:prstGeom prst="rect">
            <a:avLst/>
          </a:prstGeom>
          <a:noFill/>
          <a:ln w="9525">
            <a:noFill/>
            <a:miter lim="800000"/>
            <a:headEnd/>
            <a:tailEnd/>
          </a:ln>
        </p:spPr>
        <p:txBody>
          <a:bodyPr wrap="none">
            <a:spAutoFit/>
          </a:bodyPr>
          <a:lstStyle/>
          <a:p>
            <a:r>
              <a:rPr lang="en-US" dirty="0">
                <a:solidFill>
                  <a:srgbClr val="000000"/>
                </a:solidFill>
                <a:cs typeface="Arial" charset="0"/>
              </a:rPr>
              <a:t>“Mixed” </a:t>
            </a:r>
            <a:r>
              <a:rPr lang="en-US" dirty="0" smtClean="0">
                <a:solidFill>
                  <a:srgbClr val="000000"/>
                </a:solidFill>
                <a:cs typeface="Arial" charset="0"/>
              </a:rPr>
              <a:t>read</a:t>
            </a:r>
            <a:endParaRPr lang="en-US" dirty="0">
              <a:solidFill>
                <a:srgbClr val="000000"/>
              </a:solidFill>
              <a:cs typeface="Arial" charset="0"/>
            </a:endParaRPr>
          </a:p>
        </p:txBody>
      </p:sp>
      <p:sp>
        <p:nvSpPr>
          <p:cNvPr id="112652" name="TextBox 68"/>
          <p:cNvSpPr txBox="1">
            <a:spLocks noChangeArrowheads="1"/>
          </p:cNvSpPr>
          <p:nvPr/>
        </p:nvSpPr>
        <p:spPr bwMode="auto">
          <a:xfrm>
            <a:off x="1960562" y="4741863"/>
            <a:ext cx="996950" cy="366712"/>
          </a:xfrm>
          <a:prstGeom prst="rect">
            <a:avLst/>
          </a:prstGeom>
          <a:noFill/>
          <a:ln w="9525">
            <a:noFill/>
            <a:miter lim="800000"/>
            <a:headEnd/>
            <a:tailEnd/>
          </a:ln>
        </p:spPr>
        <p:txBody>
          <a:bodyPr wrap="none">
            <a:spAutoFit/>
          </a:bodyPr>
          <a:lstStyle/>
          <a:p>
            <a:r>
              <a:rPr lang="en-US">
                <a:solidFill>
                  <a:srgbClr val="000000"/>
                </a:solidFill>
                <a:cs typeface="Arial" charset="0"/>
              </a:rPr>
              <a:t>No read</a:t>
            </a:r>
          </a:p>
        </p:txBody>
      </p:sp>
      <p:sp>
        <p:nvSpPr>
          <p:cNvPr id="112653" name="TextBox 63"/>
          <p:cNvSpPr txBox="1">
            <a:spLocks noChangeArrowheads="1"/>
          </p:cNvSpPr>
          <p:nvPr/>
        </p:nvSpPr>
        <p:spPr bwMode="auto">
          <a:xfrm>
            <a:off x="3827462" y="1508125"/>
            <a:ext cx="1371600" cy="304800"/>
          </a:xfrm>
          <a:prstGeom prst="rect">
            <a:avLst/>
          </a:prstGeom>
          <a:noFill/>
          <a:ln w="9525">
            <a:noFill/>
            <a:miter lim="800000"/>
            <a:headEnd/>
            <a:tailEnd/>
          </a:ln>
        </p:spPr>
        <p:txBody>
          <a:bodyPr>
            <a:spAutoFit/>
          </a:bodyPr>
          <a:lstStyle/>
          <a:p>
            <a:pPr algn="ctr"/>
            <a:r>
              <a:rPr lang="en-US" sz="1400" i="1"/>
              <a:t>Optimal DNA</a:t>
            </a:r>
          </a:p>
        </p:txBody>
      </p:sp>
      <p:sp>
        <p:nvSpPr>
          <p:cNvPr id="9" name="Content Placeholder 1"/>
          <p:cNvSpPr txBox="1">
            <a:spLocks/>
          </p:cNvSpPr>
          <p:nvPr/>
        </p:nvSpPr>
        <p:spPr bwMode="auto">
          <a:xfrm>
            <a:off x="295275" y="5133975"/>
            <a:ext cx="4170362" cy="884238"/>
          </a:xfrm>
          <a:prstGeom prst="roundRect">
            <a:avLst/>
          </a:prstGeom>
          <a:solidFill>
            <a:schemeClr val="tx2"/>
          </a:solidFill>
          <a:ln>
            <a:solidFill>
              <a:schemeClr val="accent2">
                <a:lumMod val="75000"/>
              </a:schemeClr>
            </a:solidFill>
            <a:headEnd/>
            <a:tailEnd/>
          </a:ln>
          <a:scene3d>
            <a:camera prst="orthographicFront"/>
            <a:lightRig rig="balanced" dir="t"/>
          </a:scene3d>
          <a:sp3d prstMaterial="dkEdge">
            <a:bevelT/>
            <a:bevelB/>
          </a:sp3d>
        </p:spPr>
        <p:style>
          <a:lnRef idx="1">
            <a:schemeClr val="accent3"/>
          </a:lnRef>
          <a:fillRef idx="2">
            <a:schemeClr val="accent3"/>
          </a:fillRef>
          <a:effectRef idx="1">
            <a:schemeClr val="accent3"/>
          </a:effectRef>
          <a:fontRef idx="minor">
            <a:schemeClr val="dk1"/>
          </a:fontRef>
        </p:style>
        <p:txBody>
          <a:bodyPr/>
          <a:lstStyle/>
          <a:p>
            <a:pPr marL="342900" indent="-342900" algn="ctr">
              <a:defRPr/>
            </a:pPr>
            <a:r>
              <a:rPr lang="en-US" sz="1600" i="1" dirty="0">
                <a:solidFill>
                  <a:schemeClr val="bg1"/>
                </a:solidFill>
              </a:rPr>
              <a:t>Too little library input can result </a:t>
            </a:r>
            <a:r>
              <a:rPr lang="en-US" sz="1600" i="1" dirty="0" smtClean="0">
                <a:solidFill>
                  <a:schemeClr val="bg1"/>
                </a:solidFill>
              </a:rPr>
              <a:t>in</a:t>
            </a:r>
            <a:endParaRPr lang="en-US" sz="1600" i="1" dirty="0">
              <a:solidFill>
                <a:schemeClr val="bg1"/>
              </a:solidFill>
            </a:endParaRPr>
          </a:p>
          <a:p>
            <a:pPr marL="342900" indent="-342900" algn="ctr">
              <a:defRPr/>
            </a:pPr>
            <a:r>
              <a:rPr lang="en-US" sz="1600" i="1" dirty="0">
                <a:solidFill>
                  <a:schemeClr val="bg1"/>
                </a:solidFill>
              </a:rPr>
              <a:t> insufficient positive, </a:t>
            </a:r>
            <a:endParaRPr lang="en-US" sz="1600" i="1" dirty="0" smtClean="0">
              <a:solidFill>
                <a:schemeClr val="bg1"/>
              </a:solidFill>
            </a:endParaRPr>
          </a:p>
          <a:p>
            <a:pPr marL="342900" indent="-342900" algn="ctr">
              <a:defRPr/>
            </a:pPr>
            <a:r>
              <a:rPr lang="en-US" sz="1600" i="1" dirty="0" smtClean="0">
                <a:solidFill>
                  <a:schemeClr val="bg1"/>
                </a:solidFill>
              </a:rPr>
              <a:t>or </a:t>
            </a:r>
            <a:r>
              <a:rPr lang="en-US" sz="1600" i="1" dirty="0">
                <a:solidFill>
                  <a:schemeClr val="bg1"/>
                </a:solidFill>
              </a:rPr>
              <a:t>“live”, spheres for sequencing</a:t>
            </a:r>
          </a:p>
        </p:txBody>
      </p:sp>
      <p:sp>
        <p:nvSpPr>
          <p:cNvPr id="2" name="Content Placeholder 1"/>
          <p:cNvSpPr txBox="1">
            <a:spLocks/>
          </p:cNvSpPr>
          <p:nvPr/>
        </p:nvSpPr>
        <p:spPr bwMode="auto">
          <a:xfrm>
            <a:off x="4657725" y="5135563"/>
            <a:ext cx="4257675" cy="884237"/>
          </a:xfrm>
          <a:prstGeom prst="roundRect">
            <a:avLst/>
          </a:prstGeom>
          <a:solidFill>
            <a:schemeClr val="tx2"/>
          </a:solidFill>
          <a:ln>
            <a:solidFill>
              <a:schemeClr val="accent2">
                <a:lumMod val="75000"/>
              </a:schemeClr>
            </a:solidFill>
            <a:headEnd/>
            <a:tailEnd/>
          </a:ln>
          <a:scene3d>
            <a:camera prst="orthographicFront"/>
            <a:lightRig rig="balanced" dir="t"/>
          </a:scene3d>
          <a:sp3d prstMaterial="dkEdge">
            <a:bevelT/>
            <a:bevelB/>
          </a:sp3d>
        </p:spPr>
        <p:style>
          <a:lnRef idx="1">
            <a:schemeClr val="accent3"/>
          </a:lnRef>
          <a:fillRef idx="2">
            <a:schemeClr val="accent3"/>
          </a:fillRef>
          <a:effectRef idx="1">
            <a:schemeClr val="accent3"/>
          </a:effectRef>
          <a:fontRef idx="minor">
            <a:schemeClr val="dk1"/>
          </a:fontRef>
        </p:style>
        <p:txBody>
          <a:bodyPr/>
          <a:lstStyle/>
          <a:p>
            <a:pPr marL="342900" indent="-342900" algn="ctr">
              <a:defRPr/>
            </a:pPr>
            <a:r>
              <a:rPr lang="en-US" sz="1600" i="1" dirty="0" smtClean="0">
                <a:solidFill>
                  <a:schemeClr val="bg1"/>
                </a:solidFill>
              </a:rPr>
              <a:t>Too </a:t>
            </a:r>
            <a:r>
              <a:rPr lang="en-US" sz="1600" i="1" dirty="0">
                <a:solidFill>
                  <a:schemeClr val="bg1"/>
                </a:solidFill>
              </a:rPr>
              <a:t>much library input to </a:t>
            </a:r>
            <a:endParaRPr lang="en-US" sz="1600" i="1" dirty="0" smtClean="0">
              <a:solidFill>
                <a:schemeClr val="bg1"/>
              </a:solidFill>
            </a:endParaRPr>
          </a:p>
          <a:p>
            <a:pPr marL="342900" indent="-342900" algn="ctr">
              <a:defRPr/>
            </a:pPr>
            <a:r>
              <a:rPr lang="en-US" sz="1600" i="1" dirty="0" smtClean="0">
                <a:solidFill>
                  <a:schemeClr val="bg1"/>
                </a:solidFill>
              </a:rPr>
              <a:t>template </a:t>
            </a:r>
            <a:r>
              <a:rPr lang="en-US" sz="1600" i="1" dirty="0">
                <a:solidFill>
                  <a:schemeClr val="bg1"/>
                </a:solidFill>
              </a:rPr>
              <a:t>prep can result </a:t>
            </a:r>
            <a:r>
              <a:rPr lang="en-US" sz="1600" i="1" dirty="0" smtClean="0">
                <a:solidFill>
                  <a:schemeClr val="bg1"/>
                </a:solidFill>
              </a:rPr>
              <a:t>in </a:t>
            </a:r>
          </a:p>
          <a:p>
            <a:pPr marL="342900" indent="-342900" algn="ctr">
              <a:defRPr/>
            </a:pPr>
            <a:r>
              <a:rPr lang="en-US" sz="1600" i="1" dirty="0" smtClean="0">
                <a:solidFill>
                  <a:schemeClr val="bg1"/>
                </a:solidFill>
              </a:rPr>
              <a:t>too </a:t>
            </a:r>
            <a:r>
              <a:rPr lang="en-US" sz="1600" i="1" dirty="0">
                <a:solidFill>
                  <a:schemeClr val="bg1"/>
                </a:solidFill>
              </a:rPr>
              <a:t>many “mixed” </a:t>
            </a:r>
            <a:r>
              <a:rPr lang="en-US" sz="1600" i="1" dirty="0" smtClean="0">
                <a:solidFill>
                  <a:schemeClr val="bg1"/>
                </a:solidFill>
              </a:rPr>
              <a:t>reads</a:t>
            </a:r>
            <a:endParaRPr lang="en-US" sz="1600" i="1" dirty="0">
              <a:solidFill>
                <a:schemeClr val="bg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7398" y="1781013"/>
            <a:ext cx="1638717" cy="1466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7397" y="3409438"/>
            <a:ext cx="1638717" cy="1466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5992" y="1821776"/>
            <a:ext cx="1472050" cy="1399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100" y="3401855"/>
            <a:ext cx="1572270" cy="1460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931027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p:cNvCxnSpPr/>
          <p:nvPr/>
        </p:nvCxnSpPr>
        <p:spPr>
          <a:xfrm flipV="1">
            <a:off x="2382314" y="882649"/>
            <a:ext cx="2967" cy="414337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387600" y="5013325"/>
            <a:ext cx="5821903" cy="1270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5716" name="TextBox 14"/>
          <p:cNvSpPr txBox="1">
            <a:spLocks noChangeArrowheads="1"/>
          </p:cNvSpPr>
          <p:nvPr/>
        </p:nvSpPr>
        <p:spPr bwMode="auto">
          <a:xfrm>
            <a:off x="1000125" y="2409825"/>
            <a:ext cx="1276350" cy="707886"/>
          </a:xfrm>
          <a:prstGeom prst="rect">
            <a:avLst/>
          </a:prstGeom>
          <a:noFill/>
          <a:ln w="9525">
            <a:noFill/>
            <a:miter lim="800000"/>
            <a:headEnd/>
            <a:tailEnd/>
          </a:ln>
        </p:spPr>
        <p:txBody>
          <a:bodyPr wrap="square">
            <a:spAutoFit/>
          </a:bodyPr>
          <a:lstStyle/>
          <a:p>
            <a:pPr algn="ctr"/>
            <a:r>
              <a:rPr lang="en-US" sz="2000" dirty="0">
                <a:latin typeface="Arial" pitchFamily="34" charset="0"/>
                <a:cs typeface="Arial" pitchFamily="34" charset="0"/>
              </a:rPr>
              <a:t>% Mixed Reads</a:t>
            </a:r>
          </a:p>
        </p:txBody>
      </p:sp>
      <p:sp>
        <p:nvSpPr>
          <p:cNvPr id="18" name="Oval 17"/>
          <p:cNvSpPr/>
          <p:nvPr/>
        </p:nvSpPr>
        <p:spPr>
          <a:xfrm>
            <a:off x="2768600" y="4492625"/>
            <a:ext cx="213599" cy="2286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tx1"/>
              </a:solidFill>
            </a:endParaRPr>
          </a:p>
        </p:txBody>
      </p:sp>
      <p:sp>
        <p:nvSpPr>
          <p:cNvPr id="19" name="Oval 18"/>
          <p:cNvSpPr/>
          <p:nvPr/>
        </p:nvSpPr>
        <p:spPr>
          <a:xfrm>
            <a:off x="3470275" y="3502025"/>
            <a:ext cx="213599" cy="2286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tx1"/>
              </a:solidFill>
            </a:endParaRPr>
          </a:p>
        </p:txBody>
      </p:sp>
      <p:sp>
        <p:nvSpPr>
          <p:cNvPr id="20" name="Oval 19"/>
          <p:cNvSpPr/>
          <p:nvPr/>
        </p:nvSpPr>
        <p:spPr>
          <a:xfrm>
            <a:off x="4445000" y="2968625"/>
            <a:ext cx="213599" cy="2286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tx1"/>
              </a:solidFill>
            </a:endParaRPr>
          </a:p>
        </p:txBody>
      </p:sp>
      <p:sp>
        <p:nvSpPr>
          <p:cNvPr id="21" name="Oval 20"/>
          <p:cNvSpPr/>
          <p:nvPr/>
        </p:nvSpPr>
        <p:spPr>
          <a:xfrm>
            <a:off x="5513388" y="2663825"/>
            <a:ext cx="213599" cy="2286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tx1"/>
              </a:solidFill>
            </a:endParaRPr>
          </a:p>
        </p:txBody>
      </p:sp>
      <p:sp>
        <p:nvSpPr>
          <p:cNvPr id="22" name="Oval 21"/>
          <p:cNvSpPr/>
          <p:nvPr/>
        </p:nvSpPr>
        <p:spPr>
          <a:xfrm>
            <a:off x="6578600" y="2182812"/>
            <a:ext cx="213599" cy="2286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tx1"/>
              </a:solidFill>
            </a:endParaRPr>
          </a:p>
        </p:txBody>
      </p:sp>
      <p:sp>
        <p:nvSpPr>
          <p:cNvPr id="115722" name="TextBox 23"/>
          <p:cNvSpPr txBox="1">
            <a:spLocks noChangeArrowheads="1"/>
          </p:cNvSpPr>
          <p:nvPr/>
        </p:nvSpPr>
        <p:spPr bwMode="auto">
          <a:xfrm>
            <a:off x="781050" y="3262312"/>
            <a:ext cx="1609726" cy="707886"/>
          </a:xfrm>
          <a:prstGeom prst="rect">
            <a:avLst/>
          </a:prstGeom>
          <a:noFill/>
          <a:ln w="9525">
            <a:noFill/>
            <a:miter lim="800000"/>
            <a:headEnd/>
            <a:tailEnd/>
          </a:ln>
        </p:spPr>
        <p:txBody>
          <a:bodyPr wrap="square">
            <a:spAutoFit/>
          </a:bodyPr>
          <a:lstStyle/>
          <a:p>
            <a:pPr algn="ctr"/>
            <a:r>
              <a:rPr lang="en-US" sz="2000" dirty="0">
                <a:latin typeface="Arial" pitchFamily="34" charset="0"/>
                <a:cs typeface="Arial" pitchFamily="34" charset="0"/>
              </a:rPr>
              <a:t>System Throughput</a:t>
            </a:r>
          </a:p>
        </p:txBody>
      </p:sp>
      <p:sp>
        <p:nvSpPr>
          <p:cNvPr id="26" name="Oval 25"/>
          <p:cNvSpPr/>
          <p:nvPr/>
        </p:nvSpPr>
        <p:spPr>
          <a:xfrm>
            <a:off x="2768600" y="3397250"/>
            <a:ext cx="213599" cy="2286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sz="2000">
              <a:solidFill>
                <a:schemeClr val="tx1"/>
              </a:solidFill>
            </a:endParaRPr>
          </a:p>
        </p:txBody>
      </p:sp>
      <p:sp>
        <p:nvSpPr>
          <p:cNvPr id="27" name="Oval 26"/>
          <p:cNvSpPr/>
          <p:nvPr/>
        </p:nvSpPr>
        <p:spPr>
          <a:xfrm>
            <a:off x="3470275" y="2711450"/>
            <a:ext cx="213599" cy="2286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sz="2000">
              <a:solidFill>
                <a:schemeClr val="tx1"/>
              </a:solidFill>
            </a:endParaRPr>
          </a:p>
        </p:txBody>
      </p:sp>
      <p:sp>
        <p:nvSpPr>
          <p:cNvPr id="28" name="Oval 27"/>
          <p:cNvSpPr/>
          <p:nvPr/>
        </p:nvSpPr>
        <p:spPr>
          <a:xfrm>
            <a:off x="4445000" y="2406650"/>
            <a:ext cx="213599" cy="2286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sz="2000">
              <a:solidFill>
                <a:schemeClr val="tx1"/>
              </a:solidFill>
            </a:endParaRPr>
          </a:p>
        </p:txBody>
      </p:sp>
      <p:sp>
        <p:nvSpPr>
          <p:cNvPr id="29" name="Oval 28"/>
          <p:cNvSpPr/>
          <p:nvPr/>
        </p:nvSpPr>
        <p:spPr>
          <a:xfrm>
            <a:off x="5513388" y="2509837"/>
            <a:ext cx="213599" cy="2286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sz="2000">
              <a:solidFill>
                <a:schemeClr val="tx1"/>
              </a:solidFill>
            </a:endParaRPr>
          </a:p>
        </p:txBody>
      </p:sp>
      <p:sp>
        <p:nvSpPr>
          <p:cNvPr id="23" name="Oval 22"/>
          <p:cNvSpPr/>
          <p:nvPr/>
        </p:nvSpPr>
        <p:spPr>
          <a:xfrm>
            <a:off x="655638" y="2486025"/>
            <a:ext cx="213599" cy="2286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tx1"/>
              </a:solidFill>
              <a:latin typeface="Arial" pitchFamily="34" charset="0"/>
              <a:cs typeface="Arial" pitchFamily="34" charset="0"/>
            </a:endParaRPr>
          </a:p>
        </p:txBody>
      </p:sp>
      <p:sp>
        <p:nvSpPr>
          <p:cNvPr id="25" name="Oval 24"/>
          <p:cNvSpPr/>
          <p:nvPr/>
        </p:nvSpPr>
        <p:spPr>
          <a:xfrm>
            <a:off x="655638" y="3314700"/>
            <a:ext cx="213599" cy="2286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sz="2000">
              <a:solidFill>
                <a:schemeClr val="tx1"/>
              </a:solidFill>
              <a:latin typeface="Arial" pitchFamily="34" charset="0"/>
              <a:cs typeface="Arial" pitchFamily="34" charset="0"/>
            </a:endParaRPr>
          </a:p>
        </p:txBody>
      </p:sp>
      <p:cxnSp>
        <p:nvCxnSpPr>
          <p:cNvPr id="32" name="Straight Connector 31"/>
          <p:cNvCxnSpPr/>
          <p:nvPr/>
        </p:nvCxnSpPr>
        <p:spPr>
          <a:xfrm flipV="1">
            <a:off x="4267200" y="882649"/>
            <a:ext cx="0" cy="414655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67200" y="1828800"/>
            <a:ext cx="1566394" cy="0"/>
          </a:xfrm>
          <a:prstGeom prst="line">
            <a:avLst/>
          </a:prstGeom>
          <a:ln w="2857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115733" name="TextBox 35"/>
          <p:cNvSpPr txBox="1">
            <a:spLocks noChangeArrowheads="1"/>
          </p:cNvSpPr>
          <p:nvPr/>
        </p:nvSpPr>
        <p:spPr bwMode="auto">
          <a:xfrm>
            <a:off x="4429125" y="1114425"/>
            <a:ext cx="1281595" cy="707886"/>
          </a:xfrm>
          <a:prstGeom prst="rect">
            <a:avLst/>
          </a:prstGeom>
          <a:noFill/>
          <a:ln w="9525">
            <a:noFill/>
            <a:miter lim="800000"/>
            <a:headEnd/>
            <a:tailEnd/>
          </a:ln>
        </p:spPr>
        <p:txBody>
          <a:bodyPr wrap="square">
            <a:spAutoFit/>
          </a:bodyPr>
          <a:lstStyle/>
          <a:p>
            <a:pPr algn="ctr"/>
            <a:r>
              <a:rPr lang="en-US" sz="2000" dirty="0" smtClean="0">
                <a:latin typeface="Arial" pitchFamily="34" charset="0"/>
                <a:cs typeface="Arial" pitchFamily="34" charset="0"/>
              </a:rPr>
              <a:t>Optimal </a:t>
            </a:r>
            <a:r>
              <a:rPr lang="en-US" sz="2000" dirty="0">
                <a:latin typeface="Arial" pitchFamily="34" charset="0"/>
                <a:cs typeface="Arial" pitchFamily="34" charset="0"/>
              </a:rPr>
              <a:t>Range</a:t>
            </a:r>
          </a:p>
        </p:txBody>
      </p:sp>
      <p:sp>
        <p:nvSpPr>
          <p:cNvPr id="115734" name="Text Box 27"/>
          <p:cNvSpPr txBox="1">
            <a:spLocks noChangeArrowheads="1"/>
          </p:cNvSpPr>
          <p:nvPr/>
        </p:nvSpPr>
        <p:spPr bwMode="auto">
          <a:xfrm>
            <a:off x="1590040" y="5878830"/>
            <a:ext cx="6772910" cy="400110"/>
          </a:xfrm>
          <a:prstGeom prst="rect">
            <a:avLst/>
          </a:prstGeom>
          <a:noFill/>
          <a:ln w="9525">
            <a:noFill/>
            <a:miter lim="800000"/>
            <a:headEnd/>
            <a:tailEnd/>
          </a:ln>
        </p:spPr>
        <p:txBody>
          <a:bodyPr wrap="square">
            <a:spAutoFit/>
          </a:bodyPr>
          <a:lstStyle/>
          <a:p>
            <a:r>
              <a:rPr lang="en-US" sz="2000" b="1" dirty="0">
                <a:latin typeface="Arial" pitchFamily="34" charset="0"/>
                <a:cs typeface="Arial" pitchFamily="34" charset="0"/>
              </a:rPr>
              <a:t>Optimal DNA input will maximize system throughput</a:t>
            </a:r>
          </a:p>
        </p:txBody>
      </p:sp>
      <p:sp>
        <p:nvSpPr>
          <p:cNvPr id="31" name="Title 30"/>
          <p:cNvSpPr>
            <a:spLocks noGrp="1"/>
          </p:cNvSpPr>
          <p:nvPr>
            <p:ph type="title"/>
          </p:nvPr>
        </p:nvSpPr>
        <p:spPr>
          <a:xfrm>
            <a:off x="281940" y="146581"/>
            <a:ext cx="8547100" cy="833133"/>
          </a:xfrm>
        </p:spPr>
        <p:txBody>
          <a:bodyPr/>
          <a:lstStyle/>
          <a:p>
            <a:r>
              <a:rPr lang="en-US" dirty="0"/>
              <a:t>Input Optimization</a:t>
            </a:r>
          </a:p>
        </p:txBody>
      </p:sp>
      <p:sp>
        <p:nvSpPr>
          <p:cNvPr id="24" name="TextBox 14"/>
          <p:cNvSpPr txBox="1">
            <a:spLocks noChangeArrowheads="1"/>
          </p:cNvSpPr>
          <p:nvPr/>
        </p:nvSpPr>
        <p:spPr bwMode="auto">
          <a:xfrm>
            <a:off x="3893184" y="5150486"/>
            <a:ext cx="2549543" cy="400110"/>
          </a:xfrm>
          <a:prstGeom prst="rect">
            <a:avLst/>
          </a:prstGeom>
          <a:noFill/>
          <a:ln w="9525">
            <a:noFill/>
            <a:miter lim="800000"/>
            <a:headEnd/>
            <a:tailEnd/>
          </a:ln>
        </p:spPr>
        <p:txBody>
          <a:bodyPr wrap="square">
            <a:spAutoFit/>
          </a:bodyPr>
          <a:lstStyle/>
          <a:p>
            <a:pPr algn="ctr"/>
            <a:r>
              <a:rPr lang="en-US" sz="2000" dirty="0" smtClean="0">
                <a:latin typeface="Arial" pitchFamily="34" charset="0"/>
                <a:cs typeface="Arial" pitchFamily="34" charset="0"/>
              </a:rPr>
              <a:t>DNA</a:t>
            </a:r>
            <a:r>
              <a:rPr lang="en-US" sz="2000" dirty="0">
                <a:latin typeface="Arial" pitchFamily="34" charset="0"/>
                <a:cs typeface="Arial" pitchFamily="34" charset="0"/>
              </a:rPr>
              <a:t> </a:t>
            </a:r>
            <a:r>
              <a:rPr lang="en-US" sz="2000" dirty="0" smtClean="0">
                <a:latin typeface="Arial" pitchFamily="34" charset="0"/>
                <a:cs typeface="Arial" pitchFamily="34" charset="0"/>
              </a:rPr>
              <a:t>Concentration</a:t>
            </a:r>
            <a:endParaRPr lang="en-US" sz="2000" dirty="0">
              <a:latin typeface="Arial" pitchFamily="34" charset="0"/>
              <a:cs typeface="Arial" pitchFamily="34" charset="0"/>
            </a:endParaRPr>
          </a:p>
        </p:txBody>
      </p:sp>
      <p:cxnSp>
        <p:nvCxnSpPr>
          <p:cNvPr id="35" name="Straight Connector 34"/>
          <p:cNvCxnSpPr/>
          <p:nvPr/>
        </p:nvCxnSpPr>
        <p:spPr>
          <a:xfrm flipV="1">
            <a:off x="5862064" y="866774"/>
            <a:ext cx="0" cy="414655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7656428" y="1708011"/>
            <a:ext cx="213599" cy="22860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a:solidFill>
                <a:schemeClr val="tx1"/>
              </a:solidFill>
            </a:endParaRPr>
          </a:p>
        </p:txBody>
      </p:sp>
      <p:sp>
        <p:nvSpPr>
          <p:cNvPr id="37" name="Oval 36"/>
          <p:cNvSpPr/>
          <p:nvPr/>
        </p:nvSpPr>
        <p:spPr>
          <a:xfrm>
            <a:off x="6578600" y="2711450"/>
            <a:ext cx="213599" cy="2286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sz="2000">
              <a:solidFill>
                <a:schemeClr val="tx1"/>
              </a:solidFill>
            </a:endParaRPr>
          </a:p>
        </p:txBody>
      </p:sp>
      <p:sp>
        <p:nvSpPr>
          <p:cNvPr id="38" name="Oval 37"/>
          <p:cNvSpPr/>
          <p:nvPr/>
        </p:nvSpPr>
        <p:spPr>
          <a:xfrm>
            <a:off x="7656636" y="3543300"/>
            <a:ext cx="213599" cy="2286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sz="2000">
              <a:solidFill>
                <a:schemeClr val="tx1"/>
              </a:solidFill>
            </a:endParaRPr>
          </a:p>
        </p:txBody>
      </p:sp>
    </p:spTree>
    <p:extLst>
      <p:ext uri="{BB962C8B-B14F-4D97-AF65-F5344CB8AC3E}">
        <p14:creationId xmlns:p14="http://schemas.microsoft.com/office/powerpoint/2010/main" val="198436265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3"/>
          <p:cNvSpPr txBox="1"/>
          <p:nvPr/>
        </p:nvSpPr>
        <p:spPr>
          <a:xfrm>
            <a:off x="299550" y="1163606"/>
            <a:ext cx="1200970"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smtClean="0">
                <a:latin typeface="Arial" pitchFamily="34" charset="0"/>
                <a:cs typeface="Arial" pitchFamily="34" charset="0"/>
              </a:rPr>
              <a:t>Post</a:t>
            </a:r>
          </a:p>
          <a:p>
            <a:pPr algn="ctr"/>
            <a:r>
              <a:rPr lang="en-US" sz="1400" dirty="0" smtClean="0">
                <a:latin typeface="Arial" pitchFamily="34" charset="0"/>
                <a:cs typeface="Arial" pitchFamily="34" charset="0"/>
              </a:rPr>
              <a:t>Amplification</a:t>
            </a:r>
          </a:p>
        </p:txBody>
      </p:sp>
      <p:sp>
        <p:nvSpPr>
          <p:cNvPr id="25" name="TextBox 55"/>
          <p:cNvSpPr txBox="1"/>
          <p:nvPr/>
        </p:nvSpPr>
        <p:spPr>
          <a:xfrm>
            <a:off x="2045014" y="1132423"/>
            <a:ext cx="1598515"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smtClean="0">
                <a:latin typeface="Arial" pitchFamily="34" charset="0"/>
                <a:cs typeface="Arial" pitchFamily="34" charset="0"/>
              </a:rPr>
              <a:t>Add Magnetic</a:t>
            </a:r>
          </a:p>
          <a:p>
            <a:pPr algn="ctr"/>
            <a:r>
              <a:rPr lang="en-US" sz="1400" dirty="0" err="1" smtClean="0">
                <a:latin typeface="Arial" pitchFamily="34" charset="0"/>
                <a:cs typeface="Arial" pitchFamily="34" charset="0"/>
              </a:rPr>
              <a:t>Streptavidin</a:t>
            </a:r>
            <a:r>
              <a:rPr lang="en-US" sz="1400" dirty="0" smtClean="0">
                <a:latin typeface="Arial" pitchFamily="34" charset="0"/>
                <a:cs typeface="Arial" pitchFamily="34" charset="0"/>
              </a:rPr>
              <a:t> Bead</a:t>
            </a:r>
            <a:endParaRPr lang="en-US" sz="1400" dirty="0">
              <a:latin typeface="Arial" pitchFamily="34" charset="0"/>
              <a:cs typeface="Arial" pitchFamily="34" charset="0"/>
            </a:endParaRPr>
          </a:p>
        </p:txBody>
      </p:sp>
      <p:sp>
        <p:nvSpPr>
          <p:cNvPr id="37" name="TextBox 80"/>
          <p:cNvSpPr txBox="1"/>
          <p:nvPr/>
        </p:nvSpPr>
        <p:spPr>
          <a:xfrm>
            <a:off x="4005900" y="1132423"/>
            <a:ext cx="1630319"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smtClean="0">
                <a:latin typeface="Arial" pitchFamily="34" charset="0"/>
                <a:cs typeface="Arial" pitchFamily="34" charset="0"/>
              </a:rPr>
              <a:t>Immobilize to </a:t>
            </a:r>
          </a:p>
          <a:p>
            <a:pPr algn="ctr"/>
            <a:r>
              <a:rPr lang="en-US" sz="1400" dirty="0" smtClean="0">
                <a:latin typeface="Arial" pitchFamily="34" charset="0"/>
                <a:cs typeface="Arial" pitchFamily="34" charset="0"/>
              </a:rPr>
              <a:t>Magnet</a:t>
            </a:r>
            <a:r>
              <a:rPr lang="en-US" sz="1400" dirty="0">
                <a:latin typeface="Arial" pitchFamily="34" charset="0"/>
                <a:cs typeface="Arial" pitchFamily="34" charset="0"/>
              </a:rPr>
              <a:t> </a:t>
            </a:r>
            <a:r>
              <a:rPr lang="en-US" sz="1400" dirty="0" smtClean="0">
                <a:latin typeface="Arial" pitchFamily="34" charset="0"/>
                <a:cs typeface="Arial" pitchFamily="34" charset="0"/>
              </a:rPr>
              <a:t>and Wash</a:t>
            </a:r>
            <a:endParaRPr lang="en-US" sz="1400" dirty="0">
              <a:latin typeface="Arial" pitchFamily="34" charset="0"/>
              <a:cs typeface="Arial" pitchFamily="34" charset="0"/>
            </a:endParaRPr>
          </a:p>
        </p:txBody>
      </p:sp>
      <p:sp>
        <p:nvSpPr>
          <p:cNvPr id="40" name="TextBox 89"/>
          <p:cNvSpPr txBox="1"/>
          <p:nvPr/>
        </p:nvSpPr>
        <p:spPr>
          <a:xfrm>
            <a:off x="6059392" y="1128334"/>
            <a:ext cx="1731564"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smtClean="0">
                <a:latin typeface="Arial" pitchFamily="34" charset="0"/>
                <a:cs typeface="Arial" pitchFamily="34" charset="0"/>
              </a:rPr>
              <a:t>Remove 2</a:t>
            </a:r>
            <a:r>
              <a:rPr lang="en-US" sz="1400" baseline="30000" dirty="0" smtClean="0">
                <a:latin typeface="Arial" pitchFamily="34" charset="0"/>
                <a:cs typeface="Arial" pitchFamily="34" charset="0"/>
              </a:rPr>
              <a:t>nd</a:t>
            </a:r>
            <a:r>
              <a:rPr lang="en-US" sz="1400" dirty="0" smtClean="0">
                <a:latin typeface="Arial" pitchFamily="34" charset="0"/>
                <a:cs typeface="Arial" pitchFamily="34" charset="0"/>
              </a:rPr>
              <a:t> strand </a:t>
            </a:r>
          </a:p>
          <a:p>
            <a:pPr algn="ctr"/>
            <a:r>
              <a:rPr lang="en-US" sz="1400" dirty="0" smtClean="0">
                <a:latin typeface="Arial" pitchFamily="34" charset="0"/>
                <a:cs typeface="Arial" pitchFamily="34" charset="0"/>
              </a:rPr>
              <a:t>with </a:t>
            </a:r>
            <a:r>
              <a:rPr lang="en-US" sz="1400" dirty="0" err="1" smtClean="0">
                <a:latin typeface="Arial" pitchFamily="34" charset="0"/>
                <a:cs typeface="Arial" pitchFamily="34" charset="0"/>
              </a:rPr>
              <a:t>NaOH</a:t>
            </a:r>
            <a:endParaRPr lang="en-US" sz="1400" dirty="0">
              <a:latin typeface="Arial" pitchFamily="34" charset="0"/>
              <a:cs typeface="Arial" pitchFamily="34" charset="0"/>
            </a:endParaRPr>
          </a:p>
        </p:txBody>
      </p:sp>
      <p:sp>
        <p:nvSpPr>
          <p:cNvPr id="39" name="Title 38"/>
          <p:cNvSpPr>
            <a:spLocks noGrp="1"/>
          </p:cNvSpPr>
          <p:nvPr>
            <p:ph type="title"/>
          </p:nvPr>
        </p:nvSpPr>
        <p:spPr>
          <a:xfrm>
            <a:off x="457200" y="0"/>
            <a:ext cx="8229600" cy="1143000"/>
          </a:xfrm>
        </p:spPr>
        <p:txBody>
          <a:bodyPr/>
          <a:lstStyle/>
          <a:p>
            <a:r>
              <a:rPr lang="en-US" dirty="0" smtClean="0">
                <a:latin typeface="Arial" pitchFamily="34" charset="0"/>
                <a:cs typeface="Arial" pitchFamily="34" charset="0"/>
              </a:rPr>
              <a:t>Ion Sphere™ Particle Enrichment </a:t>
            </a:r>
            <a:endParaRPr lang="en-US" dirty="0">
              <a:latin typeface="Arial" pitchFamily="34" charset="0"/>
              <a:cs typeface="Arial" pitchFamily="34" charset="0"/>
            </a:endParaRPr>
          </a:p>
        </p:txBody>
      </p:sp>
      <p:grpSp>
        <p:nvGrpSpPr>
          <p:cNvPr id="160" name="Group 159"/>
          <p:cNvGrpSpPr/>
          <p:nvPr/>
        </p:nvGrpSpPr>
        <p:grpSpPr>
          <a:xfrm>
            <a:off x="8103938" y="1752891"/>
            <a:ext cx="1011023" cy="1051410"/>
            <a:chOff x="-343938" y="4418169"/>
            <a:chExt cx="2194086" cy="2212270"/>
          </a:xfrm>
        </p:grpSpPr>
        <p:sp>
          <p:nvSpPr>
            <p:cNvPr id="161" name="Oval 160"/>
            <p:cNvSpPr/>
            <p:nvPr/>
          </p:nvSpPr>
          <p:spPr bwMode="auto">
            <a:xfrm>
              <a:off x="426021" y="5182155"/>
              <a:ext cx="628611" cy="70832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nvGrpSpPr>
            <p:cNvPr id="162" name="Group 161"/>
            <p:cNvGrpSpPr/>
            <p:nvPr/>
          </p:nvGrpSpPr>
          <p:grpSpPr>
            <a:xfrm>
              <a:off x="-343938" y="4418169"/>
              <a:ext cx="2194086" cy="2212270"/>
              <a:chOff x="-343938" y="4418169"/>
              <a:chExt cx="2194086" cy="2212270"/>
            </a:xfrm>
          </p:grpSpPr>
          <p:sp>
            <p:nvSpPr>
              <p:cNvPr id="167" name="Freeform 166"/>
              <p:cNvSpPr/>
              <p:nvPr/>
            </p:nvSpPr>
            <p:spPr bwMode="auto">
              <a:xfrm>
                <a:off x="896610" y="5449716"/>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68" name="Freeform 167"/>
              <p:cNvSpPr/>
              <p:nvPr/>
            </p:nvSpPr>
            <p:spPr bwMode="auto">
              <a:xfrm>
                <a:off x="-343938" y="5448019"/>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69" name="Freeform 168"/>
              <p:cNvSpPr/>
              <p:nvPr/>
            </p:nvSpPr>
            <p:spPr bwMode="auto">
              <a:xfrm rot="5400000">
                <a:off x="312509" y="6085516"/>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70" name="Freeform 169"/>
              <p:cNvSpPr/>
              <p:nvPr/>
            </p:nvSpPr>
            <p:spPr bwMode="auto">
              <a:xfrm rot="16200000">
                <a:off x="240991" y="4826784"/>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sp>
          <p:nvSpPr>
            <p:cNvPr id="163" name="Freeform 162"/>
            <p:cNvSpPr/>
            <p:nvPr/>
          </p:nvSpPr>
          <p:spPr bwMode="auto">
            <a:xfrm rot="2999373">
              <a:off x="703923" y="5925161"/>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64" name="Freeform 163"/>
            <p:cNvSpPr/>
            <p:nvPr/>
          </p:nvSpPr>
          <p:spPr bwMode="auto">
            <a:xfrm rot="2999373">
              <a:off x="-118041" y="5009258"/>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65" name="Freeform 164"/>
            <p:cNvSpPr/>
            <p:nvPr/>
          </p:nvSpPr>
          <p:spPr bwMode="auto">
            <a:xfrm rot="8399373">
              <a:off x="-146276" y="5925160"/>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66" name="Freeform 165"/>
            <p:cNvSpPr/>
            <p:nvPr/>
          </p:nvSpPr>
          <p:spPr bwMode="auto">
            <a:xfrm rot="19199373">
              <a:off x="727206" y="5037247"/>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pic>
        <p:nvPicPr>
          <p:cNvPr id="10245" name="Picture 5" descr="http://img2-2.timeinc.net/toh/i/a/tools/magnets-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152" y="2132199"/>
            <a:ext cx="531956" cy="581126"/>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815948" y="1818858"/>
            <a:ext cx="1129639" cy="1236579"/>
            <a:chOff x="671967" y="1812931"/>
            <a:chExt cx="1065409" cy="1067589"/>
          </a:xfrm>
        </p:grpSpPr>
        <p:grpSp>
          <p:nvGrpSpPr>
            <p:cNvPr id="93" name="Group 92"/>
            <p:cNvGrpSpPr/>
            <p:nvPr/>
          </p:nvGrpSpPr>
          <p:grpSpPr>
            <a:xfrm>
              <a:off x="693484" y="1830180"/>
              <a:ext cx="953538" cy="907725"/>
              <a:chOff x="-343938" y="4418169"/>
              <a:chExt cx="2194086" cy="2212270"/>
            </a:xfrm>
          </p:grpSpPr>
          <p:sp>
            <p:nvSpPr>
              <p:cNvPr id="94" name="Oval 93"/>
              <p:cNvSpPr/>
              <p:nvPr/>
            </p:nvSpPr>
            <p:spPr bwMode="auto">
              <a:xfrm>
                <a:off x="426021" y="5182155"/>
                <a:ext cx="628611" cy="70832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nvGrpSpPr>
              <p:cNvPr id="95" name="Group 94"/>
              <p:cNvGrpSpPr/>
              <p:nvPr/>
            </p:nvGrpSpPr>
            <p:grpSpPr>
              <a:xfrm>
                <a:off x="-343938" y="4418169"/>
                <a:ext cx="2194086" cy="2212270"/>
                <a:chOff x="-343938" y="4418169"/>
                <a:chExt cx="2194086" cy="2212270"/>
              </a:xfrm>
            </p:grpSpPr>
            <p:sp>
              <p:nvSpPr>
                <p:cNvPr id="100" name="Freeform 99"/>
                <p:cNvSpPr/>
                <p:nvPr/>
              </p:nvSpPr>
              <p:spPr bwMode="auto">
                <a:xfrm>
                  <a:off x="896610" y="5449716"/>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01" name="Freeform 100"/>
                <p:cNvSpPr/>
                <p:nvPr/>
              </p:nvSpPr>
              <p:spPr bwMode="auto">
                <a:xfrm>
                  <a:off x="-343938" y="5448019"/>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02" name="Freeform 101"/>
                <p:cNvSpPr/>
                <p:nvPr/>
              </p:nvSpPr>
              <p:spPr bwMode="auto">
                <a:xfrm rot="5400000">
                  <a:off x="312509" y="6085516"/>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03" name="Freeform 102"/>
                <p:cNvSpPr/>
                <p:nvPr/>
              </p:nvSpPr>
              <p:spPr bwMode="auto">
                <a:xfrm rot="16200000">
                  <a:off x="240991" y="4826784"/>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sp>
            <p:nvSpPr>
              <p:cNvPr id="96" name="Freeform 95"/>
              <p:cNvSpPr/>
              <p:nvPr/>
            </p:nvSpPr>
            <p:spPr bwMode="auto">
              <a:xfrm rot="2999373">
                <a:off x="703923" y="5925161"/>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97" name="Freeform 96"/>
              <p:cNvSpPr/>
              <p:nvPr/>
            </p:nvSpPr>
            <p:spPr bwMode="auto">
              <a:xfrm rot="2999373">
                <a:off x="-118041" y="5009258"/>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98" name="Freeform 97"/>
              <p:cNvSpPr/>
              <p:nvPr/>
            </p:nvSpPr>
            <p:spPr bwMode="auto">
              <a:xfrm rot="8399373">
                <a:off x="-146276" y="5925160"/>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99" name="Freeform 98"/>
              <p:cNvSpPr/>
              <p:nvPr/>
            </p:nvSpPr>
            <p:spPr bwMode="auto">
              <a:xfrm rot="19199373">
                <a:off x="727206" y="5037247"/>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pic>
          <p:nvPicPr>
            <p:cNvPr id="104"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76" t="22912" r="3" b="-1"/>
            <a:stretch/>
          </p:blipFill>
          <p:spPr bwMode="auto">
            <a:xfrm>
              <a:off x="1107886" y="2756321"/>
              <a:ext cx="151655" cy="12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76" t="22912" r="3" b="-1"/>
            <a:stretch/>
          </p:blipFill>
          <p:spPr bwMode="auto">
            <a:xfrm>
              <a:off x="1585721" y="2289493"/>
              <a:ext cx="151655" cy="12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 name="Freeform 173"/>
            <p:cNvSpPr/>
            <p:nvPr/>
          </p:nvSpPr>
          <p:spPr bwMode="auto">
            <a:xfrm>
              <a:off x="671967" y="2250040"/>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76" name="Freeform 175"/>
            <p:cNvSpPr/>
            <p:nvPr/>
          </p:nvSpPr>
          <p:spPr bwMode="auto">
            <a:xfrm rot="2999373">
              <a:off x="798932" y="2037845"/>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77" name="Freeform 176"/>
            <p:cNvSpPr/>
            <p:nvPr/>
          </p:nvSpPr>
          <p:spPr bwMode="auto">
            <a:xfrm rot="16200000">
              <a:off x="964273" y="1978937"/>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78" name="Freeform 177"/>
            <p:cNvSpPr/>
            <p:nvPr/>
          </p:nvSpPr>
          <p:spPr bwMode="auto">
            <a:xfrm rot="19199373">
              <a:off x="1170666" y="2074351"/>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79" name="Freeform 178"/>
            <p:cNvSpPr/>
            <p:nvPr/>
          </p:nvSpPr>
          <p:spPr bwMode="auto">
            <a:xfrm>
              <a:off x="1259541" y="2253587"/>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80" name="Freeform 179"/>
            <p:cNvSpPr/>
            <p:nvPr/>
          </p:nvSpPr>
          <p:spPr bwMode="auto">
            <a:xfrm rot="2999373">
              <a:off x="1178445" y="2468665"/>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81" name="Freeform 180"/>
            <p:cNvSpPr/>
            <p:nvPr/>
          </p:nvSpPr>
          <p:spPr bwMode="auto">
            <a:xfrm rot="5400000">
              <a:off x="983092" y="2531077"/>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82" name="Freeform 181"/>
            <p:cNvSpPr/>
            <p:nvPr/>
          </p:nvSpPr>
          <p:spPr bwMode="auto">
            <a:xfrm rot="8399373">
              <a:off x="755106" y="2456076"/>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grpSp>
        <p:nvGrpSpPr>
          <p:cNvPr id="184" name="Group 183"/>
          <p:cNvGrpSpPr/>
          <p:nvPr/>
        </p:nvGrpSpPr>
        <p:grpSpPr>
          <a:xfrm>
            <a:off x="2209006" y="1796924"/>
            <a:ext cx="1129639" cy="1236579"/>
            <a:chOff x="671967" y="1812931"/>
            <a:chExt cx="1065409" cy="1067589"/>
          </a:xfrm>
        </p:grpSpPr>
        <p:grpSp>
          <p:nvGrpSpPr>
            <p:cNvPr id="185" name="Group 184"/>
            <p:cNvGrpSpPr/>
            <p:nvPr/>
          </p:nvGrpSpPr>
          <p:grpSpPr>
            <a:xfrm>
              <a:off x="693484" y="1830180"/>
              <a:ext cx="953538" cy="907725"/>
              <a:chOff x="-343938" y="4418169"/>
              <a:chExt cx="2194086" cy="2212270"/>
            </a:xfrm>
          </p:grpSpPr>
          <p:sp>
            <p:nvSpPr>
              <p:cNvPr id="196" name="Oval 195"/>
              <p:cNvSpPr/>
              <p:nvPr/>
            </p:nvSpPr>
            <p:spPr bwMode="auto">
              <a:xfrm>
                <a:off x="426021" y="5182155"/>
                <a:ext cx="628611" cy="70832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nvGrpSpPr>
              <p:cNvPr id="197" name="Group 196"/>
              <p:cNvGrpSpPr/>
              <p:nvPr/>
            </p:nvGrpSpPr>
            <p:grpSpPr>
              <a:xfrm>
                <a:off x="-343938" y="4418169"/>
                <a:ext cx="2194086" cy="2212270"/>
                <a:chOff x="-343938" y="4418169"/>
                <a:chExt cx="2194086" cy="2212270"/>
              </a:xfrm>
            </p:grpSpPr>
            <p:sp>
              <p:nvSpPr>
                <p:cNvPr id="202" name="Freeform 201"/>
                <p:cNvSpPr/>
                <p:nvPr/>
              </p:nvSpPr>
              <p:spPr bwMode="auto">
                <a:xfrm>
                  <a:off x="896610" y="5449716"/>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03" name="Freeform 202"/>
                <p:cNvSpPr/>
                <p:nvPr/>
              </p:nvSpPr>
              <p:spPr bwMode="auto">
                <a:xfrm>
                  <a:off x="-343938" y="5448019"/>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04" name="Freeform 203"/>
                <p:cNvSpPr/>
                <p:nvPr/>
              </p:nvSpPr>
              <p:spPr bwMode="auto">
                <a:xfrm rot="5400000">
                  <a:off x="312509" y="6085516"/>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05" name="Freeform 204"/>
                <p:cNvSpPr/>
                <p:nvPr/>
              </p:nvSpPr>
              <p:spPr bwMode="auto">
                <a:xfrm rot="16200000">
                  <a:off x="240991" y="4826784"/>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sp>
            <p:nvSpPr>
              <p:cNvPr id="198" name="Freeform 197"/>
              <p:cNvSpPr/>
              <p:nvPr/>
            </p:nvSpPr>
            <p:spPr bwMode="auto">
              <a:xfrm rot="2999373">
                <a:off x="703923" y="5925161"/>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99" name="Freeform 198"/>
              <p:cNvSpPr/>
              <p:nvPr/>
            </p:nvSpPr>
            <p:spPr bwMode="auto">
              <a:xfrm rot="2999373">
                <a:off x="-118041" y="5009258"/>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00" name="Freeform 199"/>
              <p:cNvSpPr/>
              <p:nvPr/>
            </p:nvSpPr>
            <p:spPr bwMode="auto">
              <a:xfrm rot="8399373">
                <a:off x="-146276" y="5925160"/>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01" name="Freeform 200"/>
              <p:cNvSpPr/>
              <p:nvPr/>
            </p:nvSpPr>
            <p:spPr bwMode="auto">
              <a:xfrm rot="19199373">
                <a:off x="727206" y="5037247"/>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pic>
          <p:nvPicPr>
            <p:cNvPr id="18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76" t="22912" r="3" b="-1"/>
            <a:stretch/>
          </p:blipFill>
          <p:spPr bwMode="auto">
            <a:xfrm>
              <a:off x="1107886" y="2756321"/>
              <a:ext cx="151655" cy="12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76" t="22912" r="3" b="-1"/>
            <a:stretch/>
          </p:blipFill>
          <p:spPr bwMode="auto">
            <a:xfrm>
              <a:off x="1585721" y="2289493"/>
              <a:ext cx="151655" cy="12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8" name="Freeform 187"/>
            <p:cNvSpPr/>
            <p:nvPr/>
          </p:nvSpPr>
          <p:spPr bwMode="auto">
            <a:xfrm>
              <a:off x="671967" y="2250040"/>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89" name="Freeform 188"/>
            <p:cNvSpPr/>
            <p:nvPr/>
          </p:nvSpPr>
          <p:spPr bwMode="auto">
            <a:xfrm rot="2999373">
              <a:off x="798932" y="2037845"/>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90" name="Freeform 189"/>
            <p:cNvSpPr/>
            <p:nvPr/>
          </p:nvSpPr>
          <p:spPr bwMode="auto">
            <a:xfrm rot="16200000">
              <a:off x="964273" y="1978937"/>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91" name="Freeform 190"/>
            <p:cNvSpPr/>
            <p:nvPr/>
          </p:nvSpPr>
          <p:spPr bwMode="auto">
            <a:xfrm rot="19199373">
              <a:off x="1170666" y="2074351"/>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92" name="Freeform 191"/>
            <p:cNvSpPr/>
            <p:nvPr/>
          </p:nvSpPr>
          <p:spPr bwMode="auto">
            <a:xfrm>
              <a:off x="1259541" y="2253587"/>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93" name="Freeform 192"/>
            <p:cNvSpPr/>
            <p:nvPr/>
          </p:nvSpPr>
          <p:spPr bwMode="auto">
            <a:xfrm rot="2999373">
              <a:off x="1178445" y="2468665"/>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94" name="Freeform 193"/>
            <p:cNvSpPr/>
            <p:nvPr/>
          </p:nvSpPr>
          <p:spPr bwMode="auto">
            <a:xfrm rot="5400000">
              <a:off x="983092" y="2531077"/>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95" name="Freeform 194"/>
            <p:cNvSpPr/>
            <p:nvPr/>
          </p:nvSpPr>
          <p:spPr bwMode="auto">
            <a:xfrm rot="8399373">
              <a:off x="755106" y="2456076"/>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sp>
        <p:nvSpPr>
          <p:cNvPr id="159" name="7-Point Star 158"/>
          <p:cNvSpPr/>
          <p:nvPr/>
        </p:nvSpPr>
        <p:spPr bwMode="auto">
          <a:xfrm rot="20951726">
            <a:off x="3293631" y="2268483"/>
            <a:ext cx="258114" cy="285923"/>
          </a:xfrm>
          <a:prstGeom prst="star7">
            <a:avLst/>
          </a:prstGeom>
          <a:solidFill>
            <a:srgbClr val="78256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500" dirty="0" smtClean="0">
                <a:latin typeface="Arial" pitchFamily="124" charset="0"/>
              </a:rPr>
              <a:t>SA</a:t>
            </a:r>
            <a:endParaRPr kumimoji="0" lang="en-US" sz="500" b="0" i="0" u="none" strike="noStrike" cap="none" normalizeH="0" baseline="0" dirty="0">
              <a:ln>
                <a:noFill/>
              </a:ln>
              <a:solidFill>
                <a:schemeClr val="tx1"/>
              </a:solidFill>
              <a:effectLst/>
              <a:latin typeface="Arial" pitchFamily="124" charset="0"/>
            </a:endParaRPr>
          </a:p>
        </p:txBody>
      </p:sp>
      <p:grpSp>
        <p:nvGrpSpPr>
          <p:cNvPr id="206" name="Group 205"/>
          <p:cNvGrpSpPr/>
          <p:nvPr/>
        </p:nvGrpSpPr>
        <p:grpSpPr>
          <a:xfrm>
            <a:off x="4208795" y="1788171"/>
            <a:ext cx="1129639" cy="1236579"/>
            <a:chOff x="671967" y="1812931"/>
            <a:chExt cx="1065409" cy="1067589"/>
          </a:xfrm>
        </p:grpSpPr>
        <p:grpSp>
          <p:nvGrpSpPr>
            <p:cNvPr id="207" name="Group 206"/>
            <p:cNvGrpSpPr/>
            <p:nvPr/>
          </p:nvGrpSpPr>
          <p:grpSpPr>
            <a:xfrm>
              <a:off x="693484" y="1830180"/>
              <a:ext cx="953538" cy="907725"/>
              <a:chOff x="-343938" y="4418169"/>
              <a:chExt cx="2194086" cy="2212270"/>
            </a:xfrm>
          </p:grpSpPr>
          <p:sp>
            <p:nvSpPr>
              <p:cNvPr id="218" name="Oval 217"/>
              <p:cNvSpPr/>
              <p:nvPr/>
            </p:nvSpPr>
            <p:spPr bwMode="auto">
              <a:xfrm>
                <a:off x="426021" y="5182155"/>
                <a:ext cx="628611" cy="70832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nvGrpSpPr>
              <p:cNvPr id="219" name="Group 218"/>
              <p:cNvGrpSpPr/>
              <p:nvPr/>
            </p:nvGrpSpPr>
            <p:grpSpPr>
              <a:xfrm>
                <a:off x="-343938" y="4418169"/>
                <a:ext cx="2194086" cy="2212270"/>
                <a:chOff x="-343938" y="4418169"/>
                <a:chExt cx="2194086" cy="2212270"/>
              </a:xfrm>
            </p:grpSpPr>
            <p:sp>
              <p:nvSpPr>
                <p:cNvPr id="224" name="Freeform 223"/>
                <p:cNvSpPr/>
                <p:nvPr/>
              </p:nvSpPr>
              <p:spPr bwMode="auto">
                <a:xfrm>
                  <a:off x="896610" y="5449716"/>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25" name="Freeform 224"/>
                <p:cNvSpPr/>
                <p:nvPr/>
              </p:nvSpPr>
              <p:spPr bwMode="auto">
                <a:xfrm>
                  <a:off x="-343938" y="5448019"/>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26" name="Freeform 225"/>
                <p:cNvSpPr/>
                <p:nvPr/>
              </p:nvSpPr>
              <p:spPr bwMode="auto">
                <a:xfrm rot="5400000">
                  <a:off x="312509" y="6085516"/>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27" name="Freeform 226"/>
                <p:cNvSpPr/>
                <p:nvPr/>
              </p:nvSpPr>
              <p:spPr bwMode="auto">
                <a:xfrm rot="16200000">
                  <a:off x="240991" y="4826784"/>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sp>
            <p:nvSpPr>
              <p:cNvPr id="220" name="Freeform 219"/>
              <p:cNvSpPr/>
              <p:nvPr/>
            </p:nvSpPr>
            <p:spPr bwMode="auto">
              <a:xfrm rot="2999373">
                <a:off x="703923" y="5925161"/>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21" name="Freeform 220"/>
              <p:cNvSpPr/>
              <p:nvPr/>
            </p:nvSpPr>
            <p:spPr bwMode="auto">
              <a:xfrm rot="2999373">
                <a:off x="-118041" y="5009258"/>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22" name="Freeform 221"/>
              <p:cNvSpPr/>
              <p:nvPr/>
            </p:nvSpPr>
            <p:spPr bwMode="auto">
              <a:xfrm rot="8399373">
                <a:off x="-146276" y="5925160"/>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23" name="Freeform 222"/>
              <p:cNvSpPr/>
              <p:nvPr/>
            </p:nvSpPr>
            <p:spPr bwMode="auto">
              <a:xfrm rot="19199373">
                <a:off x="727206" y="5037247"/>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pic>
          <p:nvPicPr>
            <p:cNvPr id="208"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76" t="22912" r="3" b="-1"/>
            <a:stretch/>
          </p:blipFill>
          <p:spPr bwMode="auto">
            <a:xfrm>
              <a:off x="1107886" y="2756321"/>
              <a:ext cx="151655" cy="12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76" t="22912" r="3" b="-1"/>
            <a:stretch/>
          </p:blipFill>
          <p:spPr bwMode="auto">
            <a:xfrm>
              <a:off x="1585721" y="2289493"/>
              <a:ext cx="151655" cy="12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0" name="Freeform 209"/>
            <p:cNvSpPr/>
            <p:nvPr/>
          </p:nvSpPr>
          <p:spPr bwMode="auto">
            <a:xfrm>
              <a:off x="671967" y="2250040"/>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11" name="Freeform 210"/>
            <p:cNvSpPr/>
            <p:nvPr/>
          </p:nvSpPr>
          <p:spPr bwMode="auto">
            <a:xfrm rot="2999373">
              <a:off x="798932" y="2037845"/>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12" name="Freeform 211"/>
            <p:cNvSpPr/>
            <p:nvPr/>
          </p:nvSpPr>
          <p:spPr bwMode="auto">
            <a:xfrm rot="16200000">
              <a:off x="964273" y="1978937"/>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13" name="Freeform 212"/>
            <p:cNvSpPr/>
            <p:nvPr/>
          </p:nvSpPr>
          <p:spPr bwMode="auto">
            <a:xfrm rot="19199373">
              <a:off x="1170666" y="2074351"/>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14" name="Freeform 213"/>
            <p:cNvSpPr/>
            <p:nvPr/>
          </p:nvSpPr>
          <p:spPr bwMode="auto">
            <a:xfrm>
              <a:off x="1259541" y="2253587"/>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15" name="Freeform 214"/>
            <p:cNvSpPr/>
            <p:nvPr/>
          </p:nvSpPr>
          <p:spPr bwMode="auto">
            <a:xfrm rot="2999373">
              <a:off x="1178445" y="2468665"/>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16" name="Freeform 215"/>
            <p:cNvSpPr/>
            <p:nvPr/>
          </p:nvSpPr>
          <p:spPr bwMode="auto">
            <a:xfrm rot="5400000">
              <a:off x="983092" y="2531077"/>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17" name="Freeform 216"/>
            <p:cNvSpPr/>
            <p:nvPr/>
          </p:nvSpPr>
          <p:spPr bwMode="auto">
            <a:xfrm rot="8399373">
              <a:off x="755106" y="2456076"/>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sp>
        <p:nvSpPr>
          <p:cNvPr id="228" name="7-Point Star 227"/>
          <p:cNvSpPr/>
          <p:nvPr/>
        </p:nvSpPr>
        <p:spPr bwMode="auto">
          <a:xfrm rot="20951726">
            <a:off x="5293420" y="2259730"/>
            <a:ext cx="258114" cy="285923"/>
          </a:xfrm>
          <a:prstGeom prst="star7">
            <a:avLst/>
          </a:prstGeom>
          <a:solidFill>
            <a:srgbClr val="78256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500" dirty="0" smtClean="0">
                <a:latin typeface="Arial" pitchFamily="124" charset="0"/>
              </a:rPr>
              <a:t>SA</a:t>
            </a:r>
            <a:endParaRPr kumimoji="0" lang="en-US" sz="500" b="0" i="0" u="none" strike="noStrike" cap="none" normalizeH="0" baseline="0" dirty="0">
              <a:ln>
                <a:noFill/>
              </a:ln>
              <a:solidFill>
                <a:schemeClr val="tx1"/>
              </a:solidFill>
              <a:effectLst/>
              <a:latin typeface="Arial" pitchFamily="124" charset="0"/>
            </a:endParaRPr>
          </a:p>
        </p:txBody>
      </p:sp>
      <p:pic>
        <p:nvPicPr>
          <p:cNvPr id="435" name="Picture 5" descr="http://img2-2.timeinc.net/toh/i/a/tools/magnets-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5173" y="2089682"/>
            <a:ext cx="531956" cy="581126"/>
          </a:xfrm>
          <a:prstGeom prst="rect">
            <a:avLst/>
          </a:prstGeom>
          <a:noFill/>
          <a:extLst>
            <a:ext uri="{909E8E84-426E-40DD-AFC4-6F175D3DCCD1}">
              <a14:hiddenFill xmlns:a14="http://schemas.microsoft.com/office/drawing/2010/main">
                <a:solidFill>
                  <a:srgbClr val="FFFFFF"/>
                </a:solidFill>
              </a14:hiddenFill>
            </a:ext>
          </a:extLst>
        </p:spPr>
      </p:pic>
      <p:sp>
        <p:nvSpPr>
          <p:cNvPr id="479" name="Freeform 478"/>
          <p:cNvSpPr/>
          <p:nvPr/>
        </p:nvSpPr>
        <p:spPr bwMode="auto">
          <a:xfrm>
            <a:off x="6265129" y="2251251"/>
            <a:ext cx="439386" cy="64782"/>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pic>
        <p:nvPicPr>
          <p:cNvPr id="464"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76" t="22912" r="3" b="-1"/>
          <a:stretch/>
        </p:blipFill>
        <p:spPr bwMode="auto">
          <a:xfrm>
            <a:off x="6639517" y="2293001"/>
            <a:ext cx="160798" cy="143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3" name="7-Point Star 482"/>
          <p:cNvSpPr/>
          <p:nvPr/>
        </p:nvSpPr>
        <p:spPr bwMode="auto">
          <a:xfrm rot="20951726">
            <a:off x="6755301" y="2212562"/>
            <a:ext cx="258114" cy="285923"/>
          </a:xfrm>
          <a:prstGeom prst="star7">
            <a:avLst/>
          </a:prstGeom>
          <a:solidFill>
            <a:srgbClr val="78256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500" dirty="0" smtClean="0">
                <a:latin typeface="Arial" pitchFamily="124" charset="0"/>
              </a:rPr>
              <a:t>SA</a:t>
            </a:r>
            <a:endParaRPr kumimoji="0" lang="en-US" sz="500" b="0" i="0" u="none" strike="noStrike" cap="none" normalizeH="0" baseline="0" dirty="0">
              <a:ln>
                <a:noFill/>
              </a:ln>
              <a:solidFill>
                <a:schemeClr val="tx1"/>
              </a:solidFill>
              <a:effectLst/>
              <a:latin typeface="Arial" pitchFamily="124" charset="0"/>
            </a:endParaRPr>
          </a:p>
        </p:txBody>
      </p:sp>
      <p:sp>
        <p:nvSpPr>
          <p:cNvPr id="327" name="TextBox 89"/>
          <p:cNvSpPr txBox="1"/>
          <p:nvPr/>
        </p:nvSpPr>
        <p:spPr>
          <a:xfrm>
            <a:off x="8150780" y="1154274"/>
            <a:ext cx="941283"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smtClean="0">
                <a:latin typeface="Arial" pitchFamily="34" charset="0"/>
                <a:cs typeface="Arial" pitchFamily="34" charset="0"/>
              </a:rPr>
              <a:t>Enriched </a:t>
            </a:r>
          </a:p>
          <a:p>
            <a:pPr algn="ctr"/>
            <a:r>
              <a:rPr lang="en-US" sz="1400" dirty="0" smtClean="0">
                <a:latin typeface="Arial" pitchFamily="34" charset="0"/>
                <a:cs typeface="Arial" pitchFamily="34" charset="0"/>
              </a:rPr>
              <a:t>ISP</a:t>
            </a:r>
            <a:endParaRPr lang="en-US" sz="1400" dirty="0">
              <a:latin typeface="Arial" pitchFamily="34" charset="0"/>
              <a:cs typeface="Arial" pitchFamily="34" charset="0"/>
            </a:endParaRPr>
          </a:p>
        </p:txBody>
      </p:sp>
      <p:grpSp>
        <p:nvGrpSpPr>
          <p:cNvPr id="12" name="Group 11"/>
          <p:cNvGrpSpPr/>
          <p:nvPr/>
        </p:nvGrpSpPr>
        <p:grpSpPr>
          <a:xfrm>
            <a:off x="188080" y="1871370"/>
            <a:ext cx="580038" cy="639539"/>
            <a:chOff x="-31714" y="2045449"/>
            <a:chExt cx="580038" cy="639539"/>
          </a:xfrm>
        </p:grpSpPr>
        <p:sp>
          <p:nvSpPr>
            <p:cNvPr id="328" name="Oval 327"/>
            <p:cNvSpPr/>
            <p:nvPr/>
          </p:nvSpPr>
          <p:spPr bwMode="auto">
            <a:xfrm>
              <a:off x="126785" y="2190931"/>
              <a:ext cx="289661" cy="336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0" name="Rectangle 9"/>
            <p:cNvSpPr/>
            <p:nvPr/>
          </p:nvSpPr>
          <p:spPr>
            <a:xfrm>
              <a:off x="76304" y="2255030"/>
              <a:ext cx="184731" cy="261610"/>
            </a:xfrm>
            <a:prstGeom prst="rect">
              <a:avLst/>
            </a:prstGeom>
          </p:spPr>
          <p:txBody>
            <a:bodyPr wrap="none">
              <a:spAutoFit/>
            </a:bodyPr>
            <a:lstStyle/>
            <a:p>
              <a:endParaRPr lang="en-US" sz="1100" dirty="0">
                <a:solidFill>
                  <a:srgbClr val="FF0000"/>
                </a:solidFill>
              </a:endParaRPr>
            </a:p>
          </p:txBody>
        </p:sp>
        <p:sp>
          <p:nvSpPr>
            <p:cNvPr id="329" name="Freeform 328"/>
            <p:cNvSpPr/>
            <p:nvPr/>
          </p:nvSpPr>
          <p:spPr bwMode="auto">
            <a:xfrm rot="16200000">
              <a:off x="204209" y="209228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30" name="Freeform 329"/>
            <p:cNvSpPr/>
            <p:nvPr/>
          </p:nvSpPr>
          <p:spPr bwMode="auto">
            <a:xfrm rot="16200000">
              <a:off x="193374" y="257534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32" name="Freeform 331"/>
            <p:cNvSpPr/>
            <p:nvPr/>
          </p:nvSpPr>
          <p:spPr bwMode="auto">
            <a:xfrm rot="13347843">
              <a:off x="8491" y="2186678"/>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33" name="Freeform 332"/>
            <p:cNvSpPr/>
            <p:nvPr/>
          </p:nvSpPr>
          <p:spPr bwMode="auto">
            <a:xfrm rot="13347843">
              <a:off x="338205" y="246137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34" name="Freeform 333"/>
            <p:cNvSpPr/>
            <p:nvPr/>
          </p:nvSpPr>
          <p:spPr bwMode="auto">
            <a:xfrm rot="10557694">
              <a:off x="391842" y="233556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35" name="Freeform 334"/>
            <p:cNvSpPr/>
            <p:nvPr/>
          </p:nvSpPr>
          <p:spPr bwMode="auto">
            <a:xfrm rot="10557694">
              <a:off x="-31714" y="234515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36" name="Freeform 335"/>
            <p:cNvSpPr/>
            <p:nvPr/>
          </p:nvSpPr>
          <p:spPr bwMode="auto">
            <a:xfrm rot="8079867">
              <a:off x="336620" y="216790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37" name="Freeform 336"/>
            <p:cNvSpPr/>
            <p:nvPr/>
          </p:nvSpPr>
          <p:spPr bwMode="auto">
            <a:xfrm rot="8079867">
              <a:off x="48544" y="2497099"/>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grpSp>
        <p:nvGrpSpPr>
          <p:cNvPr id="526" name="Group 525"/>
          <p:cNvGrpSpPr/>
          <p:nvPr/>
        </p:nvGrpSpPr>
        <p:grpSpPr>
          <a:xfrm>
            <a:off x="279222" y="2617024"/>
            <a:ext cx="580038" cy="639539"/>
            <a:chOff x="-31714" y="2045449"/>
            <a:chExt cx="580038" cy="639539"/>
          </a:xfrm>
        </p:grpSpPr>
        <p:sp>
          <p:nvSpPr>
            <p:cNvPr id="527" name="Oval 526"/>
            <p:cNvSpPr/>
            <p:nvPr/>
          </p:nvSpPr>
          <p:spPr bwMode="auto">
            <a:xfrm>
              <a:off x="126785" y="2190931"/>
              <a:ext cx="289661" cy="336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28" name="Rectangle 527"/>
            <p:cNvSpPr/>
            <p:nvPr/>
          </p:nvSpPr>
          <p:spPr>
            <a:xfrm>
              <a:off x="76304" y="2255030"/>
              <a:ext cx="184731" cy="261610"/>
            </a:xfrm>
            <a:prstGeom prst="rect">
              <a:avLst/>
            </a:prstGeom>
          </p:spPr>
          <p:txBody>
            <a:bodyPr wrap="none">
              <a:spAutoFit/>
            </a:bodyPr>
            <a:lstStyle/>
            <a:p>
              <a:endParaRPr lang="en-US" sz="1100" dirty="0">
                <a:solidFill>
                  <a:srgbClr val="FF0000"/>
                </a:solidFill>
              </a:endParaRPr>
            </a:p>
          </p:txBody>
        </p:sp>
        <p:sp>
          <p:nvSpPr>
            <p:cNvPr id="529" name="Freeform 528"/>
            <p:cNvSpPr/>
            <p:nvPr/>
          </p:nvSpPr>
          <p:spPr bwMode="auto">
            <a:xfrm rot="16200000">
              <a:off x="204209" y="209228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30" name="Freeform 529"/>
            <p:cNvSpPr/>
            <p:nvPr/>
          </p:nvSpPr>
          <p:spPr bwMode="auto">
            <a:xfrm rot="16200000">
              <a:off x="193374" y="257534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31" name="Freeform 530"/>
            <p:cNvSpPr/>
            <p:nvPr/>
          </p:nvSpPr>
          <p:spPr bwMode="auto">
            <a:xfrm rot="13347843">
              <a:off x="8491" y="2186678"/>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32" name="Freeform 531"/>
            <p:cNvSpPr/>
            <p:nvPr/>
          </p:nvSpPr>
          <p:spPr bwMode="auto">
            <a:xfrm rot="13347843">
              <a:off x="338205" y="246137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33" name="Freeform 532"/>
            <p:cNvSpPr/>
            <p:nvPr/>
          </p:nvSpPr>
          <p:spPr bwMode="auto">
            <a:xfrm rot="10557694">
              <a:off x="391842" y="233556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34" name="Freeform 533"/>
            <p:cNvSpPr/>
            <p:nvPr/>
          </p:nvSpPr>
          <p:spPr bwMode="auto">
            <a:xfrm rot="10557694">
              <a:off x="-31714" y="234515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35" name="Freeform 534"/>
            <p:cNvSpPr/>
            <p:nvPr/>
          </p:nvSpPr>
          <p:spPr bwMode="auto">
            <a:xfrm rot="8079867">
              <a:off x="336620" y="216790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36" name="Freeform 535"/>
            <p:cNvSpPr/>
            <p:nvPr/>
          </p:nvSpPr>
          <p:spPr bwMode="auto">
            <a:xfrm rot="8079867">
              <a:off x="48544" y="2497099"/>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grpSp>
        <p:nvGrpSpPr>
          <p:cNvPr id="2" name="Group 1"/>
          <p:cNvGrpSpPr/>
          <p:nvPr/>
        </p:nvGrpSpPr>
        <p:grpSpPr>
          <a:xfrm>
            <a:off x="169048" y="3799855"/>
            <a:ext cx="9087968" cy="2573240"/>
            <a:chOff x="169048" y="3799855"/>
            <a:chExt cx="9087968" cy="2573240"/>
          </a:xfrm>
        </p:grpSpPr>
        <p:pic>
          <p:nvPicPr>
            <p:cNvPr id="243" name="Picture 5" descr="http://img2-2.timeinc.net/toh/i/a/tools/magnets-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4469" y="4294701"/>
              <a:ext cx="531956" cy="581126"/>
            </a:xfrm>
            <a:prstGeom prst="rect">
              <a:avLst/>
            </a:prstGeom>
            <a:noFill/>
            <a:extLst>
              <a:ext uri="{909E8E84-426E-40DD-AFC4-6F175D3DCCD1}">
                <a14:hiddenFill xmlns:a14="http://schemas.microsoft.com/office/drawing/2010/main">
                  <a:solidFill>
                    <a:srgbClr val="FFFFFF"/>
                  </a:solidFill>
                </a14:hiddenFill>
              </a:ext>
            </a:extLst>
          </p:spPr>
        </p:pic>
        <p:sp>
          <p:nvSpPr>
            <p:cNvPr id="288" name="7-Point Star 287"/>
            <p:cNvSpPr/>
            <p:nvPr/>
          </p:nvSpPr>
          <p:spPr bwMode="auto">
            <a:xfrm rot="20951726">
              <a:off x="3326877" y="4421295"/>
              <a:ext cx="258114" cy="285923"/>
            </a:xfrm>
            <a:prstGeom prst="star7">
              <a:avLst/>
            </a:prstGeom>
            <a:solidFill>
              <a:srgbClr val="78256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500" dirty="0" smtClean="0">
                  <a:latin typeface="Arial" pitchFamily="124" charset="0"/>
                </a:rPr>
                <a:t>SA</a:t>
              </a:r>
              <a:endParaRPr kumimoji="0" lang="en-US" sz="500" b="0" i="0" u="none" strike="noStrike" cap="none" normalizeH="0" baseline="0" dirty="0">
                <a:ln>
                  <a:noFill/>
                </a:ln>
                <a:solidFill>
                  <a:schemeClr val="tx1"/>
                </a:solidFill>
                <a:effectLst/>
                <a:latin typeface="Arial" pitchFamily="124" charset="0"/>
              </a:endParaRPr>
            </a:p>
          </p:txBody>
        </p:sp>
        <p:sp>
          <p:nvSpPr>
            <p:cNvPr id="315" name="7-Point Star 314"/>
            <p:cNvSpPr/>
            <p:nvPr/>
          </p:nvSpPr>
          <p:spPr bwMode="auto">
            <a:xfrm rot="20951726">
              <a:off x="5586737" y="4422232"/>
              <a:ext cx="258114" cy="285923"/>
            </a:xfrm>
            <a:prstGeom prst="star7">
              <a:avLst/>
            </a:prstGeom>
            <a:solidFill>
              <a:srgbClr val="78256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500" dirty="0" smtClean="0">
                  <a:latin typeface="Arial" pitchFamily="124" charset="0"/>
                </a:rPr>
                <a:t>SA</a:t>
              </a:r>
              <a:endParaRPr kumimoji="0" lang="en-US" sz="500" b="0" i="0" u="none" strike="noStrike" cap="none" normalizeH="0" baseline="0" dirty="0">
                <a:ln>
                  <a:noFill/>
                </a:ln>
                <a:solidFill>
                  <a:schemeClr val="tx1"/>
                </a:solidFill>
                <a:effectLst/>
                <a:latin typeface="Arial" pitchFamily="124" charset="0"/>
              </a:endParaRPr>
            </a:p>
          </p:txBody>
        </p:sp>
        <p:grpSp>
          <p:nvGrpSpPr>
            <p:cNvPr id="7" name="Group 6"/>
            <p:cNvGrpSpPr/>
            <p:nvPr/>
          </p:nvGrpSpPr>
          <p:grpSpPr>
            <a:xfrm>
              <a:off x="3115765" y="4403742"/>
              <a:ext cx="186600" cy="294168"/>
              <a:chOff x="4104167" y="4752753"/>
              <a:chExt cx="186600" cy="294168"/>
            </a:xfrm>
          </p:grpSpPr>
          <p:cxnSp>
            <p:nvCxnSpPr>
              <p:cNvPr id="3" name="Straight Connector 2"/>
              <p:cNvCxnSpPr/>
              <p:nvPr/>
            </p:nvCxnSpPr>
            <p:spPr bwMode="auto">
              <a:xfrm>
                <a:off x="4104167" y="4752753"/>
                <a:ext cx="186600" cy="294168"/>
              </a:xfrm>
              <a:prstGeom prst="line">
                <a:avLst/>
              </a:prstGeom>
              <a:solidFill>
                <a:schemeClr val="accent1"/>
              </a:solidFill>
              <a:ln w="28575" cap="flat" cmpd="sng" algn="ctr">
                <a:solidFill>
                  <a:schemeClr val="accent4"/>
                </a:solidFill>
                <a:prstDash val="solid"/>
                <a:round/>
                <a:headEnd type="none" w="med" len="med"/>
                <a:tailEnd type="none" w="med" len="med"/>
              </a:ln>
              <a:effectLst/>
            </p:spPr>
          </p:cxnSp>
          <p:cxnSp>
            <p:nvCxnSpPr>
              <p:cNvPr id="320" name="Straight Connector 319"/>
              <p:cNvCxnSpPr/>
              <p:nvPr/>
            </p:nvCxnSpPr>
            <p:spPr bwMode="auto">
              <a:xfrm flipV="1">
                <a:off x="4121266" y="4752753"/>
                <a:ext cx="169501" cy="294168"/>
              </a:xfrm>
              <a:prstGeom prst="line">
                <a:avLst/>
              </a:prstGeom>
              <a:solidFill>
                <a:schemeClr val="accent1"/>
              </a:solidFill>
              <a:ln w="28575" cap="flat" cmpd="sng" algn="ctr">
                <a:solidFill>
                  <a:schemeClr val="accent4"/>
                </a:solidFill>
                <a:prstDash val="solid"/>
                <a:round/>
                <a:headEnd type="none" w="med" len="med"/>
                <a:tailEnd type="none" w="med" len="med"/>
              </a:ln>
              <a:effectLst/>
            </p:spPr>
          </p:cxnSp>
        </p:grpSp>
        <p:sp>
          <p:nvSpPr>
            <p:cNvPr id="9" name="TextBox 8"/>
            <p:cNvSpPr txBox="1"/>
            <p:nvPr/>
          </p:nvSpPr>
          <p:spPr>
            <a:xfrm>
              <a:off x="401826" y="5665209"/>
              <a:ext cx="8855190" cy="707886"/>
            </a:xfrm>
            <a:prstGeom prst="rect">
              <a:avLst/>
            </a:prstGeom>
            <a:noFill/>
          </p:spPr>
          <p:txBody>
            <a:bodyPr wrap="square" rtlCol="0">
              <a:spAutoFit/>
            </a:bodyPr>
            <a:lstStyle/>
            <a:p>
              <a:r>
                <a:rPr lang="en-US" sz="2000" dirty="0" smtClean="0"/>
                <a:t>“no template”	</a:t>
              </a:r>
            </a:p>
            <a:p>
              <a:r>
                <a:rPr lang="en-US" sz="2000" dirty="0" smtClean="0"/>
                <a:t>“no biotin” 		“no capture”                                                “no yield”</a:t>
              </a:r>
              <a:endParaRPr lang="en-US" sz="2000" dirty="0"/>
            </a:p>
          </p:txBody>
        </p:sp>
        <p:grpSp>
          <p:nvGrpSpPr>
            <p:cNvPr id="11" name="Group 10"/>
            <p:cNvGrpSpPr/>
            <p:nvPr/>
          </p:nvGrpSpPr>
          <p:grpSpPr>
            <a:xfrm>
              <a:off x="169048" y="4240952"/>
              <a:ext cx="580038" cy="639539"/>
              <a:chOff x="102182" y="3902145"/>
              <a:chExt cx="580038" cy="639539"/>
            </a:xfrm>
          </p:grpSpPr>
          <p:sp>
            <p:nvSpPr>
              <p:cNvPr id="338" name="Oval 337"/>
              <p:cNvSpPr/>
              <p:nvPr/>
            </p:nvSpPr>
            <p:spPr bwMode="auto">
              <a:xfrm>
                <a:off x="260681" y="4047627"/>
                <a:ext cx="289661" cy="336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39" name="Rectangle 338"/>
              <p:cNvSpPr/>
              <p:nvPr/>
            </p:nvSpPr>
            <p:spPr>
              <a:xfrm>
                <a:off x="210200" y="4111726"/>
                <a:ext cx="184731" cy="261610"/>
              </a:xfrm>
              <a:prstGeom prst="rect">
                <a:avLst/>
              </a:prstGeom>
            </p:spPr>
            <p:txBody>
              <a:bodyPr wrap="none">
                <a:spAutoFit/>
              </a:bodyPr>
              <a:lstStyle/>
              <a:p>
                <a:endParaRPr lang="en-US" sz="1100" dirty="0">
                  <a:solidFill>
                    <a:srgbClr val="FF0000"/>
                  </a:solidFill>
                </a:endParaRPr>
              </a:p>
            </p:txBody>
          </p:sp>
          <p:sp>
            <p:nvSpPr>
              <p:cNvPr id="340" name="Freeform 339"/>
              <p:cNvSpPr/>
              <p:nvPr/>
            </p:nvSpPr>
            <p:spPr bwMode="auto">
              <a:xfrm rot="16200000">
                <a:off x="338105" y="3948980"/>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41" name="Freeform 340"/>
              <p:cNvSpPr/>
              <p:nvPr/>
            </p:nvSpPr>
            <p:spPr bwMode="auto">
              <a:xfrm rot="16200000">
                <a:off x="327270" y="4432037"/>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42" name="Freeform 341"/>
              <p:cNvSpPr/>
              <p:nvPr/>
            </p:nvSpPr>
            <p:spPr bwMode="auto">
              <a:xfrm rot="13347843">
                <a:off x="142387" y="404337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43" name="Freeform 342"/>
              <p:cNvSpPr/>
              <p:nvPr/>
            </p:nvSpPr>
            <p:spPr bwMode="auto">
              <a:xfrm rot="13347843">
                <a:off x="472101" y="431807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44" name="Freeform 343"/>
              <p:cNvSpPr/>
              <p:nvPr/>
            </p:nvSpPr>
            <p:spPr bwMode="auto">
              <a:xfrm rot="10557694">
                <a:off x="525738" y="4192257"/>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45" name="Freeform 344"/>
              <p:cNvSpPr/>
              <p:nvPr/>
            </p:nvSpPr>
            <p:spPr bwMode="auto">
              <a:xfrm rot="10557694">
                <a:off x="102182" y="420185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46" name="Freeform 345"/>
              <p:cNvSpPr/>
              <p:nvPr/>
            </p:nvSpPr>
            <p:spPr bwMode="auto">
              <a:xfrm rot="8079867">
                <a:off x="470516" y="4024600"/>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47" name="Freeform 346"/>
              <p:cNvSpPr/>
              <p:nvPr/>
            </p:nvSpPr>
            <p:spPr bwMode="auto">
              <a:xfrm rot="8079867">
                <a:off x="182440" y="435379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sp>
          <p:nvSpPr>
            <p:cNvPr id="348" name="Oval 347"/>
            <p:cNvSpPr/>
            <p:nvPr/>
          </p:nvSpPr>
          <p:spPr bwMode="auto">
            <a:xfrm>
              <a:off x="1363448" y="4364885"/>
              <a:ext cx="289661" cy="336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50" name="Freeform 349"/>
            <p:cNvSpPr/>
            <p:nvPr/>
          </p:nvSpPr>
          <p:spPr bwMode="auto">
            <a:xfrm rot="16200000">
              <a:off x="1440872" y="4266238"/>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51" name="Freeform 350"/>
            <p:cNvSpPr/>
            <p:nvPr/>
          </p:nvSpPr>
          <p:spPr bwMode="auto">
            <a:xfrm rot="16200000">
              <a:off x="1430037" y="474929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52" name="Freeform 351"/>
            <p:cNvSpPr/>
            <p:nvPr/>
          </p:nvSpPr>
          <p:spPr bwMode="auto">
            <a:xfrm rot="13347843">
              <a:off x="1245154" y="4360632"/>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53" name="Freeform 352"/>
            <p:cNvSpPr/>
            <p:nvPr/>
          </p:nvSpPr>
          <p:spPr bwMode="auto">
            <a:xfrm rot="13347843">
              <a:off x="1574868" y="4635329"/>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54" name="Freeform 353"/>
            <p:cNvSpPr/>
            <p:nvPr/>
          </p:nvSpPr>
          <p:spPr bwMode="auto">
            <a:xfrm rot="10557694">
              <a:off x="1628505" y="450951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55" name="Freeform 354"/>
            <p:cNvSpPr/>
            <p:nvPr/>
          </p:nvSpPr>
          <p:spPr bwMode="auto">
            <a:xfrm rot="10557694">
              <a:off x="1204949" y="4519109"/>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56" name="Freeform 355"/>
            <p:cNvSpPr/>
            <p:nvPr/>
          </p:nvSpPr>
          <p:spPr bwMode="auto">
            <a:xfrm rot="8079867">
              <a:off x="1573283" y="4341858"/>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57" name="Freeform 356"/>
            <p:cNvSpPr/>
            <p:nvPr/>
          </p:nvSpPr>
          <p:spPr bwMode="auto">
            <a:xfrm rot="8079867">
              <a:off x="1285207" y="4671053"/>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nvGrpSpPr>
            <p:cNvPr id="469" name="Group 468"/>
            <p:cNvGrpSpPr/>
            <p:nvPr/>
          </p:nvGrpSpPr>
          <p:grpSpPr>
            <a:xfrm>
              <a:off x="703912" y="3799855"/>
              <a:ext cx="580038" cy="639539"/>
              <a:chOff x="-31714" y="2045449"/>
              <a:chExt cx="580038" cy="639539"/>
            </a:xfrm>
          </p:grpSpPr>
          <p:sp>
            <p:nvSpPr>
              <p:cNvPr id="470" name="Oval 469"/>
              <p:cNvSpPr/>
              <p:nvPr/>
            </p:nvSpPr>
            <p:spPr bwMode="auto">
              <a:xfrm>
                <a:off x="126785" y="2190931"/>
                <a:ext cx="289661" cy="336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71" name="Rectangle 470"/>
              <p:cNvSpPr/>
              <p:nvPr/>
            </p:nvSpPr>
            <p:spPr>
              <a:xfrm>
                <a:off x="76304" y="2255030"/>
                <a:ext cx="184731" cy="261610"/>
              </a:xfrm>
              <a:prstGeom prst="rect">
                <a:avLst/>
              </a:prstGeom>
            </p:spPr>
            <p:txBody>
              <a:bodyPr wrap="none">
                <a:spAutoFit/>
              </a:bodyPr>
              <a:lstStyle/>
              <a:p>
                <a:endParaRPr lang="en-US" sz="1100" dirty="0">
                  <a:solidFill>
                    <a:srgbClr val="FF0000"/>
                  </a:solidFill>
                </a:endParaRPr>
              </a:p>
            </p:txBody>
          </p:sp>
          <p:sp>
            <p:nvSpPr>
              <p:cNvPr id="472" name="Freeform 471"/>
              <p:cNvSpPr/>
              <p:nvPr/>
            </p:nvSpPr>
            <p:spPr bwMode="auto">
              <a:xfrm rot="16200000">
                <a:off x="204209" y="209228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73" name="Freeform 472"/>
              <p:cNvSpPr/>
              <p:nvPr/>
            </p:nvSpPr>
            <p:spPr bwMode="auto">
              <a:xfrm rot="16200000">
                <a:off x="193374" y="257534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74" name="Freeform 473"/>
              <p:cNvSpPr/>
              <p:nvPr/>
            </p:nvSpPr>
            <p:spPr bwMode="auto">
              <a:xfrm rot="13347843">
                <a:off x="8491" y="2186678"/>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75" name="Freeform 474"/>
              <p:cNvSpPr/>
              <p:nvPr/>
            </p:nvSpPr>
            <p:spPr bwMode="auto">
              <a:xfrm rot="13347843">
                <a:off x="338205" y="246137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76" name="Freeform 475"/>
              <p:cNvSpPr/>
              <p:nvPr/>
            </p:nvSpPr>
            <p:spPr bwMode="auto">
              <a:xfrm rot="10557694">
                <a:off x="391842" y="233556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77" name="Freeform 476"/>
              <p:cNvSpPr/>
              <p:nvPr/>
            </p:nvSpPr>
            <p:spPr bwMode="auto">
              <a:xfrm rot="10557694">
                <a:off x="-31714" y="234515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78" name="Freeform 477"/>
              <p:cNvSpPr/>
              <p:nvPr/>
            </p:nvSpPr>
            <p:spPr bwMode="auto">
              <a:xfrm rot="8079867">
                <a:off x="336620" y="216790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80" name="Freeform 479"/>
              <p:cNvSpPr/>
              <p:nvPr/>
            </p:nvSpPr>
            <p:spPr bwMode="auto">
              <a:xfrm rot="8079867">
                <a:off x="48544" y="2497099"/>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grpSp>
          <p:nvGrpSpPr>
            <p:cNvPr id="481" name="Group 480"/>
            <p:cNvGrpSpPr/>
            <p:nvPr/>
          </p:nvGrpSpPr>
          <p:grpSpPr>
            <a:xfrm>
              <a:off x="691658" y="4645964"/>
              <a:ext cx="580038" cy="639539"/>
              <a:chOff x="-31714" y="2045449"/>
              <a:chExt cx="580038" cy="639539"/>
            </a:xfrm>
          </p:grpSpPr>
          <p:sp>
            <p:nvSpPr>
              <p:cNvPr id="482" name="Oval 481"/>
              <p:cNvSpPr/>
              <p:nvPr/>
            </p:nvSpPr>
            <p:spPr bwMode="auto">
              <a:xfrm>
                <a:off x="126785" y="2190931"/>
                <a:ext cx="289661" cy="336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84" name="Rectangle 483"/>
              <p:cNvSpPr/>
              <p:nvPr/>
            </p:nvSpPr>
            <p:spPr>
              <a:xfrm>
                <a:off x="76304" y="2255030"/>
                <a:ext cx="184731" cy="261610"/>
              </a:xfrm>
              <a:prstGeom prst="rect">
                <a:avLst/>
              </a:prstGeom>
            </p:spPr>
            <p:txBody>
              <a:bodyPr wrap="none">
                <a:spAutoFit/>
              </a:bodyPr>
              <a:lstStyle/>
              <a:p>
                <a:endParaRPr lang="en-US" sz="1100" dirty="0">
                  <a:solidFill>
                    <a:srgbClr val="FF0000"/>
                  </a:solidFill>
                </a:endParaRPr>
              </a:p>
            </p:txBody>
          </p:sp>
          <p:sp>
            <p:nvSpPr>
              <p:cNvPr id="485" name="Freeform 484"/>
              <p:cNvSpPr/>
              <p:nvPr/>
            </p:nvSpPr>
            <p:spPr bwMode="auto">
              <a:xfrm rot="16200000">
                <a:off x="204209" y="209228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86" name="Freeform 485"/>
              <p:cNvSpPr/>
              <p:nvPr/>
            </p:nvSpPr>
            <p:spPr bwMode="auto">
              <a:xfrm rot="16200000">
                <a:off x="193374" y="257534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87" name="Freeform 486"/>
              <p:cNvSpPr/>
              <p:nvPr/>
            </p:nvSpPr>
            <p:spPr bwMode="auto">
              <a:xfrm rot="13347843">
                <a:off x="8491" y="2186678"/>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88" name="Freeform 487"/>
              <p:cNvSpPr/>
              <p:nvPr/>
            </p:nvSpPr>
            <p:spPr bwMode="auto">
              <a:xfrm rot="13347843">
                <a:off x="338205" y="246137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89" name="Freeform 488"/>
              <p:cNvSpPr/>
              <p:nvPr/>
            </p:nvSpPr>
            <p:spPr bwMode="auto">
              <a:xfrm rot="10557694">
                <a:off x="391842" y="233556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90" name="Freeform 489"/>
              <p:cNvSpPr/>
              <p:nvPr/>
            </p:nvSpPr>
            <p:spPr bwMode="auto">
              <a:xfrm rot="10557694">
                <a:off x="-31714" y="234515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91" name="Freeform 490"/>
              <p:cNvSpPr/>
              <p:nvPr/>
            </p:nvSpPr>
            <p:spPr bwMode="auto">
              <a:xfrm rot="8079867">
                <a:off x="336620" y="216790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92" name="Freeform 491"/>
              <p:cNvSpPr/>
              <p:nvPr/>
            </p:nvSpPr>
            <p:spPr bwMode="auto">
              <a:xfrm rot="8079867">
                <a:off x="48544" y="2497099"/>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grpSp>
          <p:nvGrpSpPr>
            <p:cNvPr id="494" name="Group 493"/>
            <p:cNvGrpSpPr/>
            <p:nvPr/>
          </p:nvGrpSpPr>
          <p:grpSpPr>
            <a:xfrm>
              <a:off x="1227404" y="4938004"/>
              <a:ext cx="580038" cy="639539"/>
              <a:chOff x="-31714" y="2045449"/>
              <a:chExt cx="580038" cy="639539"/>
            </a:xfrm>
          </p:grpSpPr>
          <p:sp>
            <p:nvSpPr>
              <p:cNvPr id="495" name="Oval 494"/>
              <p:cNvSpPr/>
              <p:nvPr/>
            </p:nvSpPr>
            <p:spPr bwMode="auto">
              <a:xfrm>
                <a:off x="126785" y="2190931"/>
                <a:ext cx="289661" cy="336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96" name="Rectangle 495"/>
              <p:cNvSpPr/>
              <p:nvPr/>
            </p:nvSpPr>
            <p:spPr>
              <a:xfrm>
                <a:off x="76304" y="2255030"/>
                <a:ext cx="184731" cy="261610"/>
              </a:xfrm>
              <a:prstGeom prst="rect">
                <a:avLst/>
              </a:prstGeom>
            </p:spPr>
            <p:txBody>
              <a:bodyPr wrap="none">
                <a:spAutoFit/>
              </a:bodyPr>
              <a:lstStyle/>
              <a:p>
                <a:endParaRPr lang="en-US" sz="1100" dirty="0">
                  <a:solidFill>
                    <a:srgbClr val="FF0000"/>
                  </a:solidFill>
                </a:endParaRPr>
              </a:p>
            </p:txBody>
          </p:sp>
          <p:sp>
            <p:nvSpPr>
              <p:cNvPr id="497" name="Freeform 496"/>
              <p:cNvSpPr/>
              <p:nvPr/>
            </p:nvSpPr>
            <p:spPr bwMode="auto">
              <a:xfrm rot="16200000">
                <a:off x="204209" y="209228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98" name="Freeform 497"/>
              <p:cNvSpPr/>
              <p:nvPr/>
            </p:nvSpPr>
            <p:spPr bwMode="auto">
              <a:xfrm rot="16200000">
                <a:off x="193374" y="257534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99" name="Freeform 498"/>
              <p:cNvSpPr/>
              <p:nvPr/>
            </p:nvSpPr>
            <p:spPr bwMode="auto">
              <a:xfrm rot="13347843">
                <a:off x="8491" y="2186678"/>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00" name="Freeform 499"/>
              <p:cNvSpPr/>
              <p:nvPr/>
            </p:nvSpPr>
            <p:spPr bwMode="auto">
              <a:xfrm rot="13347843">
                <a:off x="338205" y="246137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01" name="Freeform 500"/>
              <p:cNvSpPr/>
              <p:nvPr/>
            </p:nvSpPr>
            <p:spPr bwMode="auto">
              <a:xfrm rot="10557694">
                <a:off x="391842" y="233556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02" name="Freeform 501"/>
              <p:cNvSpPr/>
              <p:nvPr/>
            </p:nvSpPr>
            <p:spPr bwMode="auto">
              <a:xfrm rot="10557694">
                <a:off x="-31714" y="234515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03" name="Freeform 502"/>
              <p:cNvSpPr/>
              <p:nvPr/>
            </p:nvSpPr>
            <p:spPr bwMode="auto">
              <a:xfrm rot="8079867">
                <a:off x="336620" y="216790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04" name="Freeform 503"/>
              <p:cNvSpPr/>
              <p:nvPr/>
            </p:nvSpPr>
            <p:spPr bwMode="auto">
              <a:xfrm rot="8079867">
                <a:off x="48544" y="2497099"/>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grpSp>
          <p:nvGrpSpPr>
            <p:cNvPr id="505" name="Group 504"/>
            <p:cNvGrpSpPr/>
            <p:nvPr/>
          </p:nvGrpSpPr>
          <p:grpSpPr>
            <a:xfrm>
              <a:off x="2399621" y="4242699"/>
              <a:ext cx="580038" cy="639539"/>
              <a:chOff x="-31714" y="2045449"/>
              <a:chExt cx="580038" cy="639539"/>
            </a:xfrm>
          </p:grpSpPr>
          <p:sp>
            <p:nvSpPr>
              <p:cNvPr id="506" name="Oval 505"/>
              <p:cNvSpPr/>
              <p:nvPr/>
            </p:nvSpPr>
            <p:spPr bwMode="auto">
              <a:xfrm>
                <a:off x="126785" y="2190931"/>
                <a:ext cx="289661" cy="336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07" name="Rectangle 506"/>
              <p:cNvSpPr/>
              <p:nvPr/>
            </p:nvSpPr>
            <p:spPr>
              <a:xfrm>
                <a:off x="76304" y="2255030"/>
                <a:ext cx="184731" cy="261610"/>
              </a:xfrm>
              <a:prstGeom prst="rect">
                <a:avLst/>
              </a:prstGeom>
            </p:spPr>
            <p:txBody>
              <a:bodyPr wrap="none">
                <a:spAutoFit/>
              </a:bodyPr>
              <a:lstStyle/>
              <a:p>
                <a:endParaRPr lang="en-US" sz="1100" dirty="0">
                  <a:solidFill>
                    <a:srgbClr val="FF0000"/>
                  </a:solidFill>
                </a:endParaRPr>
              </a:p>
            </p:txBody>
          </p:sp>
          <p:sp>
            <p:nvSpPr>
              <p:cNvPr id="508" name="Freeform 507"/>
              <p:cNvSpPr/>
              <p:nvPr/>
            </p:nvSpPr>
            <p:spPr bwMode="auto">
              <a:xfrm rot="16200000">
                <a:off x="204209" y="209228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12" name="Freeform 511"/>
              <p:cNvSpPr/>
              <p:nvPr/>
            </p:nvSpPr>
            <p:spPr bwMode="auto">
              <a:xfrm rot="16200000">
                <a:off x="193374" y="257534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13" name="Freeform 512"/>
              <p:cNvSpPr/>
              <p:nvPr/>
            </p:nvSpPr>
            <p:spPr bwMode="auto">
              <a:xfrm rot="13347843">
                <a:off x="8491" y="2186678"/>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14" name="Freeform 513"/>
              <p:cNvSpPr/>
              <p:nvPr/>
            </p:nvSpPr>
            <p:spPr bwMode="auto">
              <a:xfrm rot="13347843">
                <a:off x="338205" y="246137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15" name="Freeform 514"/>
              <p:cNvSpPr/>
              <p:nvPr/>
            </p:nvSpPr>
            <p:spPr bwMode="auto">
              <a:xfrm rot="10557694">
                <a:off x="391842" y="233556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16" name="Freeform 515"/>
              <p:cNvSpPr/>
              <p:nvPr/>
            </p:nvSpPr>
            <p:spPr bwMode="auto">
              <a:xfrm rot="10557694">
                <a:off x="-31714" y="234515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17" name="Freeform 516"/>
              <p:cNvSpPr/>
              <p:nvPr/>
            </p:nvSpPr>
            <p:spPr bwMode="auto">
              <a:xfrm rot="8079867">
                <a:off x="336620" y="216790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518" name="Freeform 517"/>
              <p:cNvSpPr/>
              <p:nvPr/>
            </p:nvSpPr>
            <p:spPr bwMode="auto">
              <a:xfrm rot="8079867">
                <a:off x="48544" y="2497099"/>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grpSp>
          <p:nvGrpSpPr>
            <p:cNvPr id="520" name="Group 519"/>
            <p:cNvGrpSpPr/>
            <p:nvPr/>
          </p:nvGrpSpPr>
          <p:grpSpPr>
            <a:xfrm>
              <a:off x="5375625" y="4386123"/>
              <a:ext cx="186600" cy="294168"/>
              <a:chOff x="4104167" y="4752753"/>
              <a:chExt cx="186600" cy="294168"/>
            </a:xfrm>
          </p:grpSpPr>
          <p:cxnSp>
            <p:nvCxnSpPr>
              <p:cNvPr id="521" name="Straight Connector 520"/>
              <p:cNvCxnSpPr/>
              <p:nvPr/>
            </p:nvCxnSpPr>
            <p:spPr bwMode="auto">
              <a:xfrm>
                <a:off x="4104167" y="4752753"/>
                <a:ext cx="186600" cy="294168"/>
              </a:xfrm>
              <a:prstGeom prst="line">
                <a:avLst/>
              </a:prstGeom>
              <a:solidFill>
                <a:schemeClr val="accent1"/>
              </a:solidFill>
              <a:ln w="28575" cap="flat" cmpd="sng" algn="ctr">
                <a:solidFill>
                  <a:schemeClr val="accent4"/>
                </a:solidFill>
                <a:prstDash val="solid"/>
                <a:round/>
                <a:headEnd type="none" w="med" len="med"/>
                <a:tailEnd type="none" w="med" len="med"/>
              </a:ln>
              <a:effectLst/>
            </p:spPr>
          </p:cxnSp>
          <p:cxnSp>
            <p:nvCxnSpPr>
              <p:cNvPr id="522" name="Straight Connector 521"/>
              <p:cNvCxnSpPr/>
              <p:nvPr/>
            </p:nvCxnSpPr>
            <p:spPr bwMode="auto">
              <a:xfrm flipV="1">
                <a:off x="4121266" y="4752753"/>
                <a:ext cx="169501" cy="294168"/>
              </a:xfrm>
              <a:prstGeom prst="line">
                <a:avLst/>
              </a:prstGeom>
              <a:solidFill>
                <a:schemeClr val="accent1"/>
              </a:solidFill>
              <a:ln w="28575" cap="flat" cmpd="sng" algn="ctr">
                <a:solidFill>
                  <a:schemeClr val="accent4"/>
                </a:solidFill>
                <a:prstDash val="solid"/>
                <a:round/>
                <a:headEnd type="none" w="med" len="med"/>
                <a:tailEnd type="none" w="med" len="med"/>
              </a:ln>
              <a:effectLst/>
            </p:spPr>
          </p:cxnSp>
        </p:grpSp>
        <p:grpSp>
          <p:nvGrpSpPr>
            <p:cNvPr id="523" name="Group 522"/>
            <p:cNvGrpSpPr/>
            <p:nvPr/>
          </p:nvGrpSpPr>
          <p:grpSpPr>
            <a:xfrm>
              <a:off x="8543444" y="4538523"/>
              <a:ext cx="186600" cy="294168"/>
              <a:chOff x="4104167" y="4752753"/>
              <a:chExt cx="186600" cy="294168"/>
            </a:xfrm>
          </p:grpSpPr>
          <p:cxnSp>
            <p:nvCxnSpPr>
              <p:cNvPr id="524" name="Straight Connector 523"/>
              <p:cNvCxnSpPr/>
              <p:nvPr/>
            </p:nvCxnSpPr>
            <p:spPr bwMode="auto">
              <a:xfrm>
                <a:off x="4104167" y="4752753"/>
                <a:ext cx="186600" cy="294168"/>
              </a:xfrm>
              <a:prstGeom prst="line">
                <a:avLst/>
              </a:prstGeom>
              <a:solidFill>
                <a:schemeClr val="accent1"/>
              </a:solidFill>
              <a:ln w="28575" cap="flat" cmpd="sng" algn="ctr">
                <a:solidFill>
                  <a:schemeClr val="accent4"/>
                </a:solidFill>
                <a:prstDash val="solid"/>
                <a:round/>
                <a:headEnd type="none" w="med" len="med"/>
                <a:tailEnd type="none" w="med" len="med"/>
              </a:ln>
              <a:effectLst/>
            </p:spPr>
          </p:cxnSp>
          <p:cxnSp>
            <p:nvCxnSpPr>
              <p:cNvPr id="525" name="Straight Connector 524"/>
              <p:cNvCxnSpPr/>
              <p:nvPr/>
            </p:nvCxnSpPr>
            <p:spPr bwMode="auto">
              <a:xfrm flipV="1">
                <a:off x="4121266" y="4752753"/>
                <a:ext cx="169501" cy="294168"/>
              </a:xfrm>
              <a:prstGeom prst="line">
                <a:avLst/>
              </a:prstGeom>
              <a:solidFill>
                <a:schemeClr val="accent1"/>
              </a:solidFill>
              <a:ln w="28575" cap="flat" cmpd="sng" algn="ctr">
                <a:solidFill>
                  <a:schemeClr val="accent4"/>
                </a:solidFill>
                <a:prstDash val="solid"/>
                <a:round/>
                <a:headEnd type="none" w="med" len="med"/>
                <a:tailEnd type="none" w="med" len="med"/>
              </a:ln>
              <a:effectLst/>
            </p:spPr>
          </p:cxnSp>
        </p:grpSp>
        <p:grpSp>
          <p:nvGrpSpPr>
            <p:cNvPr id="229" name="Group 228"/>
            <p:cNvGrpSpPr/>
            <p:nvPr/>
          </p:nvGrpSpPr>
          <p:grpSpPr>
            <a:xfrm>
              <a:off x="4555393" y="4254040"/>
              <a:ext cx="580038" cy="639539"/>
              <a:chOff x="-31714" y="2045449"/>
              <a:chExt cx="580038" cy="639539"/>
            </a:xfrm>
          </p:grpSpPr>
          <p:sp>
            <p:nvSpPr>
              <p:cNvPr id="230" name="Oval 229"/>
              <p:cNvSpPr/>
              <p:nvPr/>
            </p:nvSpPr>
            <p:spPr bwMode="auto">
              <a:xfrm>
                <a:off x="126785" y="2190931"/>
                <a:ext cx="289661" cy="336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31" name="Rectangle 230"/>
              <p:cNvSpPr/>
              <p:nvPr/>
            </p:nvSpPr>
            <p:spPr>
              <a:xfrm>
                <a:off x="76304" y="2255030"/>
                <a:ext cx="184731" cy="261610"/>
              </a:xfrm>
              <a:prstGeom prst="rect">
                <a:avLst/>
              </a:prstGeom>
            </p:spPr>
            <p:txBody>
              <a:bodyPr wrap="none">
                <a:spAutoFit/>
              </a:bodyPr>
              <a:lstStyle/>
              <a:p>
                <a:endParaRPr lang="en-US" sz="1100" dirty="0">
                  <a:solidFill>
                    <a:srgbClr val="FF0000"/>
                  </a:solidFill>
                </a:endParaRPr>
              </a:p>
            </p:txBody>
          </p:sp>
          <p:sp>
            <p:nvSpPr>
              <p:cNvPr id="232" name="Freeform 231"/>
              <p:cNvSpPr/>
              <p:nvPr/>
            </p:nvSpPr>
            <p:spPr bwMode="auto">
              <a:xfrm rot="16200000">
                <a:off x="204209" y="209228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33" name="Freeform 232"/>
              <p:cNvSpPr/>
              <p:nvPr/>
            </p:nvSpPr>
            <p:spPr bwMode="auto">
              <a:xfrm rot="16200000">
                <a:off x="193374" y="257534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34" name="Freeform 233"/>
              <p:cNvSpPr/>
              <p:nvPr/>
            </p:nvSpPr>
            <p:spPr bwMode="auto">
              <a:xfrm rot="13347843">
                <a:off x="8491" y="2186678"/>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35" name="Freeform 234"/>
              <p:cNvSpPr/>
              <p:nvPr/>
            </p:nvSpPr>
            <p:spPr bwMode="auto">
              <a:xfrm rot="13347843">
                <a:off x="338205" y="246137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36" name="Freeform 235"/>
              <p:cNvSpPr/>
              <p:nvPr/>
            </p:nvSpPr>
            <p:spPr bwMode="auto">
              <a:xfrm rot="10557694">
                <a:off x="391842" y="233556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37" name="Freeform 236"/>
              <p:cNvSpPr/>
              <p:nvPr/>
            </p:nvSpPr>
            <p:spPr bwMode="auto">
              <a:xfrm rot="10557694">
                <a:off x="-31714" y="234515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38" name="Freeform 237"/>
              <p:cNvSpPr/>
              <p:nvPr/>
            </p:nvSpPr>
            <p:spPr bwMode="auto">
              <a:xfrm rot="8079867">
                <a:off x="336620" y="216790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39" name="Freeform 238"/>
              <p:cNvSpPr/>
              <p:nvPr/>
            </p:nvSpPr>
            <p:spPr bwMode="auto">
              <a:xfrm rot="8079867">
                <a:off x="48544" y="2497099"/>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grpSp>
    </p:spTree>
    <p:extLst>
      <p:ext uri="{BB962C8B-B14F-4D97-AF65-F5344CB8AC3E}">
        <p14:creationId xmlns:p14="http://schemas.microsoft.com/office/powerpoint/2010/main" val="1837153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3"/>
          <p:cNvSpPr txBox="1"/>
          <p:nvPr/>
        </p:nvSpPr>
        <p:spPr>
          <a:xfrm>
            <a:off x="493117" y="1173344"/>
            <a:ext cx="1200970"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smtClean="0">
                <a:latin typeface="Arial" pitchFamily="34" charset="0"/>
                <a:cs typeface="Arial" pitchFamily="34" charset="0"/>
              </a:rPr>
              <a:t>Post</a:t>
            </a:r>
          </a:p>
          <a:p>
            <a:pPr algn="ctr"/>
            <a:r>
              <a:rPr lang="en-US" sz="1400" dirty="0" smtClean="0">
                <a:latin typeface="Arial" pitchFamily="34" charset="0"/>
                <a:cs typeface="Arial" pitchFamily="34" charset="0"/>
              </a:rPr>
              <a:t>Amplification</a:t>
            </a:r>
          </a:p>
        </p:txBody>
      </p:sp>
      <p:sp>
        <p:nvSpPr>
          <p:cNvPr id="25" name="TextBox 55"/>
          <p:cNvSpPr txBox="1"/>
          <p:nvPr/>
        </p:nvSpPr>
        <p:spPr>
          <a:xfrm>
            <a:off x="1755497" y="1162449"/>
            <a:ext cx="1598515"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smtClean="0">
                <a:latin typeface="Arial" pitchFamily="34" charset="0"/>
                <a:cs typeface="Arial" pitchFamily="34" charset="0"/>
              </a:rPr>
              <a:t>Add Magnetic</a:t>
            </a:r>
          </a:p>
          <a:p>
            <a:pPr algn="ctr"/>
            <a:r>
              <a:rPr lang="en-US" sz="1400" dirty="0" err="1" smtClean="0">
                <a:latin typeface="Arial" pitchFamily="34" charset="0"/>
                <a:cs typeface="Arial" pitchFamily="34" charset="0"/>
              </a:rPr>
              <a:t>Streptavidin</a:t>
            </a:r>
            <a:r>
              <a:rPr lang="en-US" sz="1400" dirty="0" smtClean="0">
                <a:latin typeface="Arial" pitchFamily="34" charset="0"/>
                <a:cs typeface="Arial" pitchFamily="34" charset="0"/>
              </a:rPr>
              <a:t> Bead</a:t>
            </a:r>
            <a:endParaRPr lang="en-US" sz="1400" dirty="0">
              <a:latin typeface="Arial" pitchFamily="34" charset="0"/>
              <a:cs typeface="Arial" pitchFamily="34" charset="0"/>
            </a:endParaRPr>
          </a:p>
        </p:txBody>
      </p:sp>
      <p:sp>
        <p:nvSpPr>
          <p:cNvPr id="37" name="TextBox 80"/>
          <p:cNvSpPr txBox="1"/>
          <p:nvPr/>
        </p:nvSpPr>
        <p:spPr>
          <a:xfrm>
            <a:off x="3613762" y="1206495"/>
            <a:ext cx="1630319"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smtClean="0">
                <a:latin typeface="Arial" pitchFamily="34" charset="0"/>
                <a:cs typeface="Arial" pitchFamily="34" charset="0"/>
              </a:rPr>
              <a:t>Immobilize to </a:t>
            </a:r>
          </a:p>
          <a:p>
            <a:pPr algn="ctr"/>
            <a:r>
              <a:rPr lang="en-US" sz="1400" dirty="0" smtClean="0">
                <a:latin typeface="Arial" pitchFamily="34" charset="0"/>
                <a:cs typeface="Arial" pitchFamily="34" charset="0"/>
              </a:rPr>
              <a:t>Magnet</a:t>
            </a:r>
            <a:r>
              <a:rPr lang="en-US" sz="1400" dirty="0">
                <a:latin typeface="Arial" pitchFamily="34" charset="0"/>
                <a:cs typeface="Arial" pitchFamily="34" charset="0"/>
              </a:rPr>
              <a:t> </a:t>
            </a:r>
            <a:r>
              <a:rPr lang="en-US" sz="1400" dirty="0" smtClean="0">
                <a:latin typeface="Arial" pitchFamily="34" charset="0"/>
                <a:cs typeface="Arial" pitchFamily="34" charset="0"/>
              </a:rPr>
              <a:t>and Wash</a:t>
            </a:r>
            <a:endParaRPr lang="en-US" sz="1400" dirty="0">
              <a:latin typeface="Arial" pitchFamily="34" charset="0"/>
              <a:cs typeface="Arial" pitchFamily="34" charset="0"/>
            </a:endParaRPr>
          </a:p>
        </p:txBody>
      </p:sp>
      <p:sp>
        <p:nvSpPr>
          <p:cNvPr id="40" name="TextBox 89"/>
          <p:cNvSpPr txBox="1"/>
          <p:nvPr/>
        </p:nvSpPr>
        <p:spPr>
          <a:xfrm>
            <a:off x="5650336" y="1195600"/>
            <a:ext cx="1886991"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smtClean="0">
                <a:latin typeface="Arial" pitchFamily="34" charset="0"/>
                <a:cs typeface="Arial" pitchFamily="34" charset="0"/>
              </a:rPr>
              <a:t>Melting off 2</a:t>
            </a:r>
            <a:r>
              <a:rPr lang="en-US" sz="1400" baseline="30000" dirty="0" smtClean="0">
                <a:latin typeface="Arial" pitchFamily="34" charset="0"/>
                <a:cs typeface="Arial" pitchFamily="34" charset="0"/>
              </a:rPr>
              <a:t>nd</a:t>
            </a:r>
            <a:r>
              <a:rPr lang="en-US" sz="1400" dirty="0" smtClean="0">
                <a:latin typeface="Arial" pitchFamily="34" charset="0"/>
                <a:cs typeface="Arial" pitchFamily="34" charset="0"/>
              </a:rPr>
              <a:t> strand </a:t>
            </a:r>
          </a:p>
          <a:p>
            <a:pPr algn="ctr"/>
            <a:r>
              <a:rPr lang="en-US" sz="1400" dirty="0" smtClean="0">
                <a:latin typeface="Arial" pitchFamily="34" charset="0"/>
                <a:cs typeface="Arial" pitchFamily="34" charset="0"/>
              </a:rPr>
              <a:t>with </a:t>
            </a:r>
            <a:r>
              <a:rPr lang="en-US" sz="1400" dirty="0" err="1" smtClean="0">
                <a:latin typeface="Arial" pitchFamily="34" charset="0"/>
                <a:cs typeface="Arial" pitchFamily="34" charset="0"/>
              </a:rPr>
              <a:t>NaOH</a:t>
            </a:r>
            <a:endParaRPr lang="en-US" sz="1400" dirty="0">
              <a:latin typeface="Arial" pitchFamily="34" charset="0"/>
              <a:cs typeface="Arial" pitchFamily="34" charset="0"/>
            </a:endParaRPr>
          </a:p>
        </p:txBody>
      </p:sp>
      <p:sp>
        <p:nvSpPr>
          <p:cNvPr id="42" name="TextBox 91"/>
          <p:cNvSpPr txBox="1"/>
          <p:nvPr/>
        </p:nvSpPr>
        <p:spPr>
          <a:xfrm>
            <a:off x="2278288" y="4313608"/>
            <a:ext cx="7325155"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smtClean="0">
                <a:latin typeface="Arial" pitchFamily="34" charset="0"/>
                <a:cs typeface="Arial" pitchFamily="34" charset="0"/>
              </a:rPr>
              <a:t>*This mixed read species can be minimized through proper dilution</a:t>
            </a:r>
            <a:r>
              <a:rPr lang="en-US" sz="1400" b="1" dirty="0" smtClean="0">
                <a:latin typeface="Arial" pitchFamily="34" charset="0"/>
                <a:cs typeface="Arial" pitchFamily="34" charset="0"/>
              </a:rPr>
              <a:t>.  </a:t>
            </a:r>
          </a:p>
          <a:p>
            <a:pPr algn="ctr"/>
            <a:r>
              <a:rPr lang="en-US" sz="1400" b="1" dirty="0" smtClean="0">
                <a:latin typeface="Arial" pitchFamily="34" charset="0"/>
                <a:cs typeface="Arial" pitchFamily="34" charset="0"/>
              </a:rPr>
              <a:t>Proper DNA to Ion Sphere</a:t>
            </a:r>
            <a:r>
              <a:rPr lang="en-US" sz="1400" b="1" baseline="30000" dirty="0">
                <a:latin typeface="Arial" pitchFamily="34" charset="0"/>
                <a:cs typeface="Arial" pitchFamily="34" charset="0"/>
              </a:rPr>
              <a:t>™</a:t>
            </a:r>
            <a:r>
              <a:rPr lang="en-US" sz="1400" b="1" dirty="0" smtClean="0">
                <a:latin typeface="Arial" pitchFamily="34" charset="0"/>
                <a:cs typeface="Arial" pitchFamily="34" charset="0"/>
              </a:rPr>
              <a:t> Particle ratio is critical!</a:t>
            </a:r>
            <a:endParaRPr lang="en-US" sz="1400" b="1" dirty="0">
              <a:latin typeface="Arial" pitchFamily="34" charset="0"/>
              <a:cs typeface="Arial" pitchFamily="34" charset="0"/>
            </a:endParaRPr>
          </a:p>
        </p:txBody>
      </p:sp>
      <p:sp>
        <p:nvSpPr>
          <p:cNvPr id="39" name="Title 38"/>
          <p:cNvSpPr>
            <a:spLocks noGrp="1"/>
          </p:cNvSpPr>
          <p:nvPr>
            <p:ph type="title"/>
          </p:nvPr>
        </p:nvSpPr>
        <p:spPr>
          <a:xfrm>
            <a:off x="457200" y="0"/>
            <a:ext cx="8229600" cy="1143000"/>
          </a:xfrm>
        </p:spPr>
        <p:txBody>
          <a:bodyPr/>
          <a:lstStyle/>
          <a:p>
            <a:r>
              <a:rPr lang="en-US" dirty="0" smtClean="0">
                <a:latin typeface="Arial" pitchFamily="34" charset="0"/>
                <a:cs typeface="Arial" pitchFamily="34" charset="0"/>
              </a:rPr>
              <a:t>Ion Sphere™ Particle Enrichment (mixed reads) </a:t>
            </a:r>
            <a:endParaRPr lang="en-US" dirty="0">
              <a:latin typeface="Arial" pitchFamily="34" charset="0"/>
              <a:cs typeface="Arial" pitchFamily="34" charset="0"/>
            </a:endParaRPr>
          </a:p>
        </p:txBody>
      </p:sp>
      <p:grpSp>
        <p:nvGrpSpPr>
          <p:cNvPr id="310" name="Group 309"/>
          <p:cNvGrpSpPr/>
          <p:nvPr/>
        </p:nvGrpSpPr>
        <p:grpSpPr>
          <a:xfrm>
            <a:off x="8035417" y="1868669"/>
            <a:ext cx="1011023" cy="1051410"/>
            <a:chOff x="-343938" y="4418169"/>
            <a:chExt cx="2194086" cy="2212270"/>
          </a:xfrm>
        </p:grpSpPr>
        <p:sp>
          <p:nvSpPr>
            <p:cNvPr id="380" name="Oval 379"/>
            <p:cNvSpPr/>
            <p:nvPr/>
          </p:nvSpPr>
          <p:spPr bwMode="auto">
            <a:xfrm>
              <a:off x="426021" y="5182155"/>
              <a:ext cx="628611" cy="70832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nvGrpSpPr>
            <p:cNvPr id="381" name="Group 380"/>
            <p:cNvGrpSpPr/>
            <p:nvPr/>
          </p:nvGrpSpPr>
          <p:grpSpPr>
            <a:xfrm>
              <a:off x="-343938" y="4418169"/>
              <a:ext cx="2194086" cy="2212270"/>
              <a:chOff x="-343938" y="4418169"/>
              <a:chExt cx="2194086" cy="2212270"/>
            </a:xfrm>
          </p:grpSpPr>
          <p:sp>
            <p:nvSpPr>
              <p:cNvPr id="386" name="Freeform 385"/>
              <p:cNvSpPr/>
              <p:nvPr/>
            </p:nvSpPr>
            <p:spPr bwMode="auto">
              <a:xfrm>
                <a:off x="896610" y="5449716"/>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87" name="Freeform 386"/>
              <p:cNvSpPr/>
              <p:nvPr/>
            </p:nvSpPr>
            <p:spPr bwMode="auto">
              <a:xfrm>
                <a:off x="-343938" y="5448019"/>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88" name="Freeform 387"/>
              <p:cNvSpPr/>
              <p:nvPr/>
            </p:nvSpPr>
            <p:spPr bwMode="auto">
              <a:xfrm rot="5400000">
                <a:off x="312509" y="6085516"/>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89" name="Freeform 388"/>
              <p:cNvSpPr/>
              <p:nvPr/>
            </p:nvSpPr>
            <p:spPr bwMode="auto">
              <a:xfrm rot="16200000">
                <a:off x="240991" y="4826784"/>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sp>
          <p:nvSpPr>
            <p:cNvPr id="382" name="Freeform 381"/>
            <p:cNvSpPr/>
            <p:nvPr/>
          </p:nvSpPr>
          <p:spPr bwMode="auto">
            <a:xfrm rot="2999373">
              <a:off x="703923" y="5925161"/>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83" name="Freeform 382"/>
            <p:cNvSpPr/>
            <p:nvPr/>
          </p:nvSpPr>
          <p:spPr bwMode="auto">
            <a:xfrm rot="2999373">
              <a:off x="-118041" y="5009258"/>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84" name="Freeform 383"/>
            <p:cNvSpPr/>
            <p:nvPr/>
          </p:nvSpPr>
          <p:spPr bwMode="auto">
            <a:xfrm rot="8399373">
              <a:off x="-146276" y="5925160"/>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85" name="Freeform 384"/>
            <p:cNvSpPr/>
            <p:nvPr/>
          </p:nvSpPr>
          <p:spPr bwMode="auto">
            <a:xfrm rot="19199373">
              <a:off x="727206" y="5037247"/>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pic>
        <p:nvPicPr>
          <p:cNvPr id="311" name="Picture 5" descr="http://img2-2.timeinc.net/toh/i/a/tools/magnets-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4744" y="2119432"/>
            <a:ext cx="531956" cy="581126"/>
          </a:xfrm>
          <a:prstGeom prst="rect">
            <a:avLst/>
          </a:prstGeom>
          <a:noFill/>
          <a:extLst>
            <a:ext uri="{909E8E84-426E-40DD-AFC4-6F175D3DCCD1}">
              <a14:hiddenFill xmlns:a14="http://schemas.microsoft.com/office/drawing/2010/main">
                <a:solidFill>
                  <a:srgbClr val="FFFFFF"/>
                </a:solidFill>
              </a14:hiddenFill>
            </a:ext>
          </a:extLst>
        </p:spPr>
      </p:pic>
      <p:grpSp>
        <p:nvGrpSpPr>
          <p:cNvPr id="312" name="Group 311"/>
          <p:cNvGrpSpPr/>
          <p:nvPr/>
        </p:nvGrpSpPr>
        <p:grpSpPr>
          <a:xfrm>
            <a:off x="492968" y="1764775"/>
            <a:ext cx="1129639" cy="1092720"/>
            <a:chOff x="671967" y="1812931"/>
            <a:chExt cx="1065409" cy="943390"/>
          </a:xfrm>
        </p:grpSpPr>
        <p:grpSp>
          <p:nvGrpSpPr>
            <p:cNvPr id="359" name="Group 358"/>
            <p:cNvGrpSpPr/>
            <p:nvPr/>
          </p:nvGrpSpPr>
          <p:grpSpPr>
            <a:xfrm>
              <a:off x="693484" y="1830180"/>
              <a:ext cx="953538" cy="907725"/>
              <a:chOff x="-343938" y="4418169"/>
              <a:chExt cx="2194086" cy="2212270"/>
            </a:xfrm>
          </p:grpSpPr>
          <p:sp>
            <p:nvSpPr>
              <p:cNvPr id="370" name="Oval 369"/>
              <p:cNvSpPr/>
              <p:nvPr/>
            </p:nvSpPr>
            <p:spPr bwMode="auto">
              <a:xfrm>
                <a:off x="426021" y="5182155"/>
                <a:ext cx="628611" cy="70832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nvGrpSpPr>
              <p:cNvPr id="371" name="Group 370"/>
              <p:cNvGrpSpPr/>
              <p:nvPr/>
            </p:nvGrpSpPr>
            <p:grpSpPr>
              <a:xfrm>
                <a:off x="-343938" y="4418169"/>
                <a:ext cx="2194086" cy="2212270"/>
                <a:chOff x="-343938" y="4418169"/>
                <a:chExt cx="2194086" cy="2212270"/>
              </a:xfrm>
            </p:grpSpPr>
            <p:sp>
              <p:nvSpPr>
                <p:cNvPr id="376" name="Freeform 375"/>
                <p:cNvSpPr/>
                <p:nvPr/>
              </p:nvSpPr>
              <p:spPr bwMode="auto">
                <a:xfrm>
                  <a:off x="896610" y="5449716"/>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77" name="Freeform 376"/>
                <p:cNvSpPr/>
                <p:nvPr/>
              </p:nvSpPr>
              <p:spPr bwMode="auto">
                <a:xfrm>
                  <a:off x="-343938" y="5448019"/>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78" name="Freeform 377"/>
                <p:cNvSpPr/>
                <p:nvPr/>
              </p:nvSpPr>
              <p:spPr bwMode="auto">
                <a:xfrm rot="5400000">
                  <a:off x="312509" y="6085516"/>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79" name="Freeform 378"/>
                <p:cNvSpPr/>
                <p:nvPr/>
              </p:nvSpPr>
              <p:spPr bwMode="auto">
                <a:xfrm rot="16200000">
                  <a:off x="240991" y="4826784"/>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sp>
            <p:nvSpPr>
              <p:cNvPr id="372" name="Freeform 371"/>
              <p:cNvSpPr/>
              <p:nvPr/>
            </p:nvSpPr>
            <p:spPr bwMode="auto">
              <a:xfrm rot="2999373">
                <a:off x="703923" y="5925161"/>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73" name="Freeform 372"/>
              <p:cNvSpPr/>
              <p:nvPr/>
            </p:nvSpPr>
            <p:spPr bwMode="auto">
              <a:xfrm rot="2999373">
                <a:off x="-118041" y="5009258"/>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74" name="Freeform 373"/>
              <p:cNvSpPr/>
              <p:nvPr/>
            </p:nvSpPr>
            <p:spPr bwMode="auto">
              <a:xfrm rot="8399373">
                <a:off x="-146276" y="5925160"/>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75" name="Freeform 374"/>
              <p:cNvSpPr/>
              <p:nvPr/>
            </p:nvSpPr>
            <p:spPr bwMode="auto">
              <a:xfrm rot="19199373">
                <a:off x="727206" y="5037247"/>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pic>
          <p:nvPicPr>
            <p:cNvPr id="360"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76" t="22912" r="3" b="-1"/>
            <a:stretch/>
          </p:blipFill>
          <p:spPr bwMode="auto">
            <a:xfrm>
              <a:off x="1474171" y="2622906"/>
              <a:ext cx="151655" cy="12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76" t="22912" r="3" b="-1"/>
            <a:stretch/>
          </p:blipFill>
          <p:spPr bwMode="auto">
            <a:xfrm>
              <a:off x="1585721" y="2289493"/>
              <a:ext cx="151655" cy="12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2" name="Freeform 361"/>
            <p:cNvSpPr/>
            <p:nvPr/>
          </p:nvSpPr>
          <p:spPr bwMode="auto">
            <a:xfrm>
              <a:off x="671967" y="2250040"/>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63" name="Freeform 362"/>
            <p:cNvSpPr/>
            <p:nvPr/>
          </p:nvSpPr>
          <p:spPr bwMode="auto">
            <a:xfrm rot="2999373">
              <a:off x="798932" y="2037845"/>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64" name="Freeform 363"/>
            <p:cNvSpPr/>
            <p:nvPr/>
          </p:nvSpPr>
          <p:spPr bwMode="auto">
            <a:xfrm rot="16200000">
              <a:off x="964273" y="1978937"/>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65" name="Freeform 364"/>
            <p:cNvSpPr/>
            <p:nvPr/>
          </p:nvSpPr>
          <p:spPr bwMode="auto">
            <a:xfrm rot="19199373">
              <a:off x="1170666" y="2074351"/>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66" name="Freeform 365"/>
            <p:cNvSpPr/>
            <p:nvPr/>
          </p:nvSpPr>
          <p:spPr bwMode="auto">
            <a:xfrm>
              <a:off x="1259541" y="2253587"/>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67" name="Freeform 366"/>
            <p:cNvSpPr/>
            <p:nvPr/>
          </p:nvSpPr>
          <p:spPr bwMode="auto">
            <a:xfrm rot="2999373">
              <a:off x="1178445" y="2468665"/>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68" name="Freeform 367"/>
            <p:cNvSpPr/>
            <p:nvPr/>
          </p:nvSpPr>
          <p:spPr bwMode="auto">
            <a:xfrm rot="5400000">
              <a:off x="983092" y="2531077"/>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69" name="Freeform 368"/>
            <p:cNvSpPr/>
            <p:nvPr/>
          </p:nvSpPr>
          <p:spPr bwMode="auto">
            <a:xfrm rot="8399373">
              <a:off x="755106" y="2456076"/>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grpSp>
        <p:nvGrpSpPr>
          <p:cNvPr id="390" name="Group 389"/>
          <p:cNvGrpSpPr/>
          <p:nvPr/>
        </p:nvGrpSpPr>
        <p:grpSpPr>
          <a:xfrm>
            <a:off x="1919991" y="1804556"/>
            <a:ext cx="1129639" cy="1092720"/>
            <a:chOff x="671967" y="1812931"/>
            <a:chExt cx="1065409" cy="943390"/>
          </a:xfrm>
        </p:grpSpPr>
        <p:grpSp>
          <p:nvGrpSpPr>
            <p:cNvPr id="391" name="Group 390"/>
            <p:cNvGrpSpPr/>
            <p:nvPr/>
          </p:nvGrpSpPr>
          <p:grpSpPr>
            <a:xfrm>
              <a:off x="693484" y="1830180"/>
              <a:ext cx="953538" cy="907725"/>
              <a:chOff x="-343938" y="4418169"/>
              <a:chExt cx="2194086" cy="2212270"/>
            </a:xfrm>
          </p:grpSpPr>
          <p:sp>
            <p:nvSpPr>
              <p:cNvPr id="402" name="Oval 401"/>
              <p:cNvSpPr/>
              <p:nvPr/>
            </p:nvSpPr>
            <p:spPr bwMode="auto">
              <a:xfrm>
                <a:off x="426021" y="5182155"/>
                <a:ext cx="628611" cy="70832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nvGrpSpPr>
              <p:cNvPr id="403" name="Group 402"/>
              <p:cNvGrpSpPr/>
              <p:nvPr/>
            </p:nvGrpSpPr>
            <p:grpSpPr>
              <a:xfrm>
                <a:off x="-343938" y="4418169"/>
                <a:ext cx="2194086" cy="2212270"/>
                <a:chOff x="-343938" y="4418169"/>
                <a:chExt cx="2194086" cy="2212270"/>
              </a:xfrm>
            </p:grpSpPr>
            <p:sp>
              <p:nvSpPr>
                <p:cNvPr id="408" name="Freeform 407"/>
                <p:cNvSpPr/>
                <p:nvPr/>
              </p:nvSpPr>
              <p:spPr bwMode="auto">
                <a:xfrm>
                  <a:off x="896610" y="5449716"/>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09" name="Freeform 408"/>
                <p:cNvSpPr/>
                <p:nvPr/>
              </p:nvSpPr>
              <p:spPr bwMode="auto">
                <a:xfrm>
                  <a:off x="-343938" y="5448019"/>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10" name="Freeform 409"/>
                <p:cNvSpPr/>
                <p:nvPr/>
              </p:nvSpPr>
              <p:spPr bwMode="auto">
                <a:xfrm rot="5400000">
                  <a:off x="312509" y="6085516"/>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11" name="Freeform 410"/>
                <p:cNvSpPr/>
                <p:nvPr/>
              </p:nvSpPr>
              <p:spPr bwMode="auto">
                <a:xfrm rot="16200000">
                  <a:off x="240991" y="4826784"/>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sp>
            <p:nvSpPr>
              <p:cNvPr id="404" name="Freeform 403"/>
              <p:cNvSpPr/>
              <p:nvPr/>
            </p:nvSpPr>
            <p:spPr bwMode="auto">
              <a:xfrm rot="2999373">
                <a:off x="703923" y="5925161"/>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05" name="Freeform 404"/>
              <p:cNvSpPr/>
              <p:nvPr/>
            </p:nvSpPr>
            <p:spPr bwMode="auto">
              <a:xfrm rot="2999373">
                <a:off x="-118041" y="5009258"/>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06" name="Freeform 405"/>
              <p:cNvSpPr/>
              <p:nvPr/>
            </p:nvSpPr>
            <p:spPr bwMode="auto">
              <a:xfrm rot="8399373">
                <a:off x="-146276" y="5925160"/>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07" name="Freeform 406"/>
              <p:cNvSpPr/>
              <p:nvPr/>
            </p:nvSpPr>
            <p:spPr bwMode="auto">
              <a:xfrm rot="19199373">
                <a:off x="727206" y="5037247"/>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pic>
          <p:nvPicPr>
            <p:cNvPr id="392"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76" t="22912" r="3" b="-1"/>
            <a:stretch/>
          </p:blipFill>
          <p:spPr bwMode="auto">
            <a:xfrm>
              <a:off x="1466742" y="2632121"/>
              <a:ext cx="151655" cy="12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76" t="22912" r="3" b="-1"/>
            <a:stretch/>
          </p:blipFill>
          <p:spPr bwMode="auto">
            <a:xfrm>
              <a:off x="1585721" y="2289493"/>
              <a:ext cx="151655" cy="12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4" name="Freeform 393"/>
            <p:cNvSpPr/>
            <p:nvPr/>
          </p:nvSpPr>
          <p:spPr bwMode="auto">
            <a:xfrm>
              <a:off x="671967" y="2250040"/>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95" name="Freeform 394"/>
            <p:cNvSpPr/>
            <p:nvPr/>
          </p:nvSpPr>
          <p:spPr bwMode="auto">
            <a:xfrm rot="2999373">
              <a:off x="798932" y="2037845"/>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96" name="Freeform 395"/>
            <p:cNvSpPr/>
            <p:nvPr/>
          </p:nvSpPr>
          <p:spPr bwMode="auto">
            <a:xfrm rot="16200000">
              <a:off x="964273" y="1978937"/>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97" name="Freeform 396"/>
            <p:cNvSpPr/>
            <p:nvPr/>
          </p:nvSpPr>
          <p:spPr bwMode="auto">
            <a:xfrm rot="19199373">
              <a:off x="1170666" y="2074351"/>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98" name="Freeform 397"/>
            <p:cNvSpPr/>
            <p:nvPr/>
          </p:nvSpPr>
          <p:spPr bwMode="auto">
            <a:xfrm>
              <a:off x="1259541" y="2253587"/>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99" name="Freeform 398"/>
            <p:cNvSpPr/>
            <p:nvPr/>
          </p:nvSpPr>
          <p:spPr bwMode="auto">
            <a:xfrm rot="2999373">
              <a:off x="1178445" y="2468665"/>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00" name="Freeform 399"/>
            <p:cNvSpPr/>
            <p:nvPr/>
          </p:nvSpPr>
          <p:spPr bwMode="auto">
            <a:xfrm rot="5400000">
              <a:off x="983092" y="2531077"/>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01" name="Freeform 400"/>
            <p:cNvSpPr/>
            <p:nvPr/>
          </p:nvSpPr>
          <p:spPr bwMode="auto">
            <a:xfrm rot="8399373">
              <a:off x="755106" y="2456076"/>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sp>
        <p:nvSpPr>
          <p:cNvPr id="314" name="7-Point Star 313"/>
          <p:cNvSpPr/>
          <p:nvPr/>
        </p:nvSpPr>
        <p:spPr bwMode="auto">
          <a:xfrm rot="20951726">
            <a:off x="3007295" y="2279886"/>
            <a:ext cx="258114" cy="285923"/>
          </a:xfrm>
          <a:prstGeom prst="star7">
            <a:avLst/>
          </a:prstGeom>
          <a:solidFill>
            <a:srgbClr val="78256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500" dirty="0" smtClean="0">
                <a:latin typeface="Arial" pitchFamily="124" charset="0"/>
              </a:rPr>
              <a:t>SA</a:t>
            </a:r>
            <a:endParaRPr kumimoji="0" lang="en-US" sz="500" b="0" i="0" u="none" strike="noStrike" cap="none" normalizeH="0" baseline="0" dirty="0">
              <a:ln>
                <a:noFill/>
              </a:ln>
              <a:solidFill>
                <a:schemeClr val="tx1"/>
              </a:solidFill>
              <a:effectLst/>
              <a:latin typeface="Arial" pitchFamily="124" charset="0"/>
            </a:endParaRPr>
          </a:p>
        </p:txBody>
      </p:sp>
      <p:grpSp>
        <p:nvGrpSpPr>
          <p:cNvPr id="412" name="Group 411"/>
          <p:cNvGrpSpPr/>
          <p:nvPr/>
        </p:nvGrpSpPr>
        <p:grpSpPr>
          <a:xfrm>
            <a:off x="3882641" y="1757348"/>
            <a:ext cx="1129639" cy="1092720"/>
            <a:chOff x="671967" y="1812931"/>
            <a:chExt cx="1065409" cy="943390"/>
          </a:xfrm>
        </p:grpSpPr>
        <p:grpSp>
          <p:nvGrpSpPr>
            <p:cNvPr id="413" name="Group 412"/>
            <p:cNvGrpSpPr/>
            <p:nvPr/>
          </p:nvGrpSpPr>
          <p:grpSpPr>
            <a:xfrm>
              <a:off x="693484" y="1830180"/>
              <a:ext cx="953538" cy="907725"/>
              <a:chOff x="-343938" y="4418169"/>
              <a:chExt cx="2194086" cy="2212270"/>
            </a:xfrm>
          </p:grpSpPr>
          <p:sp>
            <p:nvSpPr>
              <p:cNvPr id="424" name="Oval 423"/>
              <p:cNvSpPr/>
              <p:nvPr/>
            </p:nvSpPr>
            <p:spPr bwMode="auto">
              <a:xfrm>
                <a:off x="426021" y="5182155"/>
                <a:ext cx="628611" cy="70832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nvGrpSpPr>
              <p:cNvPr id="425" name="Group 424"/>
              <p:cNvGrpSpPr/>
              <p:nvPr/>
            </p:nvGrpSpPr>
            <p:grpSpPr>
              <a:xfrm>
                <a:off x="-343938" y="4418169"/>
                <a:ext cx="2194086" cy="2212270"/>
                <a:chOff x="-343938" y="4418169"/>
                <a:chExt cx="2194086" cy="2212270"/>
              </a:xfrm>
            </p:grpSpPr>
            <p:sp>
              <p:nvSpPr>
                <p:cNvPr id="430" name="Freeform 429"/>
                <p:cNvSpPr/>
                <p:nvPr/>
              </p:nvSpPr>
              <p:spPr bwMode="auto">
                <a:xfrm>
                  <a:off x="896610" y="5449716"/>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31" name="Freeform 430"/>
                <p:cNvSpPr/>
                <p:nvPr/>
              </p:nvSpPr>
              <p:spPr bwMode="auto">
                <a:xfrm>
                  <a:off x="-343938" y="5448019"/>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32" name="Freeform 431"/>
                <p:cNvSpPr/>
                <p:nvPr/>
              </p:nvSpPr>
              <p:spPr bwMode="auto">
                <a:xfrm rot="5400000">
                  <a:off x="312509" y="6085516"/>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33" name="Freeform 432"/>
                <p:cNvSpPr/>
                <p:nvPr/>
              </p:nvSpPr>
              <p:spPr bwMode="auto">
                <a:xfrm rot="16200000">
                  <a:off x="240991" y="4826784"/>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sp>
            <p:nvSpPr>
              <p:cNvPr id="426" name="Freeform 425"/>
              <p:cNvSpPr/>
              <p:nvPr/>
            </p:nvSpPr>
            <p:spPr bwMode="auto">
              <a:xfrm rot="2999373">
                <a:off x="703923" y="5925161"/>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27" name="Freeform 426"/>
              <p:cNvSpPr/>
              <p:nvPr/>
            </p:nvSpPr>
            <p:spPr bwMode="auto">
              <a:xfrm rot="2999373">
                <a:off x="-118041" y="5009258"/>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28" name="Freeform 427"/>
              <p:cNvSpPr/>
              <p:nvPr/>
            </p:nvSpPr>
            <p:spPr bwMode="auto">
              <a:xfrm rot="8399373">
                <a:off x="-146276" y="5925160"/>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29" name="Freeform 428"/>
              <p:cNvSpPr/>
              <p:nvPr/>
            </p:nvSpPr>
            <p:spPr bwMode="auto">
              <a:xfrm rot="19199373">
                <a:off x="727206" y="5037247"/>
                <a:ext cx="953538" cy="136307"/>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pic>
          <p:nvPicPr>
            <p:cNvPr id="414"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76" t="22912" r="3" b="-1"/>
            <a:stretch/>
          </p:blipFill>
          <p:spPr bwMode="auto">
            <a:xfrm>
              <a:off x="1440337" y="2632121"/>
              <a:ext cx="151655" cy="12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76" t="22912" r="3" b="-1"/>
            <a:stretch/>
          </p:blipFill>
          <p:spPr bwMode="auto">
            <a:xfrm>
              <a:off x="1585721" y="2289493"/>
              <a:ext cx="151655" cy="12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6" name="Freeform 415"/>
            <p:cNvSpPr/>
            <p:nvPr/>
          </p:nvSpPr>
          <p:spPr bwMode="auto">
            <a:xfrm>
              <a:off x="671967" y="2250040"/>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17" name="Freeform 416"/>
            <p:cNvSpPr/>
            <p:nvPr/>
          </p:nvSpPr>
          <p:spPr bwMode="auto">
            <a:xfrm rot="2999373">
              <a:off x="798932" y="2037845"/>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18" name="Freeform 417"/>
            <p:cNvSpPr/>
            <p:nvPr/>
          </p:nvSpPr>
          <p:spPr bwMode="auto">
            <a:xfrm rot="16200000">
              <a:off x="964273" y="1978937"/>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19" name="Freeform 418"/>
            <p:cNvSpPr/>
            <p:nvPr/>
          </p:nvSpPr>
          <p:spPr bwMode="auto">
            <a:xfrm rot="19199373">
              <a:off x="1170666" y="2074351"/>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20" name="Freeform 419"/>
            <p:cNvSpPr/>
            <p:nvPr/>
          </p:nvSpPr>
          <p:spPr bwMode="auto">
            <a:xfrm>
              <a:off x="1259541" y="2253587"/>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21" name="Freeform 420"/>
            <p:cNvSpPr/>
            <p:nvPr/>
          </p:nvSpPr>
          <p:spPr bwMode="auto">
            <a:xfrm rot="2999373">
              <a:off x="1178445" y="2468665"/>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22" name="Freeform 421"/>
            <p:cNvSpPr/>
            <p:nvPr/>
          </p:nvSpPr>
          <p:spPr bwMode="auto">
            <a:xfrm rot="5400000">
              <a:off x="983092" y="2531077"/>
              <a:ext cx="391250" cy="59238"/>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23" name="Freeform 422"/>
            <p:cNvSpPr/>
            <p:nvPr/>
          </p:nvSpPr>
          <p:spPr bwMode="auto">
            <a:xfrm rot="8399373">
              <a:off x="755106" y="2456076"/>
              <a:ext cx="414402" cy="55929"/>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sp>
        <p:nvSpPr>
          <p:cNvPr id="434" name="7-Point Star 433"/>
          <p:cNvSpPr/>
          <p:nvPr/>
        </p:nvSpPr>
        <p:spPr bwMode="auto">
          <a:xfrm rot="20951726">
            <a:off x="4969535" y="2232189"/>
            <a:ext cx="258114" cy="285923"/>
          </a:xfrm>
          <a:prstGeom prst="star7">
            <a:avLst/>
          </a:prstGeom>
          <a:solidFill>
            <a:srgbClr val="78256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500" dirty="0" smtClean="0">
                <a:latin typeface="Arial" pitchFamily="124" charset="0"/>
              </a:rPr>
              <a:t>SA</a:t>
            </a:r>
            <a:endParaRPr kumimoji="0" lang="en-US" sz="500" b="0" i="0" u="none" strike="noStrike" cap="none" normalizeH="0" baseline="0" dirty="0">
              <a:ln>
                <a:noFill/>
              </a:ln>
              <a:solidFill>
                <a:schemeClr val="tx1"/>
              </a:solidFill>
              <a:effectLst/>
              <a:latin typeface="Arial" pitchFamily="124" charset="0"/>
            </a:endParaRPr>
          </a:p>
        </p:txBody>
      </p:sp>
      <p:grpSp>
        <p:nvGrpSpPr>
          <p:cNvPr id="2" name="Group 1"/>
          <p:cNvGrpSpPr/>
          <p:nvPr/>
        </p:nvGrpSpPr>
        <p:grpSpPr>
          <a:xfrm>
            <a:off x="6183418" y="2305338"/>
            <a:ext cx="748286" cy="285923"/>
            <a:chOff x="7994639" y="2180110"/>
            <a:chExt cx="748286" cy="285923"/>
          </a:xfrm>
        </p:grpSpPr>
        <p:sp>
          <p:nvSpPr>
            <p:cNvPr id="509" name="Freeform 508"/>
            <p:cNvSpPr/>
            <p:nvPr/>
          </p:nvSpPr>
          <p:spPr bwMode="auto">
            <a:xfrm>
              <a:off x="7994639" y="2218799"/>
              <a:ext cx="439386" cy="64782"/>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pic>
          <p:nvPicPr>
            <p:cNvPr id="510"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776" t="22912" r="3" b="-1"/>
            <a:stretch/>
          </p:blipFill>
          <p:spPr bwMode="auto">
            <a:xfrm>
              <a:off x="8369027" y="2260549"/>
              <a:ext cx="160798" cy="143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1" name="7-Point Star 510"/>
            <p:cNvSpPr/>
            <p:nvPr/>
          </p:nvSpPr>
          <p:spPr bwMode="auto">
            <a:xfrm rot="20951726">
              <a:off x="8484811" y="2180110"/>
              <a:ext cx="258114" cy="285923"/>
            </a:xfrm>
            <a:prstGeom prst="star7">
              <a:avLst/>
            </a:prstGeom>
            <a:solidFill>
              <a:srgbClr val="78256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500" dirty="0" smtClean="0">
                  <a:latin typeface="Arial" pitchFamily="124" charset="0"/>
                </a:rPr>
                <a:t>SA</a:t>
              </a:r>
              <a:endParaRPr kumimoji="0" lang="en-US" sz="500" b="0" i="0" u="none" strike="noStrike" cap="none" normalizeH="0" baseline="0" dirty="0">
                <a:ln>
                  <a:noFill/>
                </a:ln>
                <a:solidFill>
                  <a:schemeClr val="tx1"/>
                </a:solidFill>
                <a:effectLst/>
                <a:latin typeface="Arial" pitchFamily="124" charset="0"/>
              </a:endParaRPr>
            </a:p>
          </p:txBody>
        </p:sp>
      </p:grpSp>
      <p:cxnSp>
        <p:nvCxnSpPr>
          <p:cNvPr id="30" name="Straight Arrow Connector 29"/>
          <p:cNvCxnSpPr/>
          <p:nvPr/>
        </p:nvCxnSpPr>
        <p:spPr bwMode="auto">
          <a:xfrm flipV="1">
            <a:off x="7911552" y="3145048"/>
            <a:ext cx="450809" cy="1168560"/>
          </a:xfrm>
          <a:prstGeom prst="straightConnector1">
            <a:avLst/>
          </a:prstGeom>
          <a:solidFill>
            <a:schemeClr val="accent1"/>
          </a:solidFill>
          <a:ln w="31750" cap="flat" cmpd="sng" algn="ctr">
            <a:solidFill>
              <a:schemeClr val="accent4"/>
            </a:solidFill>
            <a:prstDash val="solid"/>
            <a:round/>
            <a:headEnd type="none" w="med" len="med"/>
            <a:tailEnd type="arrow"/>
          </a:ln>
          <a:effectLst/>
        </p:spPr>
      </p:cxnSp>
      <p:pic>
        <p:nvPicPr>
          <p:cNvPr id="183" name="Picture 5" descr="http://img2-2.timeinc.net/toh/i/a/tools/magnets-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6015" y="2169324"/>
            <a:ext cx="531956" cy="581126"/>
          </a:xfrm>
          <a:prstGeom prst="rect">
            <a:avLst/>
          </a:prstGeom>
          <a:noFill/>
          <a:extLst>
            <a:ext uri="{909E8E84-426E-40DD-AFC4-6F175D3DCCD1}">
              <a14:hiddenFill xmlns:a14="http://schemas.microsoft.com/office/drawing/2010/main">
                <a:solidFill>
                  <a:srgbClr val="FFFFFF"/>
                </a:solidFill>
              </a14:hiddenFill>
            </a:ext>
          </a:extLst>
        </p:spPr>
      </p:pic>
      <p:grpSp>
        <p:nvGrpSpPr>
          <p:cNvPr id="229" name="Group 228"/>
          <p:cNvGrpSpPr/>
          <p:nvPr/>
        </p:nvGrpSpPr>
        <p:grpSpPr>
          <a:xfrm>
            <a:off x="1201003" y="2903370"/>
            <a:ext cx="580038" cy="639539"/>
            <a:chOff x="-31714" y="2045449"/>
            <a:chExt cx="580038" cy="639539"/>
          </a:xfrm>
        </p:grpSpPr>
        <p:sp>
          <p:nvSpPr>
            <p:cNvPr id="230" name="Oval 229"/>
            <p:cNvSpPr/>
            <p:nvPr/>
          </p:nvSpPr>
          <p:spPr bwMode="auto">
            <a:xfrm>
              <a:off x="126785" y="2190931"/>
              <a:ext cx="289661" cy="336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31" name="Rectangle 230"/>
            <p:cNvSpPr/>
            <p:nvPr/>
          </p:nvSpPr>
          <p:spPr>
            <a:xfrm>
              <a:off x="76304" y="2255030"/>
              <a:ext cx="184731" cy="261610"/>
            </a:xfrm>
            <a:prstGeom prst="rect">
              <a:avLst/>
            </a:prstGeom>
          </p:spPr>
          <p:txBody>
            <a:bodyPr wrap="none">
              <a:spAutoFit/>
            </a:bodyPr>
            <a:lstStyle/>
            <a:p>
              <a:endParaRPr lang="en-US" sz="1100" dirty="0">
                <a:solidFill>
                  <a:srgbClr val="FF0000"/>
                </a:solidFill>
              </a:endParaRPr>
            </a:p>
          </p:txBody>
        </p:sp>
        <p:sp>
          <p:nvSpPr>
            <p:cNvPr id="232" name="Freeform 231"/>
            <p:cNvSpPr/>
            <p:nvPr/>
          </p:nvSpPr>
          <p:spPr bwMode="auto">
            <a:xfrm rot="16200000">
              <a:off x="204209" y="209228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33" name="Freeform 232"/>
            <p:cNvSpPr/>
            <p:nvPr/>
          </p:nvSpPr>
          <p:spPr bwMode="auto">
            <a:xfrm rot="16200000">
              <a:off x="193374" y="257534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34" name="Freeform 233"/>
            <p:cNvSpPr/>
            <p:nvPr/>
          </p:nvSpPr>
          <p:spPr bwMode="auto">
            <a:xfrm rot="13347843">
              <a:off x="8491" y="2186678"/>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35" name="Freeform 234"/>
            <p:cNvSpPr/>
            <p:nvPr/>
          </p:nvSpPr>
          <p:spPr bwMode="auto">
            <a:xfrm rot="13347843">
              <a:off x="338205" y="246137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36" name="Freeform 235"/>
            <p:cNvSpPr/>
            <p:nvPr/>
          </p:nvSpPr>
          <p:spPr bwMode="auto">
            <a:xfrm rot="10557694">
              <a:off x="391842" y="233556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37" name="Freeform 236"/>
            <p:cNvSpPr/>
            <p:nvPr/>
          </p:nvSpPr>
          <p:spPr bwMode="auto">
            <a:xfrm rot="10557694">
              <a:off x="-31714" y="234515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38" name="Freeform 237"/>
            <p:cNvSpPr/>
            <p:nvPr/>
          </p:nvSpPr>
          <p:spPr bwMode="auto">
            <a:xfrm rot="8079867">
              <a:off x="336620" y="216790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39" name="Freeform 238"/>
            <p:cNvSpPr/>
            <p:nvPr/>
          </p:nvSpPr>
          <p:spPr bwMode="auto">
            <a:xfrm rot="8079867">
              <a:off x="48544" y="2497099"/>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grpSp>
        <p:nvGrpSpPr>
          <p:cNvPr id="240" name="Group 239"/>
          <p:cNvGrpSpPr/>
          <p:nvPr/>
        </p:nvGrpSpPr>
        <p:grpSpPr>
          <a:xfrm>
            <a:off x="422641" y="2892029"/>
            <a:ext cx="580038" cy="639539"/>
            <a:chOff x="-31714" y="2045449"/>
            <a:chExt cx="580038" cy="639539"/>
          </a:xfrm>
        </p:grpSpPr>
        <p:sp>
          <p:nvSpPr>
            <p:cNvPr id="241" name="Oval 240"/>
            <p:cNvSpPr/>
            <p:nvPr/>
          </p:nvSpPr>
          <p:spPr bwMode="auto">
            <a:xfrm>
              <a:off x="126785" y="2190931"/>
              <a:ext cx="289661" cy="33664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42" name="Rectangle 241"/>
            <p:cNvSpPr/>
            <p:nvPr/>
          </p:nvSpPr>
          <p:spPr>
            <a:xfrm>
              <a:off x="76304" y="2255030"/>
              <a:ext cx="184731" cy="261610"/>
            </a:xfrm>
            <a:prstGeom prst="rect">
              <a:avLst/>
            </a:prstGeom>
          </p:spPr>
          <p:txBody>
            <a:bodyPr wrap="none">
              <a:spAutoFit/>
            </a:bodyPr>
            <a:lstStyle/>
            <a:p>
              <a:endParaRPr lang="en-US" sz="1100" dirty="0">
                <a:solidFill>
                  <a:srgbClr val="FF0000"/>
                </a:solidFill>
              </a:endParaRPr>
            </a:p>
          </p:txBody>
        </p:sp>
        <p:sp>
          <p:nvSpPr>
            <p:cNvPr id="243" name="Freeform 242"/>
            <p:cNvSpPr/>
            <p:nvPr/>
          </p:nvSpPr>
          <p:spPr bwMode="auto">
            <a:xfrm rot="16200000">
              <a:off x="204209" y="209228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44" name="Freeform 243"/>
            <p:cNvSpPr/>
            <p:nvPr/>
          </p:nvSpPr>
          <p:spPr bwMode="auto">
            <a:xfrm rot="16200000">
              <a:off x="193374" y="257534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45" name="Freeform 244"/>
            <p:cNvSpPr/>
            <p:nvPr/>
          </p:nvSpPr>
          <p:spPr bwMode="auto">
            <a:xfrm rot="13347843">
              <a:off x="8491" y="2186678"/>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46" name="Freeform 245"/>
            <p:cNvSpPr/>
            <p:nvPr/>
          </p:nvSpPr>
          <p:spPr bwMode="auto">
            <a:xfrm rot="13347843">
              <a:off x="338205" y="246137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47" name="Freeform 246"/>
            <p:cNvSpPr/>
            <p:nvPr/>
          </p:nvSpPr>
          <p:spPr bwMode="auto">
            <a:xfrm rot="10557694">
              <a:off x="391842" y="2335561"/>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48" name="Freeform 247"/>
            <p:cNvSpPr/>
            <p:nvPr/>
          </p:nvSpPr>
          <p:spPr bwMode="auto">
            <a:xfrm rot="10557694">
              <a:off x="-31714" y="2345155"/>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49" name="Freeform 248"/>
            <p:cNvSpPr/>
            <p:nvPr/>
          </p:nvSpPr>
          <p:spPr bwMode="auto">
            <a:xfrm rot="8079867">
              <a:off x="336620" y="2167904"/>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50" name="Freeform 249"/>
            <p:cNvSpPr/>
            <p:nvPr/>
          </p:nvSpPr>
          <p:spPr bwMode="auto">
            <a:xfrm rot="8079867">
              <a:off x="48544" y="2497099"/>
              <a:ext cx="156482" cy="62811"/>
            </a:xfrm>
            <a:custGeom>
              <a:avLst/>
              <a:gdLst>
                <a:gd name="connsiteX0" fmla="*/ 0 w 953538"/>
                <a:gd name="connsiteY0" fmla="*/ 111402 h 136307"/>
                <a:gd name="connsiteX1" fmla="*/ 7116 w 953538"/>
                <a:gd name="connsiteY1" fmla="*/ 75822 h 136307"/>
                <a:gd name="connsiteX2" fmla="*/ 14232 w 953538"/>
                <a:gd name="connsiteY2" fmla="*/ 65148 h 136307"/>
                <a:gd name="connsiteX3" fmla="*/ 35580 w 953538"/>
                <a:gd name="connsiteY3" fmla="*/ 29568 h 136307"/>
                <a:gd name="connsiteX4" fmla="*/ 56928 w 953538"/>
                <a:gd name="connsiteY4" fmla="*/ 11778 h 136307"/>
                <a:gd name="connsiteX5" fmla="*/ 78276 w 953538"/>
                <a:gd name="connsiteY5" fmla="*/ 4662 h 136307"/>
                <a:gd name="connsiteX6" fmla="*/ 88950 w 953538"/>
                <a:gd name="connsiteY6" fmla="*/ 8220 h 136307"/>
                <a:gd name="connsiteX7" fmla="*/ 96065 w 953538"/>
                <a:gd name="connsiteY7" fmla="*/ 18894 h 136307"/>
                <a:gd name="connsiteX8" fmla="*/ 110297 w 953538"/>
                <a:gd name="connsiteY8" fmla="*/ 47358 h 136307"/>
                <a:gd name="connsiteX9" fmla="*/ 113855 w 953538"/>
                <a:gd name="connsiteY9" fmla="*/ 58032 h 136307"/>
                <a:gd name="connsiteX10" fmla="*/ 120971 w 953538"/>
                <a:gd name="connsiteY10" fmla="*/ 72264 h 136307"/>
                <a:gd name="connsiteX11" fmla="*/ 124529 w 953538"/>
                <a:gd name="connsiteY11" fmla="*/ 82938 h 136307"/>
                <a:gd name="connsiteX12" fmla="*/ 131645 w 953538"/>
                <a:gd name="connsiteY12" fmla="*/ 93612 h 136307"/>
                <a:gd name="connsiteX13" fmla="*/ 142319 w 953538"/>
                <a:gd name="connsiteY13" fmla="*/ 114959 h 136307"/>
                <a:gd name="connsiteX14" fmla="*/ 152993 w 953538"/>
                <a:gd name="connsiteY14" fmla="*/ 118517 h 136307"/>
                <a:gd name="connsiteX15" fmla="*/ 167225 w 953538"/>
                <a:gd name="connsiteY15" fmla="*/ 125633 h 136307"/>
                <a:gd name="connsiteX16" fmla="*/ 234827 w 953538"/>
                <a:gd name="connsiteY16" fmla="*/ 118517 h 136307"/>
                <a:gd name="connsiteX17" fmla="*/ 245501 w 953538"/>
                <a:gd name="connsiteY17" fmla="*/ 107844 h 136307"/>
                <a:gd name="connsiteX18" fmla="*/ 259732 w 953538"/>
                <a:gd name="connsiteY18" fmla="*/ 86496 h 136307"/>
                <a:gd name="connsiteX19" fmla="*/ 266848 w 953538"/>
                <a:gd name="connsiteY19" fmla="*/ 75822 h 136307"/>
                <a:gd name="connsiteX20" fmla="*/ 284638 w 953538"/>
                <a:gd name="connsiteY20" fmla="*/ 54474 h 136307"/>
                <a:gd name="connsiteX21" fmla="*/ 288196 w 953538"/>
                <a:gd name="connsiteY21" fmla="*/ 43800 h 136307"/>
                <a:gd name="connsiteX22" fmla="*/ 305986 w 953538"/>
                <a:gd name="connsiteY22" fmla="*/ 22452 h 136307"/>
                <a:gd name="connsiteX23" fmla="*/ 316660 w 953538"/>
                <a:gd name="connsiteY23" fmla="*/ 15336 h 136307"/>
                <a:gd name="connsiteX24" fmla="*/ 338008 w 953538"/>
                <a:gd name="connsiteY24" fmla="*/ 1104 h 136307"/>
                <a:gd name="connsiteX25" fmla="*/ 359356 w 953538"/>
                <a:gd name="connsiteY25" fmla="*/ 18894 h 136307"/>
                <a:gd name="connsiteX26" fmla="*/ 377146 w 953538"/>
                <a:gd name="connsiteY26" fmla="*/ 58032 h 136307"/>
                <a:gd name="connsiteX27" fmla="*/ 384262 w 953538"/>
                <a:gd name="connsiteY27" fmla="*/ 72264 h 136307"/>
                <a:gd name="connsiteX28" fmla="*/ 387820 w 953538"/>
                <a:gd name="connsiteY28" fmla="*/ 82938 h 136307"/>
                <a:gd name="connsiteX29" fmla="*/ 412725 w 953538"/>
                <a:gd name="connsiteY29" fmla="*/ 114959 h 136307"/>
                <a:gd name="connsiteX30" fmla="*/ 426957 w 953538"/>
                <a:gd name="connsiteY30" fmla="*/ 118517 h 136307"/>
                <a:gd name="connsiteX31" fmla="*/ 458979 w 953538"/>
                <a:gd name="connsiteY31" fmla="*/ 125633 h 136307"/>
                <a:gd name="connsiteX32" fmla="*/ 505233 w 953538"/>
                <a:gd name="connsiteY32" fmla="*/ 114959 h 136307"/>
                <a:gd name="connsiteX33" fmla="*/ 508791 w 953538"/>
                <a:gd name="connsiteY33" fmla="*/ 100728 h 136307"/>
                <a:gd name="connsiteX34" fmla="*/ 519465 w 953538"/>
                <a:gd name="connsiteY34" fmla="*/ 90054 h 136307"/>
                <a:gd name="connsiteX35" fmla="*/ 533697 w 953538"/>
                <a:gd name="connsiteY35" fmla="*/ 61590 h 136307"/>
                <a:gd name="connsiteX36" fmla="*/ 544371 w 953538"/>
                <a:gd name="connsiteY36" fmla="*/ 47358 h 136307"/>
                <a:gd name="connsiteX37" fmla="*/ 569276 w 953538"/>
                <a:gd name="connsiteY37" fmla="*/ 18894 h 136307"/>
                <a:gd name="connsiteX38" fmla="*/ 576392 w 953538"/>
                <a:gd name="connsiteY38" fmla="*/ 8220 h 136307"/>
                <a:gd name="connsiteX39" fmla="*/ 629762 w 953538"/>
                <a:gd name="connsiteY39" fmla="*/ 8220 h 136307"/>
                <a:gd name="connsiteX40" fmla="*/ 636878 w 953538"/>
                <a:gd name="connsiteY40" fmla="*/ 18894 h 136307"/>
                <a:gd name="connsiteX41" fmla="*/ 643994 w 953538"/>
                <a:gd name="connsiteY41" fmla="*/ 33126 h 136307"/>
                <a:gd name="connsiteX42" fmla="*/ 651110 w 953538"/>
                <a:gd name="connsiteY42" fmla="*/ 58032 h 136307"/>
                <a:gd name="connsiteX43" fmla="*/ 658226 w 953538"/>
                <a:gd name="connsiteY43" fmla="*/ 97170 h 136307"/>
                <a:gd name="connsiteX44" fmla="*/ 676016 w 953538"/>
                <a:gd name="connsiteY44" fmla="*/ 118517 h 136307"/>
                <a:gd name="connsiteX45" fmla="*/ 708037 w 953538"/>
                <a:gd name="connsiteY45" fmla="*/ 136307 h 136307"/>
                <a:gd name="connsiteX46" fmla="*/ 729385 w 953538"/>
                <a:gd name="connsiteY46" fmla="*/ 132749 h 136307"/>
                <a:gd name="connsiteX47" fmla="*/ 743617 w 953538"/>
                <a:gd name="connsiteY47" fmla="*/ 111402 h 136307"/>
                <a:gd name="connsiteX48" fmla="*/ 754291 w 953538"/>
                <a:gd name="connsiteY48" fmla="*/ 86496 h 136307"/>
                <a:gd name="connsiteX49" fmla="*/ 757849 w 953538"/>
                <a:gd name="connsiteY49" fmla="*/ 75822 h 136307"/>
                <a:gd name="connsiteX50" fmla="*/ 768523 w 953538"/>
                <a:gd name="connsiteY50" fmla="*/ 65148 h 136307"/>
                <a:gd name="connsiteX51" fmla="*/ 786313 w 953538"/>
                <a:gd name="connsiteY51" fmla="*/ 43800 h 136307"/>
                <a:gd name="connsiteX52" fmla="*/ 814777 w 953538"/>
                <a:gd name="connsiteY52" fmla="*/ 29568 h 136307"/>
                <a:gd name="connsiteX53" fmla="*/ 825451 w 953538"/>
                <a:gd name="connsiteY53" fmla="*/ 22452 h 136307"/>
                <a:gd name="connsiteX54" fmla="*/ 839683 w 953538"/>
                <a:gd name="connsiteY54" fmla="*/ 18894 h 136307"/>
                <a:gd name="connsiteX55" fmla="*/ 871704 w 953538"/>
                <a:gd name="connsiteY55" fmla="*/ 11778 h 136307"/>
                <a:gd name="connsiteX56" fmla="*/ 900168 w 953538"/>
                <a:gd name="connsiteY56" fmla="*/ 15336 h 136307"/>
                <a:gd name="connsiteX57" fmla="*/ 921516 w 953538"/>
                <a:gd name="connsiteY57" fmla="*/ 54474 h 136307"/>
                <a:gd name="connsiteX58" fmla="*/ 932190 w 953538"/>
                <a:gd name="connsiteY58" fmla="*/ 72264 h 136307"/>
                <a:gd name="connsiteX59" fmla="*/ 935748 w 953538"/>
                <a:gd name="connsiteY59" fmla="*/ 82938 h 136307"/>
                <a:gd name="connsiteX60" fmla="*/ 942864 w 953538"/>
                <a:gd name="connsiteY60" fmla="*/ 97170 h 136307"/>
                <a:gd name="connsiteX61" fmla="*/ 953538 w 953538"/>
                <a:gd name="connsiteY61" fmla="*/ 122075 h 13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53538" h="136307">
                  <a:moveTo>
                    <a:pt x="0" y="111402"/>
                  </a:moveTo>
                  <a:cubicBezTo>
                    <a:pt x="803" y="106586"/>
                    <a:pt x="4221" y="82577"/>
                    <a:pt x="7116" y="75822"/>
                  </a:cubicBezTo>
                  <a:cubicBezTo>
                    <a:pt x="8800" y="71892"/>
                    <a:pt x="12110" y="68861"/>
                    <a:pt x="14232" y="65148"/>
                  </a:cubicBezTo>
                  <a:cubicBezTo>
                    <a:pt x="36113" y="26855"/>
                    <a:pt x="764" y="81791"/>
                    <a:pt x="35580" y="29568"/>
                  </a:cubicBezTo>
                  <a:cubicBezTo>
                    <a:pt x="39108" y="24276"/>
                    <a:pt x="50710" y="14542"/>
                    <a:pt x="56928" y="11778"/>
                  </a:cubicBezTo>
                  <a:cubicBezTo>
                    <a:pt x="63782" y="8732"/>
                    <a:pt x="78276" y="4662"/>
                    <a:pt x="78276" y="4662"/>
                  </a:cubicBezTo>
                  <a:cubicBezTo>
                    <a:pt x="81834" y="5848"/>
                    <a:pt x="86021" y="5877"/>
                    <a:pt x="88950" y="8220"/>
                  </a:cubicBezTo>
                  <a:cubicBezTo>
                    <a:pt x="92289" y="10891"/>
                    <a:pt x="94018" y="15140"/>
                    <a:pt x="96065" y="18894"/>
                  </a:cubicBezTo>
                  <a:cubicBezTo>
                    <a:pt x="101144" y="28207"/>
                    <a:pt x="106942" y="37294"/>
                    <a:pt x="110297" y="47358"/>
                  </a:cubicBezTo>
                  <a:cubicBezTo>
                    <a:pt x="111483" y="50916"/>
                    <a:pt x="112378" y="54585"/>
                    <a:pt x="113855" y="58032"/>
                  </a:cubicBezTo>
                  <a:cubicBezTo>
                    <a:pt x="115944" y="62907"/>
                    <a:pt x="118882" y="67389"/>
                    <a:pt x="120971" y="72264"/>
                  </a:cubicBezTo>
                  <a:cubicBezTo>
                    <a:pt x="122448" y="75711"/>
                    <a:pt x="122852" y="79583"/>
                    <a:pt x="124529" y="82938"/>
                  </a:cubicBezTo>
                  <a:cubicBezTo>
                    <a:pt x="126441" y="86763"/>
                    <a:pt x="129733" y="89787"/>
                    <a:pt x="131645" y="93612"/>
                  </a:cubicBezTo>
                  <a:cubicBezTo>
                    <a:pt x="135942" y="102206"/>
                    <a:pt x="133821" y="108161"/>
                    <a:pt x="142319" y="114959"/>
                  </a:cubicBezTo>
                  <a:cubicBezTo>
                    <a:pt x="145248" y="117302"/>
                    <a:pt x="149546" y="117040"/>
                    <a:pt x="152993" y="118517"/>
                  </a:cubicBezTo>
                  <a:cubicBezTo>
                    <a:pt x="157868" y="120606"/>
                    <a:pt x="162481" y="123261"/>
                    <a:pt x="167225" y="125633"/>
                  </a:cubicBezTo>
                  <a:cubicBezTo>
                    <a:pt x="189759" y="123261"/>
                    <a:pt x="212732" y="123538"/>
                    <a:pt x="234827" y="118517"/>
                  </a:cubicBezTo>
                  <a:cubicBezTo>
                    <a:pt x="239733" y="117402"/>
                    <a:pt x="242412" y="111816"/>
                    <a:pt x="245501" y="107844"/>
                  </a:cubicBezTo>
                  <a:cubicBezTo>
                    <a:pt x="250752" y="101093"/>
                    <a:pt x="254988" y="93612"/>
                    <a:pt x="259732" y="86496"/>
                  </a:cubicBezTo>
                  <a:lnTo>
                    <a:pt x="266848" y="75822"/>
                  </a:lnTo>
                  <a:cubicBezTo>
                    <a:pt x="282586" y="52215"/>
                    <a:pt x="272997" y="77756"/>
                    <a:pt x="284638" y="54474"/>
                  </a:cubicBezTo>
                  <a:cubicBezTo>
                    <a:pt x="286315" y="51119"/>
                    <a:pt x="286519" y="47155"/>
                    <a:pt x="288196" y="43800"/>
                  </a:cubicBezTo>
                  <a:cubicBezTo>
                    <a:pt x="292194" y="35804"/>
                    <a:pt x="299241" y="28073"/>
                    <a:pt x="305986" y="22452"/>
                  </a:cubicBezTo>
                  <a:cubicBezTo>
                    <a:pt x="309271" y="19714"/>
                    <a:pt x="313375" y="18074"/>
                    <a:pt x="316660" y="15336"/>
                  </a:cubicBezTo>
                  <a:cubicBezTo>
                    <a:pt x="334428" y="529"/>
                    <a:pt x="319250" y="7357"/>
                    <a:pt x="338008" y="1104"/>
                  </a:cubicBezTo>
                  <a:cubicBezTo>
                    <a:pt x="345517" y="6110"/>
                    <a:pt x="354309" y="10964"/>
                    <a:pt x="359356" y="18894"/>
                  </a:cubicBezTo>
                  <a:cubicBezTo>
                    <a:pt x="383424" y="56715"/>
                    <a:pt x="367349" y="35172"/>
                    <a:pt x="377146" y="58032"/>
                  </a:cubicBezTo>
                  <a:cubicBezTo>
                    <a:pt x="379235" y="62907"/>
                    <a:pt x="382173" y="67389"/>
                    <a:pt x="384262" y="72264"/>
                  </a:cubicBezTo>
                  <a:cubicBezTo>
                    <a:pt x="385739" y="75711"/>
                    <a:pt x="385999" y="79659"/>
                    <a:pt x="387820" y="82938"/>
                  </a:cubicBezTo>
                  <a:cubicBezTo>
                    <a:pt x="390774" y="88255"/>
                    <a:pt x="404280" y="110134"/>
                    <a:pt x="412725" y="114959"/>
                  </a:cubicBezTo>
                  <a:cubicBezTo>
                    <a:pt x="416971" y="117385"/>
                    <a:pt x="422255" y="117174"/>
                    <a:pt x="426957" y="118517"/>
                  </a:cubicBezTo>
                  <a:cubicBezTo>
                    <a:pt x="451482" y="125524"/>
                    <a:pt x="420453" y="119212"/>
                    <a:pt x="458979" y="125633"/>
                  </a:cubicBezTo>
                  <a:cubicBezTo>
                    <a:pt x="466404" y="124705"/>
                    <a:pt x="496851" y="123340"/>
                    <a:pt x="505233" y="114959"/>
                  </a:cubicBezTo>
                  <a:cubicBezTo>
                    <a:pt x="508691" y="111502"/>
                    <a:pt x="506365" y="104973"/>
                    <a:pt x="508791" y="100728"/>
                  </a:cubicBezTo>
                  <a:cubicBezTo>
                    <a:pt x="511288" y="96359"/>
                    <a:pt x="516764" y="94299"/>
                    <a:pt x="519465" y="90054"/>
                  </a:cubicBezTo>
                  <a:cubicBezTo>
                    <a:pt x="525160" y="81105"/>
                    <a:pt x="528953" y="71078"/>
                    <a:pt x="533697" y="61590"/>
                  </a:cubicBezTo>
                  <a:cubicBezTo>
                    <a:pt x="536349" y="56286"/>
                    <a:pt x="540970" y="52216"/>
                    <a:pt x="544371" y="47358"/>
                  </a:cubicBezTo>
                  <a:cubicBezTo>
                    <a:pt x="562531" y="21414"/>
                    <a:pt x="550707" y="31273"/>
                    <a:pt x="569276" y="18894"/>
                  </a:cubicBezTo>
                  <a:cubicBezTo>
                    <a:pt x="571648" y="15336"/>
                    <a:pt x="573368" y="11244"/>
                    <a:pt x="576392" y="8220"/>
                  </a:cubicBezTo>
                  <a:cubicBezTo>
                    <a:pt x="592591" y="-7979"/>
                    <a:pt x="604711" y="4045"/>
                    <a:pt x="629762" y="8220"/>
                  </a:cubicBezTo>
                  <a:cubicBezTo>
                    <a:pt x="632134" y="11778"/>
                    <a:pt x="634756" y="15181"/>
                    <a:pt x="636878" y="18894"/>
                  </a:cubicBezTo>
                  <a:cubicBezTo>
                    <a:pt x="639509" y="23499"/>
                    <a:pt x="641905" y="28251"/>
                    <a:pt x="643994" y="33126"/>
                  </a:cubicBezTo>
                  <a:cubicBezTo>
                    <a:pt x="646401" y="38742"/>
                    <a:pt x="650160" y="52806"/>
                    <a:pt x="651110" y="58032"/>
                  </a:cubicBezTo>
                  <a:cubicBezTo>
                    <a:pt x="652325" y="64715"/>
                    <a:pt x="654403" y="88251"/>
                    <a:pt x="658226" y="97170"/>
                  </a:cubicBezTo>
                  <a:cubicBezTo>
                    <a:pt x="661163" y="104023"/>
                    <a:pt x="670519" y="114242"/>
                    <a:pt x="676016" y="118517"/>
                  </a:cubicBezTo>
                  <a:cubicBezTo>
                    <a:pt x="694368" y="132790"/>
                    <a:pt x="691933" y="130938"/>
                    <a:pt x="708037" y="136307"/>
                  </a:cubicBezTo>
                  <a:cubicBezTo>
                    <a:pt x="715153" y="135121"/>
                    <a:pt x="723475" y="136886"/>
                    <a:pt x="729385" y="132749"/>
                  </a:cubicBezTo>
                  <a:cubicBezTo>
                    <a:pt x="736391" y="127845"/>
                    <a:pt x="743617" y="111402"/>
                    <a:pt x="743617" y="111402"/>
                  </a:cubicBezTo>
                  <a:cubicBezTo>
                    <a:pt x="751022" y="81782"/>
                    <a:pt x="742005" y="111067"/>
                    <a:pt x="754291" y="86496"/>
                  </a:cubicBezTo>
                  <a:cubicBezTo>
                    <a:pt x="755968" y="83141"/>
                    <a:pt x="755769" y="78943"/>
                    <a:pt x="757849" y="75822"/>
                  </a:cubicBezTo>
                  <a:cubicBezTo>
                    <a:pt x="760640" y="71635"/>
                    <a:pt x="765302" y="69014"/>
                    <a:pt x="768523" y="65148"/>
                  </a:cubicBezTo>
                  <a:cubicBezTo>
                    <a:pt x="776193" y="55944"/>
                    <a:pt x="775248" y="50842"/>
                    <a:pt x="786313" y="43800"/>
                  </a:cubicBezTo>
                  <a:cubicBezTo>
                    <a:pt x="795262" y="38105"/>
                    <a:pt x="805289" y="34312"/>
                    <a:pt x="814777" y="29568"/>
                  </a:cubicBezTo>
                  <a:cubicBezTo>
                    <a:pt x="818602" y="27656"/>
                    <a:pt x="821521" y="24136"/>
                    <a:pt x="825451" y="22452"/>
                  </a:cubicBezTo>
                  <a:cubicBezTo>
                    <a:pt x="829946" y="20526"/>
                    <a:pt x="834981" y="20237"/>
                    <a:pt x="839683" y="18894"/>
                  </a:cubicBezTo>
                  <a:cubicBezTo>
                    <a:pt x="864208" y="11887"/>
                    <a:pt x="833179" y="18199"/>
                    <a:pt x="871704" y="11778"/>
                  </a:cubicBezTo>
                  <a:cubicBezTo>
                    <a:pt x="881192" y="12964"/>
                    <a:pt x="891909" y="10518"/>
                    <a:pt x="900168" y="15336"/>
                  </a:cubicBezTo>
                  <a:cubicBezTo>
                    <a:pt x="911306" y="21833"/>
                    <a:pt x="916180" y="43802"/>
                    <a:pt x="921516" y="54474"/>
                  </a:cubicBezTo>
                  <a:cubicBezTo>
                    <a:pt x="924609" y="60659"/>
                    <a:pt x="929097" y="66079"/>
                    <a:pt x="932190" y="72264"/>
                  </a:cubicBezTo>
                  <a:cubicBezTo>
                    <a:pt x="933867" y="75619"/>
                    <a:pt x="934271" y="79491"/>
                    <a:pt x="935748" y="82938"/>
                  </a:cubicBezTo>
                  <a:cubicBezTo>
                    <a:pt x="937837" y="87813"/>
                    <a:pt x="940894" y="92245"/>
                    <a:pt x="942864" y="97170"/>
                  </a:cubicBezTo>
                  <a:cubicBezTo>
                    <a:pt x="953059" y="122657"/>
                    <a:pt x="944106" y="112643"/>
                    <a:pt x="953538" y="122075"/>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spTree>
    <p:extLst>
      <p:ext uri="{BB962C8B-B14F-4D97-AF65-F5344CB8AC3E}">
        <p14:creationId xmlns:p14="http://schemas.microsoft.com/office/powerpoint/2010/main" val="58138269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73"/>
          <p:cNvSpPr>
            <a:spLocks noGrp="1"/>
          </p:cNvSpPr>
          <p:nvPr>
            <p:ph type="title"/>
          </p:nvPr>
        </p:nvSpPr>
        <p:spPr>
          <a:xfrm>
            <a:off x="426720" y="0"/>
            <a:ext cx="8229600" cy="1143000"/>
          </a:xfrm>
        </p:spPr>
        <p:txBody>
          <a:bodyPr/>
          <a:lstStyle/>
          <a:p>
            <a:r>
              <a:rPr lang="en-US" dirty="0" smtClean="0">
                <a:latin typeface="Arial" pitchFamily="34" charset="0"/>
                <a:cs typeface="Arial" pitchFamily="34" charset="0"/>
              </a:rPr>
              <a:t>Ion Torrent™ Workflow</a:t>
            </a:r>
            <a:endParaRPr lang="en-US" dirty="0">
              <a:latin typeface="Arial" pitchFamily="34" charset="0"/>
              <a:cs typeface="Arial" pitchFamily="34" charset="0"/>
            </a:endParaRPr>
          </a:p>
        </p:txBody>
      </p:sp>
      <p:grpSp>
        <p:nvGrpSpPr>
          <p:cNvPr id="4" name="Group 3"/>
          <p:cNvGrpSpPr/>
          <p:nvPr/>
        </p:nvGrpSpPr>
        <p:grpSpPr>
          <a:xfrm>
            <a:off x="241640" y="1941040"/>
            <a:ext cx="8624568" cy="1904958"/>
            <a:chOff x="226474" y="3191228"/>
            <a:chExt cx="8902360" cy="1904958"/>
          </a:xfrm>
        </p:grpSpPr>
        <p:sp>
          <p:nvSpPr>
            <p:cNvPr id="61" name="Chevron 60"/>
            <p:cNvSpPr/>
            <p:nvPr/>
          </p:nvSpPr>
          <p:spPr>
            <a:xfrm>
              <a:off x="4409542" y="3191228"/>
              <a:ext cx="2777335" cy="1901842"/>
            </a:xfrm>
            <a:prstGeom prst="chevron">
              <a:avLst>
                <a:gd name="adj" fmla="val 23966"/>
              </a:avLst>
            </a:prstGeom>
            <a:solidFill>
              <a:schemeClr val="accent5"/>
            </a:solidFill>
            <a:effectLst>
              <a:reflection stA="37000" endPos="17000" dir="5400000" sy="-100000" algn="bl" rotWithShape="0"/>
            </a:effectLst>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000">
                <a:solidFill>
                  <a:schemeClr val="tx2">
                    <a:lumMod val="75000"/>
                  </a:schemeClr>
                </a:solidFill>
                <a:latin typeface="Arial" pitchFamily="34" charset="0"/>
                <a:cs typeface="Arial" pitchFamily="34" charset="0"/>
              </a:endParaRPr>
            </a:p>
          </p:txBody>
        </p:sp>
        <p:sp>
          <p:nvSpPr>
            <p:cNvPr id="60" name="Pentagon 59"/>
            <p:cNvSpPr/>
            <p:nvPr/>
          </p:nvSpPr>
          <p:spPr>
            <a:xfrm>
              <a:off x="226474" y="3194992"/>
              <a:ext cx="2629741" cy="1901194"/>
            </a:xfrm>
            <a:prstGeom prst="homePlate">
              <a:avLst>
                <a:gd name="adj" fmla="val 23830"/>
              </a:avLst>
            </a:prstGeom>
            <a:solidFill>
              <a:schemeClr val="accent5"/>
            </a:solidFill>
            <a:effectLst>
              <a:reflection stA="37000" endPos="17000" dir="5400000" sy="-100000" algn="bl" rotWithShape="0"/>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000" dirty="0">
                <a:solidFill>
                  <a:schemeClr val="bg1"/>
                </a:solidFill>
                <a:latin typeface="Arial" pitchFamily="34" charset="0"/>
                <a:cs typeface="Arial" pitchFamily="34" charset="0"/>
              </a:endParaRPr>
            </a:p>
          </p:txBody>
        </p:sp>
        <p:sp>
          <p:nvSpPr>
            <p:cNvPr id="54" name="TextBox 53"/>
            <p:cNvSpPr txBox="1"/>
            <p:nvPr/>
          </p:nvSpPr>
          <p:spPr>
            <a:xfrm>
              <a:off x="432094" y="3855641"/>
              <a:ext cx="2111979" cy="584775"/>
            </a:xfrm>
            <a:prstGeom prst="rect">
              <a:avLst/>
            </a:prstGeom>
            <a:noFill/>
          </p:spPr>
          <p:txBody>
            <a:bodyPr wrap="square" rtlCol="0">
              <a:spAutoFit/>
            </a:bodyPr>
            <a:lstStyle/>
            <a:p>
              <a:pPr algn="ctr"/>
              <a:r>
                <a:rPr lang="en-US" sz="1600" b="1" dirty="0" smtClean="0">
                  <a:solidFill>
                    <a:schemeClr val="bg1"/>
                  </a:solidFill>
                  <a:latin typeface="Arial" pitchFamily="34" charset="0"/>
                  <a:cs typeface="Arial" pitchFamily="34" charset="0"/>
                </a:rPr>
                <a:t>Library </a:t>
              </a:r>
            </a:p>
            <a:p>
              <a:pPr algn="ctr"/>
              <a:r>
                <a:rPr lang="en-US" sz="1600" b="1" dirty="0" smtClean="0">
                  <a:solidFill>
                    <a:schemeClr val="bg1"/>
                  </a:solidFill>
                  <a:latin typeface="Arial" pitchFamily="34" charset="0"/>
                  <a:cs typeface="Arial" pitchFamily="34" charset="0"/>
                </a:rPr>
                <a:t>Preparation</a:t>
              </a:r>
              <a:endParaRPr lang="en-US" sz="1600" b="1" dirty="0">
                <a:solidFill>
                  <a:schemeClr val="bg1"/>
                </a:solidFill>
                <a:latin typeface="Arial" pitchFamily="34" charset="0"/>
                <a:cs typeface="Arial" pitchFamily="34" charset="0"/>
              </a:endParaRPr>
            </a:p>
          </p:txBody>
        </p:sp>
        <p:sp>
          <p:nvSpPr>
            <p:cNvPr id="55" name="TextBox 54"/>
            <p:cNvSpPr txBox="1"/>
            <p:nvPr/>
          </p:nvSpPr>
          <p:spPr>
            <a:xfrm>
              <a:off x="5131528" y="3875215"/>
              <a:ext cx="1816753" cy="338554"/>
            </a:xfrm>
            <a:prstGeom prst="rect">
              <a:avLst/>
            </a:prstGeom>
            <a:noFill/>
            <a:scene3d>
              <a:camera prst="orthographicFront"/>
              <a:lightRig rig="threePt" dir="t"/>
            </a:scene3d>
            <a:sp3d prstMaterial="dkEdge">
              <a:bevelT/>
            </a:sp3d>
          </p:spPr>
          <p:txBody>
            <a:bodyPr wrap="square" rtlCol="0">
              <a:spAutoFit/>
            </a:bodyPr>
            <a:lstStyle/>
            <a:p>
              <a:pPr algn="ctr"/>
              <a:r>
                <a:rPr lang="en-US" sz="1600" b="1" dirty="0" smtClean="0">
                  <a:solidFill>
                    <a:schemeClr val="bg1"/>
                  </a:solidFill>
                  <a:latin typeface="Arial" pitchFamily="34" charset="0"/>
                  <a:cs typeface="Arial" pitchFamily="34" charset="0"/>
                </a:rPr>
                <a:t>  Sequencing*</a:t>
              </a:r>
              <a:endParaRPr lang="en-US" sz="1600" b="1" dirty="0">
                <a:solidFill>
                  <a:schemeClr val="bg1"/>
                </a:solidFill>
                <a:latin typeface="Arial" pitchFamily="34" charset="0"/>
                <a:cs typeface="Arial" pitchFamily="34" charset="0"/>
              </a:endParaRPr>
            </a:p>
          </p:txBody>
        </p:sp>
        <p:sp>
          <p:nvSpPr>
            <p:cNvPr id="83" name="Chevron 82"/>
            <p:cNvSpPr/>
            <p:nvPr/>
          </p:nvSpPr>
          <p:spPr>
            <a:xfrm>
              <a:off x="6740026" y="3191228"/>
              <a:ext cx="2388808" cy="1901842"/>
            </a:xfrm>
            <a:prstGeom prst="chevron">
              <a:avLst>
                <a:gd name="adj" fmla="val 23732"/>
              </a:avLst>
            </a:prstGeom>
            <a:solidFill>
              <a:srgbClr val="616265"/>
            </a:solidFill>
            <a:effectLst>
              <a:reflection stA="37000" endPos="17000" dir="5400000" sy="-100000" algn="bl" rotWithShape="0"/>
            </a:effectLst>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000" dirty="0">
                <a:solidFill>
                  <a:schemeClr val="bg1"/>
                </a:solidFill>
                <a:latin typeface="Arial" pitchFamily="34" charset="0"/>
                <a:cs typeface="Arial" pitchFamily="34" charset="0"/>
              </a:endParaRPr>
            </a:p>
          </p:txBody>
        </p:sp>
        <p:sp>
          <p:nvSpPr>
            <p:cNvPr id="84" name="TextBox 83"/>
            <p:cNvSpPr txBox="1"/>
            <p:nvPr/>
          </p:nvSpPr>
          <p:spPr>
            <a:xfrm>
              <a:off x="7460213" y="3855641"/>
              <a:ext cx="1112014" cy="584775"/>
            </a:xfrm>
            <a:prstGeom prst="rect">
              <a:avLst/>
            </a:prstGeom>
            <a:noFill/>
            <a:effectLst>
              <a:reflection stA="70000" endPos="44000" dist="609600" dir="5400000" sy="-100000" algn="bl" rotWithShape="0"/>
            </a:effectLst>
          </p:spPr>
          <p:txBody>
            <a:bodyPr wrap="square" rtlCol="0">
              <a:spAutoFit/>
            </a:bodyPr>
            <a:lstStyle/>
            <a:p>
              <a:pPr algn="ctr"/>
              <a:r>
                <a:rPr lang="en-US" sz="1600" b="1" dirty="0" smtClean="0">
                  <a:solidFill>
                    <a:schemeClr val="bg1"/>
                  </a:solidFill>
                  <a:latin typeface="Arial" pitchFamily="34" charset="0"/>
                  <a:cs typeface="Arial" pitchFamily="34" charset="0"/>
                </a:rPr>
                <a:t>Data Analysis</a:t>
              </a:r>
              <a:endParaRPr lang="en-US" sz="1600" b="1" dirty="0">
                <a:solidFill>
                  <a:schemeClr val="bg1"/>
                </a:solidFill>
                <a:latin typeface="Arial" pitchFamily="34" charset="0"/>
                <a:cs typeface="Arial" pitchFamily="34" charset="0"/>
              </a:endParaRPr>
            </a:p>
          </p:txBody>
        </p:sp>
        <p:sp>
          <p:nvSpPr>
            <p:cNvPr id="86" name="Chevron 85"/>
            <p:cNvSpPr/>
            <p:nvPr/>
          </p:nvSpPr>
          <p:spPr>
            <a:xfrm>
              <a:off x="2398086" y="3194992"/>
              <a:ext cx="2456122" cy="1901194"/>
            </a:xfrm>
            <a:prstGeom prst="chevron">
              <a:avLst>
                <a:gd name="adj" fmla="val 24054"/>
              </a:avLst>
            </a:prstGeom>
            <a:solidFill>
              <a:schemeClr val="accent5"/>
            </a:solidFill>
            <a:effectLst>
              <a:reflection stA="37000" endPos="17000" dir="5400000" sy="-100000" algn="bl" rotWithShape="0"/>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000">
                <a:solidFill>
                  <a:schemeClr val="tx2">
                    <a:lumMod val="75000"/>
                  </a:schemeClr>
                </a:solidFill>
                <a:latin typeface="Arial" pitchFamily="34" charset="0"/>
                <a:cs typeface="Arial" pitchFamily="34" charset="0"/>
              </a:endParaRPr>
            </a:p>
          </p:txBody>
        </p:sp>
        <p:sp>
          <p:nvSpPr>
            <p:cNvPr id="91" name="TextBox 90"/>
            <p:cNvSpPr txBox="1"/>
            <p:nvPr/>
          </p:nvSpPr>
          <p:spPr>
            <a:xfrm>
              <a:off x="2856216" y="3845998"/>
              <a:ext cx="1717350" cy="584775"/>
            </a:xfrm>
            <a:prstGeom prst="rect">
              <a:avLst/>
            </a:prstGeom>
            <a:noFill/>
          </p:spPr>
          <p:txBody>
            <a:bodyPr wrap="square" rtlCol="0">
              <a:spAutoFit/>
            </a:bodyPr>
            <a:lstStyle/>
            <a:p>
              <a:pPr algn="ctr"/>
              <a:r>
                <a:rPr lang="en-US" sz="1600" b="1" dirty="0" smtClean="0">
                  <a:solidFill>
                    <a:schemeClr val="bg1"/>
                  </a:solidFill>
                  <a:latin typeface="Arial" pitchFamily="34" charset="0"/>
                  <a:cs typeface="Arial" pitchFamily="34" charset="0"/>
                </a:rPr>
                <a:t>Template Preparation</a:t>
              </a:r>
              <a:r>
                <a:rPr lang="en-US" sz="1600" dirty="0" smtClean="0">
                  <a:solidFill>
                    <a:schemeClr val="bg1"/>
                  </a:solidFill>
                  <a:latin typeface="Arial" pitchFamily="34" charset="0"/>
                  <a:cs typeface="Arial" pitchFamily="34" charset="0"/>
                </a:rPr>
                <a:t>*</a:t>
              </a:r>
              <a:endParaRPr lang="en-US" sz="1600" dirty="0">
                <a:solidFill>
                  <a:schemeClr val="bg1"/>
                </a:solidFill>
                <a:latin typeface="Arial" pitchFamily="34" charset="0"/>
                <a:cs typeface="Arial" pitchFamily="34" charset="0"/>
              </a:endParaRPr>
            </a:p>
          </p:txBody>
        </p:sp>
      </p:grpSp>
      <p:sp>
        <p:nvSpPr>
          <p:cNvPr id="2" name="Rounded Rectangle 1"/>
          <p:cNvSpPr/>
          <p:nvPr/>
        </p:nvSpPr>
        <p:spPr bwMode="auto">
          <a:xfrm>
            <a:off x="4849053" y="2065466"/>
            <a:ext cx="1904644" cy="1624405"/>
          </a:xfrm>
          <a:prstGeom prst="roundRect">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dirty="0">
              <a:ln>
                <a:noFill/>
              </a:ln>
              <a:solidFill>
                <a:schemeClr val="tx1"/>
              </a:solidFill>
              <a:effectLst/>
              <a:latin typeface="Arial" pitchFamily="124" charset="0"/>
            </a:endParaRPr>
          </a:p>
        </p:txBody>
      </p:sp>
    </p:spTree>
    <p:extLst>
      <p:ext uri="{BB962C8B-B14F-4D97-AF65-F5344CB8AC3E}">
        <p14:creationId xmlns:p14="http://schemas.microsoft.com/office/powerpoint/2010/main" val="26027060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73"/>
          <p:cNvSpPr>
            <a:spLocks noGrp="1"/>
          </p:cNvSpPr>
          <p:nvPr>
            <p:ph type="title" idx="4294967295"/>
          </p:nvPr>
        </p:nvSpPr>
        <p:spPr>
          <a:xfrm>
            <a:off x="457200" y="0"/>
            <a:ext cx="8229600" cy="1143000"/>
          </a:xfrm>
        </p:spPr>
        <p:txBody>
          <a:bodyPr lIns="91440" tIns="45720" rIns="91440" bIns="45720"/>
          <a:lstStyle/>
          <a:p>
            <a:r>
              <a:rPr lang="en-US" dirty="0" smtClean="0">
                <a:solidFill>
                  <a:srgbClr val="002060"/>
                </a:solidFill>
                <a:latin typeface="Arial" pitchFamily="34" charset="0"/>
                <a:cs typeface="Arial" pitchFamily="34" charset="0"/>
              </a:rPr>
              <a:t>Ion Workflow Overview</a:t>
            </a:r>
          </a:p>
        </p:txBody>
      </p:sp>
      <p:sp>
        <p:nvSpPr>
          <p:cNvPr id="18435" name="Rectangle 42"/>
          <p:cNvSpPr>
            <a:spLocks/>
          </p:cNvSpPr>
          <p:nvPr/>
        </p:nvSpPr>
        <p:spPr bwMode="auto">
          <a:xfrm>
            <a:off x="7848600" y="4037112"/>
            <a:ext cx="858838" cy="153888"/>
          </a:xfrm>
          <a:prstGeom prst="rect">
            <a:avLst/>
          </a:prstGeom>
          <a:noFill/>
          <a:ln w="12700" algn="ctr">
            <a:noFill/>
            <a:miter lim="800000"/>
            <a:headEnd/>
            <a:tailEnd/>
          </a:ln>
        </p:spPr>
        <p:txBody>
          <a:bodyPr wrap="square" lIns="0" tIns="0" rIns="0" bIns="0">
            <a:spAutoFit/>
          </a:bodyPr>
          <a:lstStyle/>
          <a:p>
            <a:pPr algn="ctr"/>
            <a:r>
              <a:rPr lang="en-US" sz="1000" dirty="0">
                <a:ea typeface="Calibri" pitchFamily="34" charset="0"/>
                <a:cs typeface="Arial" pitchFamily="34" charset="0"/>
                <a:sym typeface="Calibri" pitchFamily="34" charset="0"/>
              </a:rPr>
              <a:t>Data </a:t>
            </a:r>
            <a:r>
              <a:rPr lang="en-US" sz="1000" dirty="0" smtClean="0">
                <a:ea typeface="Calibri" pitchFamily="34" charset="0"/>
                <a:cs typeface="Arial" pitchFamily="34" charset="0"/>
                <a:sym typeface="Calibri" pitchFamily="34" charset="0"/>
              </a:rPr>
              <a:t> Analysis</a:t>
            </a:r>
            <a:endParaRPr lang="en-US" sz="1000" dirty="0">
              <a:ea typeface="Calibri" pitchFamily="34" charset="0"/>
              <a:cs typeface="Arial" pitchFamily="34" charset="0"/>
              <a:sym typeface="Calibri" pitchFamily="34" charset="0"/>
            </a:endParaRPr>
          </a:p>
        </p:txBody>
      </p:sp>
      <p:grpSp>
        <p:nvGrpSpPr>
          <p:cNvPr id="2" name="Group 46"/>
          <p:cNvGrpSpPr>
            <a:grpSpLocks/>
          </p:cNvGrpSpPr>
          <p:nvPr/>
        </p:nvGrpSpPr>
        <p:grpSpPr bwMode="auto">
          <a:xfrm>
            <a:off x="3840163" y="2820988"/>
            <a:ext cx="836612" cy="1046162"/>
            <a:chOff x="3949700" y="911225"/>
            <a:chExt cx="2159000" cy="2860675"/>
          </a:xfrm>
        </p:grpSpPr>
        <p:pic>
          <p:nvPicPr>
            <p:cNvPr id="18502" name="Picture 2"/>
            <p:cNvPicPr>
              <a:picLocks noChangeAspect="1" noChangeArrowheads="1"/>
            </p:cNvPicPr>
            <p:nvPr/>
          </p:nvPicPr>
          <p:blipFill>
            <a:blip r:embed="rId3" cstate="screen"/>
            <a:srcRect/>
            <a:stretch>
              <a:fillRect/>
            </a:stretch>
          </p:blipFill>
          <p:spPr bwMode="auto">
            <a:xfrm>
              <a:off x="3949700" y="911225"/>
              <a:ext cx="2159000" cy="2860675"/>
            </a:xfrm>
            <a:prstGeom prst="rect">
              <a:avLst/>
            </a:prstGeom>
            <a:noFill/>
            <a:ln w="12700">
              <a:noFill/>
              <a:miter lim="800000"/>
              <a:headEnd/>
              <a:tailEnd/>
            </a:ln>
          </p:spPr>
        </p:pic>
        <p:pic>
          <p:nvPicPr>
            <p:cNvPr id="221204" name="Picture 18"/>
            <p:cNvPicPr>
              <a:picLocks noChangeAspect="1" noChangeArrowheads="1"/>
            </p:cNvPicPr>
            <p:nvPr/>
          </p:nvPicPr>
          <p:blipFill>
            <a:blip r:embed="rId4" cstate="screen"/>
            <a:srcRect/>
            <a:stretch>
              <a:fillRect/>
            </a:stretch>
          </p:blipFill>
          <p:spPr bwMode="auto">
            <a:xfrm>
              <a:off x="4609280" y="2842940"/>
              <a:ext cx="266292" cy="256117"/>
            </a:xfrm>
            <a:prstGeom prst="rect">
              <a:avLst/>
            </a:prstGeom>
            <a:solidFill>
              <a:schemeClr val="bg1">
                <a:lumMod val="65000"/>
                <a:alpha val="94000"/>
              </a:schemeClr>
            </a:solidFill>
            <a:ln w="12700">
              <a:noFill/>
              <a:miter lim="800000"/>
              <a:headEnd/>
              <a:tailEnd/>
            </a:ln>
          </p:spPr>
        </p:pic>
        <p:pic>
          <p:nvPicPr>
            <p:cNvPr id="221205" name="Picture 19"/>
            <p:cNvPicPr>
              <a:picLocks noChangeAspect="1" noChangeArrowheads="1"/>
            </p:cNvPicPr>
            <p:nvPr/>
          </p:nvPicPr>
          <p:blipFill>
            <a:blip r:embed="rId4" cstate="screen"/>
            <a:srcRect/>
            <a:stretch>
              <a:fillRect/>
            </a:stretch>
          </p:blipFill>
          <p:spPr bwMode="auto">
            <a:xfrm>
              <a:off x="4814119" y="2413189"/>
              <a:ext cx="266292" cy="256114"/>
            </a:xfrm>
            <a:prstGeom prst="rect">
              <a:avLst/>
            </a:prstGeom>
            <a:solidFill>
              <a:schemeClr val="bg1">
                <a:lumMod val="65000"/>
                <a:alpha val="94000"/>
              </a:schemeClr>
            </a:solidFill>
            <a:ln w="12700">
              <a:noFill/>
              <a:miter lim="800000"/>
              <a:headEnd/>
              <a:tailEnd/>
            </a:ln>
          </p:spPr>
        </p:pic>
        <p:pic>
          <p:nvPicPr>
            <p:cNvPr id="221206" name="Picture 20"/>
            <p:cNvPicPr>
              <a:picLocks noChangeAspect="1" noChangeArrowheads="1"/>
            </p:cNvPicPr>
            <p:nvPr/>
          </p:nvPicPr>
          <p:blipFill>
            <a:blip r:embed="rId4" cstate="screen"/>
            <a:srcRect/>
            <a:stretch>
              <a:fillRect/>
            </a:stretch>
          </p:blipFill>
          <p:spPr bwMode="auto">
            <a:xfrm>
              <a:off x="4547829" y="2552099"/>
              <a:ext cx="266289" cy="256114"/>
            </a:xfrm>
            <a:prstGeom prst="rect">
              <a:avLst/>
            </a:prstGeom>
            <a:solidFill>
              <a:schemeClr val="bg1">
                <a:lumMod val="65000"/>
                <a:alpha val="94000"/>
              </a:schemeClr>
            </a:solidFill>
            <a:ln w="12700">
              <a:noFill/>
              <a:miter lim="800000"/>
              <a:headEnd/>
              <a:tailEnd/>
            </a:ln>
          </p:spPr>
        </p:pic>
        <p:pic>
          <p:nvPicPr>
            <p:cNvPr id="221207" name="Picture 21"/>
            <p:cNvPicPr>
              <a:picLocks noChangeAspect="1" noChangeArrowheads="1"/>
            </p:cNvPicPr>
            <p:nvPr/>
          </p:nvPicPr>
          <p:blipFill>
            <a:blip r:embed="rId4" cstate="screen"/>
            <a:srcRect/>
            <a:stretch>
              <a:fillRect/>
            </a:stretch>
          </p:blipFill>
          <p:spPr bwMode="auto">
            <a:xfrm>
              <a:off x="4748570" y="2157072"/>
              <a:ext cx="266292" cy="256117"/>
            </a:xfrm>
            <a:prstGeom prst="rect">
              <a:avLst/>
            </a:prstGeom>
            <a:solidFill>
              <a:schemeClr val="bg1">
                <a:lumMod val="65000"/>
                <a:alpha val="94000"/>
              </a:schemeClr>
            </a:solidFill>
            <a:ln w="12700">
              <a:noFill/>
              <a:miter lim="800000"/>
              <a:headEnd/>
              <a:tailEnd/>
            </a:ln>
          </p:spPr>
        </p:pic>
      </p:grpSp>
      <p:sp>
        <p:nvSpPr>
          <p:cNvPr id="18437" name="Rectangle 41"/>
          <p:cNvSpPr>
            <a:spLocks/>
          </p:cNvSpPr>
          <p:nvPr/>
        </p:nvSpPr>
        <p:spPr bwMode="auto">
          <a:xfrm>
            <a:off x="3854450" y="3998913"/>
            <a:ext cx="717550" cy="304800"/>
          </a:xfrm>
          <a:prstGeom prst="rect">
            <a:avLst/>
          </a:prstGeom>
          <a:noFill/>
          <a:ln w="12700" algn="ctr">
            <a:noFill/>
            <a:miter lim="800000"/>
            <a:headEnd/>
            <a:tailEnd/>
          </a:ln>
        </p:spPr>
        <p:txBody>
          <a:bodyPr wrap="none" lIns="0" tIns="0" rIns="0" bIns="0">
            <a:spAutoFit/>
          </a:bodyPr>
          <a:lstStyle/>
          <a:p>
            <a:pPr algn="ctr"/>
            <a:r>
              <a:rPr lang="en-US" sz="1000" dirty="0" err="1">
                <a:ea typeface="Calibri" pitchFamily="34" charset="0"/>
                <a:cs typeface="Arial" pitchFamily="34" charset="0"/>
                <a:sym typeface="Calibri" pitchFamily="34" charset="0"/>
              </a:rPr>
              <a:t>Clonal</a:t>
            </a:r>
            <a:r>
              <a:rPr lang="en-US" sz="1000" dirty="0">
                <a:ea typeface="Calibri" pitchFamily="34" charset="0"/>
                <a:cs typeface="Arial" pitchFamily="34" charset="0"/>
                <a:sym typeface="Calibri" pitchFamily="34" charset="0"/>
              </a:rPr>
              <a:t> </a:t>
            </a:r>
          </a:p>
          <a:p>
            <a:pPr algn="ctr"/>
            <a:r>
              <a:rPr lang="en-US" sz="1000" dirty="0">
                <a:ea typeface="Calibri" pitchFamily="34" charset="0"/>
                <a:cs typeface="Arial" pitchFamily="34" charset="0"/>
                <a:sym typeface="Calibri" pitchFamily="34" charset="0"/>
              </a:rPr>
              <a:t>Amplification</a:t>
            </a:r>
          </a:p>
        </p:txBody>
      </p:sp>
      <p:sp>
        <p:nvSpPr>
          <p:cNvPr id="18438" name="Line 23"/>
          <p:cNvSpPr>
            <a:spLocks noChangeShapeType="1"/>
          </p:cNvSpPr>
          <p:nvPr/>
        </p:nvSpPr>
        <p:spPr bwMode="auto">
          <a:xfrm flipH="1">
            <a:off x="5899150" y="3343275"/>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18439" name="Rectangle 41"/>
          <p:cNvSpPr>
            <a:spLocks/>
          </p:cNvSpPr>
          <p:nvPr/>
        </p:nvSpPr>
        <p:spPr bwMode="auto">
          <a:xfrm>
            <a:off x="4572000" y="3881735"/>
            <a:ext cx="1585912" cy="461665"/>
          </a:xfrm>
          <a:prstGeom prst="rect">
            <a:avLst/>
          </a:prstGeom>
          <a:noFill/>
          <a:ln w="12700" algn="ctr">
            <a:noFill/>
            <a:miter lim="800000"/>
            <a:headEnd/>
            <a:tailEnd/>
          </a:ln>
        </p:spPr>
        <p:txBody>
          <a:bodyPr wrap="square" lIns="0" tIns="0" rIns="0" bIns="0">
            <a:spAutoFit/>
          </a:bodyPr>
          <a:lstStyle/>
          <a:p>
            <a:pPr algn="ctr"/>
            <a:r>
              <a:rPr lang="en-US" sz="1000" dirty="0">
                <a:ea typeface="Calibri" pitchFamily="34" charset="0"/>
                <a:cs typeface="Arial" pitchFamily="34" charset="0"/>
                <a:sym typeface="Calibri" pitchFamily="34" charset="0"/>
              </a:rPr>
              <a:t> </a:t>
            </a:r>
            <a:r>
              <a:rPr lang="en-US" sz="1000" dirty="0" smtClean="0">
                <a:ea typeface="Calibri" pitchFamily="34" charset="0"/>
                <a:cs typeface="Arial" pitchFamily="34" charset="0"/>
                <a:sym typeface="Calibri" pitchFamily="34" charset="0"/>
              </a:rPr>
              <a:t>Isolate Positive </a:t>
            </a:r>
            <a:endParaRPr lang="en-US" sz="1000" dirty="0">
              <a:ea typeface="Calibri" pitchFamily="34" charset="0"/>
              <a:cs typeface="Arial" pitchFamily="34" charset="0"/>
              <a:sym typeface="Calibri" pitchFamily="34" charset="0"/>
            </a:endParaRPr>
          </a:p>
          <a:p>
            <a:pPr algn="ctr"/>
            <a:r>
              <a:rPr lang="en-US" sz="1000" dirty="0">
                <a:ea typeface="Calibri" pitchFamily="34" charset="0"/>
                <a:cs typeface="Arial" pitchFamily="34" charset="0"/>
                <a:sym typeface="Calibri" pitchFamily="34" charset="0"/>
              </a:rPr>
              <a:t>Ion Sphere™</a:t>
            </a:r>
            <a:r>
              <a:rPr lang="en-US" sz="1000" dirty="0">
                <a:ea typeface="Calibri" pitchFamily="34" charset="0"/>
                <a:cs typeface="Arial" pitchFamily="34" charset="0"/>
              </a:rPr>
              <a:t> </a:t>
            </a:r>
            <a:endParaRPr lang="en-US" sz="1000" dirty="0" smtClean="0">
              <a:ea typeface="Calibri" pitchFamily="34" charset="0"/>
              <a:cs typeface="Arial" pitchFamily="34" charset="0"/>
            </a:endParaRPr>
          </a:p>
          <a:p>
            <a:pPr algn="ctr"/>
            <a:r>
              <a:rPr lang="en-US" sz="1000" dirty="0" smtClean="0">
                <a:ea typeface="Calibri" pitchFamily="34" charset="0"/>
                <a:cs typeface="Arial" pitchFamily="34" charset="0"/>
              </a:rPr>
              <a:t>Particles</a:t>
            </a:r>
            <a:endParaRPr lang="en-US" sz="1000" dirty="0">
              <a:ea typeface="Calibri" pitchFamily="34" charset="0"/>
              <a:cs typeface="Arial" pitchFamily="34" charset="0"/>
              <a:sym typeface="Calibri" pitchFamily="34" charset="0"/>
            </a:endParaRPr>
          </a:p>
        </p:txBody>
      </p:sp>
      <p:grpSp>
        <p:nvGrpSpPr>
          <p:cNvPr id="3" name="Group 94"/>
          <p:cNvGrpSpPr>
            <a:grpSpLocks/>
          </p:cNvGrpSpPr>
          <p:nvPr/>
        </p:nvGrpSpPr>
        <p:grpSpPr bwMode="auto">
          <a:xfrm>
            <a:off x="4800600" y="2987675"/>
            <a:ext cx="939800" cy="711200"/>
            <a:chOff x="3024" y="3052"/>
            <a:chExt cx="592" cy="448"/>
          </a:xfrm>
        </p:grpSpPr>
        <p:pic>
          <p:nvPicPr>
            <p:cNvPr id="18500" name="Picture 43"/>
            <p:cNvPicPr>
              <a:picLocks noChangeArrowheads="1"/>
            </p:cNvPicPr>
            <p:nvPr/>
          </p:nvPicPr>
          <p:blipFill>
            <a:blip r:embed="rId5" cstate="screen"/>
            <a:srcRect/>
            <a:stretch>
              <a:fillRect/>
            </a:stretch>
          </p:blipFill>
          <p:spPr bwMode="auto">
            <a:xfrm>
              <a:off x="3024" y="3150"/>
              <a:ext cx="350" cy="350"/>
            </a:xfrm>
            <a:prstGeom prst="rect">
              <a:avLst/>
            </a:prstGeom>
            <a:noFill/>
            <a:ln w="12700">
              <a:noFill/>
              <a:miter lim="800000"/>
              <a:headEnd/>
              <a:tailEnd/>
            </a:ln>
          </p:spPr>
        </p:pic>
        <p:pic>
          <p:nvPicPr>
            <p:cNvPr id="18501" name="Picture 43"/>
            <p:cNvPicPr>
              <a:picLocks noChangeArrowheads="1"/>
            </p:cNvPicPr>
            <p:nvPr/>
          </p:nvPicPr>
          <p:blipFill>
            <a:blip r:embed="rId6" cstate="screen"/>
            <a:srcRect/>
            <a:stretch>
              <a:fillRect/>
            </a:stretch>
          </p:blipFill>
          <p:spPr bwMode="auto">
            <a:xfrm>
              <a:off x="3260" y="3052"/>
              <a:ext cx="356" cy="356"/>
            </a:xfrm>
            <a:prstGeom prst="rect">
              <a:avLst/>
            </a:prstGeom>
            <a:noFill/>
            <a:ln w="12700">
              <a:noFill/>
              <a:miter lim="800000"/>
              <a:headEnd/>
              <a:tailEnd/>
            </a:ln>
          </p:spPr>
        </p:pic>
      </p:grpSp>
      <p:pic>
        <p:nvPicPr>
          <p:cNvPr id="18441" name="Picture 1"/>
          <p:cNvPicPr>
            <a:picLocks noChangeAspect="1" noChangeArrowheads="1"/>
          </p:cNvPicPr>
          <p:nvPr/>
        </p:nvPicPr>
        <p:blipFill>
          <a:blip r:embed="rId7" cstate="screen"/>
          <a:srcRect/>
          <a:stretch>
            <a:fillRect/>
          </a:stretch>
        </p:blipFill>
        <p:spPr bwMode="auto">
          <a:xfrm>
            <a:off x="7543800" y="2994025"/>
            <a:ext cx="1479550" cy="698500"/>
          </a:xfrm>
          <a:prstGeom prst="rect">
            <a:avLst/>
          </a:prstGeom>
          <a:noFill/>
          <a:ln w="9525">
            <a:noFill/>
            <a:miter lim="800000"/>
            <a:headEnd/>
            <a:tailEnd/>
          </a:ln>
        </p:spPr>
      </p:pic>
      <p:sp>
        <p:nvSpPr>
          <p:cNvPr id="18442" name="Line 23"/>
          <p:cNvSpPr>
            <a:spLocks noChangeShapeType="1"/>
          </p:cNvSpPr>
          <p:nvPr/>
        </p:nvSpPr>
        <p:spPr bwMode="auto">
          <a:xfrm flipH="1">
            <a:off x="4495800" y="3360528"/>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18443" name="Line 23"/>
          <p:cNvSpPr>
            <a:spLocks noChangeShapeType="1"/>
          </p:cNvSpPr>
          <p:nvPr/>
        </p:nvSpPr>
        <p:spPr bwMode="auto">
          <a:xfrm flipH="1">
            <a:off x="7237603" y="3343275"/>
            <a:ext cx="282194"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18444" name="Rectangle 41"/>
          <p:cNvSpPr>
            <a:spLocks/>
          </p:cNvSpPr>
          <p:nvPr/>
        </p:nvSpPr>
        <p:spPr bwMode="auto">
          <a:xfrm>
            <a:off x="6419865" y="3998913"/>
            <a:ext cx="819135" cy="307777"/>
          </a:xfrm>
          <a:prstGeom prst="rect">
            <a:avLst/>
          </a:prstGeom>
          <a:noFill/>
          <a:ln w="12700">
            <a:noFill/>
            <a:miter lim="800000"/>
            <a:headEnd/>
            <a:tailEnd/>
          </a:ln>
        </p:spPr>
        <p:txBody>
          <a:bodyPr wrap="none" lIns="0" tIns="0" rIns="0" bIns="0">
            <a:spAutoFit/>
          </a:bodyPr>
          <a:lstStyle/>
          <a:p>
            <a:pPr algn="ctr"/>
            <a:r>
              <a:rPr lang="en-US" sz="1000" dirty="0">
                <a:ea typeface="Calibri" pitchFamily="34" charset="0"/>
                <a:cs typeface="Arial" pitchFamily="34" charset="0"/>
                <a:sym typeface="Calibri" pitchFamily="34" charset="0"/>
              </a:rPr>
              <a:t>Load Chip </a:t>
            </a:r>
          </a:p>
          <a:p>
            <a:pPr algn="ctr"/>
            <a:r>
              <a:rPr lang="en-US" sz="1000" dirty="0">
                <a:ea typeface="Calibri" pitchFamily="34" charset="0"/>
                <a:cs typeface="Arial" pitchFamily="34" charset="0"/>
                <a:sym typeface="Calibri" pitchFamily="34" charset="0"/>
              </a:rPr>
              <a:t>and Sequence</a:t>
            </a:r>
          </a:p>
        </p:txBody>
      </p:sp>
      <p:sp>
        <p:nvSpPr>
          <p:cNvPr id="18445" name="Rectangle 39"/>
          <p:cNvSpPr>
            <a:spLocks/>
          </p:cNvSpPr>
          <p:nvPr/>
        </p:nvSpPr>
        <p:spPr bwMode="auto">
          <a:xfrm>
            <a:off x="2958324" y="3997325"/>
            <a:ext cx="488916" cy="307777"/>
          </a:xfrm>
          <a:prstGeom prst="rect">
            <a:avLst/>
          </a:prstGeom>
          <a:noFill/>
          <a:ln w="12700" algn="ctr">
            <a:noFill/>
            <a:miter lim="800000"/>
            <a:headEnd/>
            <a:tailEnd/>
          </a:ln>
        </p:spPr>
        <p:txBody>
          <a:bodyPr wrap="none" lIns="0" tIns="0" rIns="0" bIns="0">
            <a:spAutoFit/>
          </a:bodyPr>
          <a:lstStyle/>
          <a:p>
            <a:pPr algn="ctr"/>
            <a:r>
              <a:rPr lang="en-US" sz="1000" dirty="0">
                <a:ea typeface="Calibri" pitchFamily="34" charset="0"/>
                <a:cs typeface="Arial" pitchFamily="34" charset="0"/>
                <a:sym typeface="Calibri" pitchFamily="34" charset="0"/>
              </a:rPr>
              <a:t>Prepare </a:t>
            </a:r>
          </a:p>
          <a:p>
            <a:pPr algn="ctr"/>
            <a:r>
              <a:rPr lang="en-US" sz="1000" dirty="0">
                <a:ea typeface="Calibri" pitchFamily="34" charset="0"/>
                <a:cs typeface="Arial" pitchFamily="34" charset="0"/>
                <a:sym typeface="Calibri" pitchFamily="34" charset="0"/>
              </a:rPr>
              <a:t>Library</a:t>
            </a:r>
          </a:p>
        </p:txBody>
      </p:sp>
      <p:grpSp>
        <p:nvGrpSpPr>
          <p:cNvPr id="4" name="Group 93"/>
          <p:cNvGrpSpPr>
            <a:grpSpLocks/>
          </p:cNvGrpSpPr>
          <p:nvPr/>
        </p:nvGrpSpPr>
        <p:grpSpPr bwMode="auto">
          <a:xfrm>
            <a:off x="2794000" y="2905125"/>
            <a:ext cx="701675" cy="877888"/>
            <a:chOff x="1983" y="1204"/>
            <a:chExt cx="720" cy="703"/>
          </a:xfrm>
        </p:grpSpPr>
        <p:grpSp>
          <p:nvGrpSpPr>
            <p:cNvPr id="5" name="Group 74"/>
            <p:cNvGrpSpPr>
              <a:grpSpLocks/>
            </p:cNvGrpSpPr>
            <p:nvPr/>
          </p:nvGrpSpPr>
          <p:grpSpPr bwMode="auto">
            <a:xfrm>
              <a:off x="1983" y="1437"/>
              <a:ext cx="346" cy="199"/>
              <a:chOff x="-331878" y="4219448"/>
              <a:chExt cx="1295400" cy="391506"/>
            </a:xfrm>
          </p:grpSpPr>
          <p:sp>
            <p:nvSpPr>
              <p:cNvPr id="87" name="Freeform 86"/>
              <p:cNvSpPr/>
              <p:nvPr/>
            </p:nvSpPr>
            <p:spPr>
              <a:xfrm>
                <a:off x="-209904" y="4243748"/>
                <a:ext cx="1000188" cy="367648"/>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89" name="Rectangle 88"/>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90" name="Rectangle 89"/>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10</a:t>
                </a:r>
              </a:p>
            </p:txBody>
          </p:sp>
        </p:grpSp>
        <p:grpSp>
          <p:nvGrpSpPr>
            <p:cNvPr id="7" name="Group 57"/>
            <p:cNvGrpSpPr>
              <a:grpSpLocks/>
            </p:cNvGrpSpPr>
            <p:nvPr/>
          </p:nvGrpSpPr>
          <p:grpSpPr bwMode="auto">
            <a:xfrm>
              <a:off x="2350" y="1499"/>
              <a:ext cx="353" cy="174"/>
              <a:chOff x="734922" y="4495800"/>
              <a:chExt cx="560478" cy="277206"/>
            </a:xfrm>
          </p:grpSpPr>
          <p:sp>
            <p:nvSpPr>
              <p:cNvPr id="62" name="Freeform 61"/>
              <p:cNvSpPr/>
              <p:nvPr/>
            </p:nvSpPr>
            <p:spPr>
              <a:xfrm>
                <a:off x="788468" y="4513916"/>
                <a:ext cx="431928" cy="259234"/>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63" name="Rectangle 62"/>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68" name="Rectangle 67"/>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8" name="Group 74"/>
            <p:cNvGrpSpPr>
              <a:grpSpLocks/>
            </p:cNvGrpSpPr>
            <p:nvPr/>
          </p:nvGrpSpPr>
          <p:grpSpPr bwMode="auto">
            <a:xfrm>
              <a:off x="2319" y="1293"/>
              <a:ext cx="346" cy="199"/>
              <a:chOff x="-331878" y="4219448"/>
              <a:chExt cx="1295400" cy="391506"/>
            </a:xfrm>
          </p:grpSpPr>
          <p:sp>
            <p:nvSpPr>
              <p:cNvPr id="76" name="Freeform 75"/>
              <p:cNvSpPr/>
              <p:nvPr/>
            </p:nvSpPr>
            <p:spPr>
              <a:xfrm>
                <a:off x="-211529" y="4244433"/>
                <a:ext cx="1006289" cy="367649"/>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77" name="Rectangle 76"/>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78" name="Rectangle 77"/>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10</a:t>
                </a:r>
              </a:p>
            </p:txBody>
          </p:sp>
        </p:grpSp>
        <p:grpSp>
          <p:nvGrpSpPr>
            <p:cNvPr id="9" name="Group 78"/>
            <p:cNvGrpSpPr>
              <a:grpSpLocks/>
            </p:cNvGrpSpPr>
            <p:nvPr/>
          </p:nvGrpSpPr>
          <p:grpSpPr bwMode="auto">
            <a:xfrm>
              <a:off x="2319" y="1204"/>
              <a:ext cx="346" cy="199"/>
              <a:chOff x="-331878" y="4219448"/>
              <a:chExt cx="1295400" cy="391506"/>
            </a:xfrm>
          </p:grpSpPr>
          <p:sp>
            <p:nvSpPr>
              <p:cNvPr id="80" name="Freeform 79"/>
              <p:cNvSpPr/>
              <p:nvPr/>
            </p:nvSpPr>
            <p:spPr>
              <a:xfrm>
                <a:off x="-211529" y="4244458"/>
                <a:ext cx="1006289" cy="367649"/>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81" name="Rectangle 80"/>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82" name="Rectangle 81"/>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0" name="Group 70"/>
            <p:cNvGrpSpPr>
              <a:grpSpLocks/>
            </p:cNvGrpSpPr>
            <p:nvPr/>
          </p:nvGrpSpPr>
          <p:grpSpPr bwMode="auto">
            <a:xfrm>
              <a:off x="2350" y="1588"/>
              <a:ext cx="353" cy="175"/>
              <a:chOff x="734922" y="4495800"/>
              <a:chExt cx="560478" cy="277206"/>
            </a:xfrm>
          </p:grpSpPr>
          <p:sp>
            <p:nvSpPr>
              <p:cNvPr id="75" name="Freeform 74"/>
              <p:cNvSpPr/>
              <p:nvPr/>
            </p:nvSpPr>
            <p:spPr>
              <a:xfrm>
                <a:off x="788468" y="4513792"/>
                <a:ext cx="431928" cy="259767"/>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79" name="Rectangle 78"/>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85" name="Rectangle 84"/>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1" name="Group 65"/>
            <p:cNvGrpSpPr>
              <a:grpSpLocks/>
            </p:cNvGrpSpPr>
            <p:nvPr/>
          </p:nvGrpSpPr>
          <p:grpSpPr bwMode="auto">
            <a:xfrm>
              <a:off x="2014" y="1643"/>
              <a:ext cx="353" cy="174"/>
              <a:chOff x="734922" y="4495800"/>
              <a:chExt cx="560478" cy="277206"/>
            </a:xfrm>
          </p:grpSpPr>
          <p:sp>
            <p:nvSpPr>
              <p:cNvPr id="67" name="Freeform 66"/>
              <p:cNvSpPr/>
              <p:nvPr/>
            </p:nvSpPr>
            <p:spPr>
              <a:xfrm>
                <a:off x="789157" y="4513358"/>
                <a:ext cx="431928" cy="259234"/>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69" name="Rectangle 68"/>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72" name="Rectangle 71"/>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2" name="Group 78"/>
            <p:cNvGrpSpPr>
              <a:grpSpLocks/>
            </p:cNvGrpSpPr>
            <p:nvPr/>
          </p:nvGrpSpPr>
          <p:grpSpPr bwMode="auto">
            <a:xfrm>
              <a:off x="1983" y="1348"/>
              <a:ext cx="346" cy="199"/>
              <a:chOff x="-331878" y="4219448"/>
              <a:chExt cx="1295400" cy="391506"/>
            </a:xfrm>
          </p:grpSpPr>
          <p:sp>
            <p:nvSpPr>
              <p:cNvPr id="92" name="Freeform 91"/>
              <p:cNvSpPr/>
              <p:nvPr/>
            </p:nvSpPr>
            <p:spPr>
              <a:xfrm>
                <a:off x="-209904" y="4243773"/>
                <a:ext cx="1000188" cy="367648"/>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93" name="Rectangle 92"/>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94" name="Rectangle 93"/>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3" name="Group 94"/>
            <p:cNvGrpSpPr>
              <a:grpSpLocks/>
            </p:cNvGrpSpPr>
            <p:nvPr/>
          </p:nvGrpSpPr>
          <p:grpSpPr bwMode="auto">
            <a:xfrm>
              <a:off x="2014" y="1732"/>
              <a:ext cx="353" cy="175"/>
              <a:chOff x="734922" y="4495800"/>
              <a:chExt cx="560478" cy="277206"/>
            </a:xfrm>
          </p:grpSpPr>
          <p:sp>
            <p:nvSpPr>
              <p:cNvPr id="96" name="Freeform 95"/>
              <p:cNvSpPr/>
              <p:nvPr/>
            </p:nvSpPr>
            <p:spPr>
              <a:xfrm>
                <a:off x="789157" y="4513238"/>
                <a:ext cx="431928" cy="259768"/>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97" name="Rectangle 96"/>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98" name="Rectangle 97"/>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grpSp>
        <p:nvGrpSpPr>
          <p:cNvPr id="14" name="Group 37"/>
          <p:cNvGrpSpPr>
            <a:grpSpLocks/>
          </p:cNvGrpSpPr>
          <p:nvPr/>
        </p:nvGrpSpPr>
        <p:grpSpPr bwMode="auto">
          <a:xfrm>
            <a:off x="6350" y="1038225"/>
            <a:ext cx="2543175" cy="839788"/>
            <a:chOff x="961002" y="1371600"/>
            <a:chExt cx="2544198" cy="839703"/>
          </a:xfrm>
        </p:grpSpPr>
        <p:sp>
          <p:nvSpPr>
            <p:cNvPr id="31" name="Rounded Rectangle 30"/>
            <p:cNvSpPr/>
            <p:nvPr/>
          </p:nvSpPr>
          <p:spPr bwMode="auto">
            <a:xfrm>
              <a:off x="1067408" y="1479539"/>
              <a:ext cx="2437792" cy="731764"/>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DNA</a:t>
              </a:r>
            </a:p>
          </p:txBody>
        </p:sp>
        <p:sp>
          <p:nvSpPr>
            <p:cNvPr id="32" name="Rounded Rectangle 31"/>
            <p:cNvSpPr/>
            <p:nvPr/>
          </p:nvSpPr>
          <p:spPr>
            <a:xfrm>
              <a:off x="961002" y="1371600"/>
              <a:ext cx="228692" cy="228577"/>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A</a:t>
              </a:r>
            </a:p>
          </p:txBody>
        </p:sp>
        <p:pic>
          <p:nvPicPr>
            <p:cNvPr id="6" name="Picture 5" descr="human genome DNA.png"/>
            <p:cNvPicPr>
              <a:picLocks noChangeAspect="1"/>
            </p:cNvPicPr>
            <p:nvPr/>
          </p:nvPicPr>
          <p:blipFill>
            <a:blip r:embed="rId8" cstate="email">
              <a:duotone>
                <a:prstClr val="black"/>
                <a:schemeClr val="accent1">
                  <a:tint val="45000"/>
                  <a:satMod val="400000"/>
                </a:schemeClr>
              </a:duotone>
            </a:blip>
            <a:srcRect/>
            <a:stretch>
              <a:fillRect/>
            </a:stretch>
          </p:blipFill>
          <p:spPr>
            <a:xfrm>
              <a:off x="2479994" y="1584960"/>
              <a:ext cx="949006" cy="548640"/>
            </a:xfrm>
            <a:prstGeom prst="rect">
              <a:avLst/>
            </a:prstGeom>
          </p:spPr>
        </p:pic>
      </p:grpSp>
      <p:sp>
        <p:nvSpPr>
          <p:cNvPr id="25" name="Rounded Rectangle 24"/>
          <p:cNvSpPr/>
          <p:nvPr/>
        </p:nvSpPr>
        <p:spPr bwMode="auto">
          <a:xfrm>
            <a:off x="112713" y="4171950"/>
            <a:ext cx="2436812" cy="731838"/>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Sequencing</a:t>
            </a:r>
          </a:p>
        </p:txBody>
      </p:sp>
      <p:sp>
        <p:nvSpPr>
          <p:cNvPr id="26" name="Rounded Rectangle 25"/>
          <p:cNvSpPr/>
          <p:nvPr/>
        </p:nvSpPr>
        <p:spPr>
          <a:xfrm>
            <a:off x="6350" y="4064000"/>
            <a:ext cx="228600" cy="228600"/>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D</a:t>
            </a:r>
          </a:p>
        </p:txBody>
      </p:sp>
      <p:sp>
        <p:nvSpPr>
          <p:cNvPr id="22" name="Rounded Rectangle 21"/>
          <p:cNvSpPr/>
          <p:nvPr/>
        </p:nvSpPr>
        <p:spPr bwMode="auto">
          <a:xfrm>
            <a:off x="112713" y="3162300"/>
            <a:ext cx="2436812" cy="731838"/>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Template Prep</a:t>
            </a:r>
          </a:p>
        </p:txBody>
      </p:sp>
      <p:sp>
        <p:nvSpPr>
          <p:cNvPr id="23" name="Rounded Rectangle 22"/>
          <p:cNvSpPr/>
          <p:nvPr/>
        </p:nvSpPr>
        <p:spPr>
          <a:xfrm>
            <a:off x="6350" y="3054350"/>
            <a:ext cx="228600" cy="228600"/>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C</a:t>
            </a:r>
          </a:p>
        </p:txBody>
      </p:sp>
      <p:grpSp>
        <p:nvGrpSpPr>
          <p:cNvPr id="15" name="Group 36"/>
          <p:cNvGrpSpPr>
            <a:grpSpLocks/>
          </p:cNvGrpSpPr>
          <p:nvPr/>
        </p:nvGrpSpPr>
        <p:grpSpPr bwMode="auto">
          <a:xfrm>
            <a:off x="6350" y="2046288"/>
            <a:ext cx="2543175" cy="839787"/>
            <a:chOff x="961002" y="2428954"/>
            <a:chExt cx="2544198" cy="839703"/>
          </a:xfrm>
        </p:grpSpPr>
        <p:sp>
          <p:nvSpPr>
            <p:cNvPr id="19" name="Rounded Rectangle 18"/>
            <p:cNvSpPr/>
            <p:nvPr/>
          </p:nvSpPr>
          <p:spPr bwMode="auto">
            <a:xfrm>
              <a:off x="1067408" y="2536893"/>
              <a:ext cx="2437792" cy="731764"/>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Compatible</a:t>
              </a:r>
              <a:br>
                <a:rPr lang="en-US" sz="1200" b="1" dirty="0">
                  <a:solidFill>
                    <a:srgbClr val="002060"/>
                  </a:solidFill>
                  <a:latin typeface="Arial" pitchFamily="34" charset="0"/>
                  <a:cs typeface="Arial" pitchFamily="34" charset="0"/>
                </a:rPr>
              </a:br>
              <a:r>
                <a:rPr lang="en-US" sz="1200" b="1" dirty="0">
                  <a:solidFill>
                    <a:srgbClr val="002060"/>
                  </a:solidFill>
                  <a:latin typeface="Arial" pitchFamily="34" charset="0"/>
                  <a:cs typeface="Arial" pitchFamily="34" charset="0"/>
                </a:rPr>
                <a:t>Library Prep</a:t>
              </a:r>
            </a:p>
          </p:txBody>
        </p:sp>
        <p:sp>
          <p:nvSpPr>
            <p:cNvPr id="20" name="Rounded Rectangle 19"/>
            <p:cNvSpPr/>
            <p:nvPr/>
          </p:nvSpPr>
          <p:spPr>
            <a:xfrm>
              <a:off x="961002" y="2428954"/>
              <a:ext cx="228692" cy="228577"/>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B</a:t>
              </a:r>
            </a:p>
          </p:txBody>
        </p:sp>
        <p:pic>
          <p:nvPicPr>
            <p:cNvPr id="16" name="Picture 15" descr="dna_tami.png"/>
            <p:cNvPicPr>
              <a:picLocks noChangeAspect="1"/>
            </p:cNvPicPr>
            <p:nvPr/>
          </p:nvPicPr>
          <p:blipFill>
            <a:blip r:embed="rId9" cstate="email">
              <a:duotone>
                <a:prstClr val="black"/>
                <a:schemeClr val="accent1">
                  <a:tint val="45000"/>
                  <a:satMod val="400000"/>
                </a:schemeClr>
              </a:duotone>
            </a:blip>
            <a:stretch>
              <a:fillRect/>
            </a:stretch>
          </p:blipFill>
          <p:spPr>
            <a:xfrm flipH="1">
              <a:off x="2732421" y="2667000"/>
              <a:ext cx="772779" cy="548640"/>
            </a:xfrm>
            <a:prstGeom prst="rect">
              <a:avLst/>
            </a:prstGeom>
          </p:spPr>
        </p:pic>
      </p:grpSp>
      <p:grpSp>
        <p:nvGrpSpPr>
          <p:cNvPr id="17" name="Group 33"/>
          <p:cNvGrpSpPr>
            <a:grpSpLocks/>
          </p:cNvGrpSpPr>
          <p:nvPr/>
        </p:nvGrpSpPr>
        <p:grpSpPr bwMode="auto">
          <a:xfrm>
            <a:off x="0" y="5075238"/>
            <a:ext cx="2549525" cy="839787"/>
            <a:chOff x="954860" y="5601015"/>
            <a:chExt cx="2550340" cy="839703"/>
          </a:xfrm>
        </p:grpSpPr>
        <p:sp>
          <p:nvSpPr>
            <p:cNvPr id="28" name="Rounded Rectangle 27"/>
            <p:cNvSpPr/>
            <p:nvPr/>
          </p:nvSpPr>
          <p:spPr bwMode="auto">
            <a:xfrm>
              <a:off x="1066021" y="5708954"/>
              <a:ext cx="2439179" cy="731764"/>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Compatible</a:t>
              </a:r>
              <a:br>
                <a:rPr lang="en-US" sz="1200" b="1" dirty="0">
                  <a:solidFill>
                    <a:srgbClr val="002060"/>
                  </a:solidFill>
                  <a:latin typeface="Arial" pitchFamily="34" charset="0"/>
                  <a:cs typeface="Arial" pitchFamily="34" charset="0"/>
                </a:rPr>
              </a:br>
              <a:r>
                <a:rPr lang="en-US" sz="1200" b="1" dirty="0">
                  <a:solidFill>
                    <a:srgbClr val="002060"/>
                  </a:solidFill>
                  <a:latin typeface="Arial" pitchFamily="34" charset="0"/>
                  <a:cs typeface="Arial" pitchFamily="34" charset="0"/>
                </a:rPr>
                <a:t>Data</a:t>
              </a:r>
            </a:p>
          </p:txBody>
        </p:sp>
        <p:sp>
          <p:nvSpPr>
            <p:cNvPr id="29" name="Rounded Rectangle 28"/>
            <p:cNvSpPr/>
            <p:nvPr/>
          </p:nvSpPr>
          <p:spPr>
            <a:xfrm>
              <a:off x="954860" y="5601015"/>
              <a:ext cx="228673" cy="228577"/>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E</a:t>
              </a:r>
            </a:p>
          </p:txBody>
        </p:sp>
        <p:pic>
          <p:nvPicPr>
            <p:cNvPr id="18461" name="Picture 32"/>
            <p:cNvPicPr>
              <a:picLocks noChangeAspect="1" noChangeArrowheads="1"/>
            </p:cNvPicPr>
            <p:nvPr/>
          </p:nvPicPr>
          <p:blipFill>
            <a:blip r:embed="rId10" cstate="screen"/>
            <a:srcRect/>
            <a:stretch>
              <a:fillRect/>
            </a:stretch>
          </p:blipFill>
          <p:spPr bwMode="auto">
            <a:xfrm>
              <a:off x="2362200" y="5835032"/>
              <a:ext cx="1066799" cy="457200"/>
            </a:xfrm>
            <a:prstGeom prst="rect">
              <a:avLst/>
            </a:prstGeom>
            <a:noFill/>
            <a:ln w="12700">
              <a:noFill/>
              <a:miter lim="800000"/>
              <a:headEnd/>
              <a:tailEnd/>
            </a:ln>
          </p:spPr>
        </p:pic>
      </p:grpSp>
      <p:sp>
        <p:nvSpPr>
          <p:cNvPr id="18455" name="Line 23"/>
          <p:cNvSpPr>
            <a:spLocks noChangeShapeType="1"/>
          </p:cNvSpPr>
          <p:nvPr/>
        </p:nvSpPr>
        <p:spPr bwMode="auto">
          <a:xfrm flipH="1">
            <a:off x="3683000" y="3343275"/>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pic>
        <p:nvPicPr>
          <p:cNvPr id="18456" name="Picture 78" descr="proton_200x200"/>
          <p:cNvPicPr>
            <a:picLocks noChangeAspect="1" noChangeArrowheads="1"/>
          </p:cNvPicPr>
          <p:nvPr/>
        </p:nvPicPr>
        <p:blipFill>
          <a:blip r:embed="rId11" cstate="screen"/>
          <a:srcRect/>
          <a:stretch>
            <a:fillRect/>
          </a:stretch>
        </p:blipFill>
        <p:spPr bwMode="auto">
          <a:xfrm>
            <a:off x="1779588" y="4221163"/>
            <a:ext cx="606425" cy="606425"/>
          </a:xfrm>
          <a:prstGeom prst="rect">
            <a:avLst/>
          </a:prstGeom>
          <a:noFill/>
          <a:ln w="9525">
            <a:noFill/>
            <a:miter lim="800000"/>
            <a:headEnd/>
            <a:tailEnd/>
          </a:ln>
        </p:spPr>
      </p:pic>
      <p:pic>
        <p:nvPicPr>
          <p:cNvPr id="18457" name="Picture 79" descr="sequence_kit"/>
          <p:cNvPicPr>
            <a:picLocks noChangeAspect="1" noChangeArrowheads="1"/>
          </p:cNvPicPr>
          <p:nvPr/>
        </p:nvPicPr>
        <p:blipFill>
          <a:blip r:embed="rId12" cstate="screen"/>
          <a:srcRect/>
          <a:stretch>
            <a:fillRect/>
          </a:stretch>
        </p:blipFill>
        <p:spPr bwMode="auto">
          <a:xfrm>
            <a:off x="1673225" y="3190875"/>
            <a:ext cx="739775" cy="684213"/>
          </a:xfrm>
          <a:prstGeom prst="rect">
            <a:avLst/>
          </a:prstGeom>
          <a:noFill/>
          <a:ln w="9525">
            <a:noFill/>
            <a:miter lim="800000"/>
            <a:headEnd/>
            <a:tailEnd/>
          </a:ln>
        </p:spPr>
      </p:pic>
      <p:pic>
        <p:nvPicPr>
          <p:cNvPr id="84"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656499" y="1667464"/>
            <a:ext cx="1254490" cy="1002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Line 23"/>
          <p:cNvSpPr>
            <a:spLocks noChangeShapeType="1"/>
          </p:cNvSpPr>
          <p:nvPr/>
        </p:nvSpPr>
        <p:spPr bwMode="auto">
          <a:xfrm flipH="1">
            <a:off x="4026874" y="2154238"/>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pic>
        <p:nvPicPr>
          <p:cNvPr id="88"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447934" y="1681840"/>
            <a:ext cx="1254490" cy="1002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 name="Line 23"/>
          <p:cNvSpPr>
            <a:spLocks noChangeShapeType="1"/>
          </p:cNvSpPr>
          <p:nvPr/>
        </p:nvSpPr>
        <p:spPr bwMode="auto">
          <a:xfrm flipH="1">
            <a:off x="5904574" y="2151361"/>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pic>
        <p:nvPicPr>
          <p:cNvPr id="95" name="Picture 2"/>
          <p:cNvPicPr>
            <a:picLocks noChangeAspect="1" noChangeArrowheads="1"/>
          </p:cNvPicPr>
          <p:nvPr/>
        </p:nvPicPr>
        <p:blipFill rotWithShape="1">
          <a:blip r:embed="rId14">
            <a:extLst>
              <a:ext uri="{28A0092B-C50C-407E-A947-70E740481C1C}">
                <a14:useLocalDpi xmlns:a14="http://schemas.microsoft.com/office/drawing/2010/main" val="0"/>
              </a:ext>
            </a:extLst>
          </a:blip>
          <a:srcRect l="33435" r="2316"/>
          <a:stretch/>
        </p:blipFill>
        <p:spPr bwMode="auto">
          <a:xfrm>
            <a:off x="6235701" y="1667465"/>
            <a:ext cx="1086310" cy="10463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1"/>
          <p:cNvPicPr>
            <a:picLocks noChangeAspect="1" noChangeArrowheads="1"/>
          </p:cNvPicPr>
          <p:nvPr/>
        </p:nvPicPr>
        <p:blipFill>
          <a:blip r:embed="rId7" cstate="screen"/>
          <a:srcRect/>
          <a:stretch>
            <a:fillRect/>
          </a:stretch>
        </p:blipFill>
        <p:spPr bwMode="auto">
          <a:xfrm>
            <a:off x="7540923" y="1852450"/>
            <a:ext cx="1479550" cy="698500"/>
          </a:xfrm>
          <a:prstGeom prst="rect">
            <a:avLst/>
          </a:prstGeom>
          <a:noFill/>
          <a:ln w="9525">
            <a:noFill/>
            <a:miter lim="800000"/>
            <a:headEnd/>
            <a:tailEnd/>
          </a:ln>
        </p:spPr>
      </p:pic>
      <p:sp>
        <p:nvSpPr>
          <p:cNvPr id="100" name="Line 23"/>
          <p:cNvSpPr>
            <a:spLocks noChangeShapeType="1"/>
          </p:cNvSpPr>
          <p:nvPr/>
        </p:nvSpPr>
        <p:spPr bwMode="auto">
          <a:xfrm flipH="1">
            <a:off x="7234726" y="2201700"/>
            <a:ext cx="282194"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74" name="AutoShape 81"/>
          <p:cNvSpPr>
            <a:spLocks noChangeArrowheads="1"/>
          </p:cNvSpPr>
          <p:nvPr/>
        </p:nvSpPr>
        <p:spPr bwMode="auto">
          <a:xfrm>
            <a:off x="6192747" y="1293389"/>
            <a:ext cx="1131887" cy="3271838"/>
          </a:xfrm>
          <a:prstGeom prst="roundRect">
            <a:avLst>
              <a:gd name="adj" fmla="val 16667"/>
            </a:avLst>
          </a:prstGeom>
          <a:noFill/>
          <a:ln w="57150">
            <a:solidFill>
              <a:srgbClr val="CC3300"/>
            </a:solidFill>
            <a:round/>
            <a:headEnd/>
            <a:tailEnd/>
          </a:ln>
        </p:spPr>
        <p:txBody>
          <a:bodyPr wrap="none" anchor="ctr"/>
          <a:lstStyle/>
          <a:p>
            <a:endParaRPr lang="en-US">
              <a:solidFill>
                <a:srgbClr val="002060"/>
              </a:solidFill>
              <a:cs typeface="Arial" pitchFamily="34" charset="0"/>
            </a:endParaRPr>
          </a:p>
        </p:txBody>
      </p:sp>
      <p:pic>
        <p:nvPicPr>
          <p:cNvPr id="101" name="Picture 2"/>
          <p:cNvPicPr>
            <a:picLocks noChangeAspect="1" noChangeArrowheads="1"/>
          </p:cNvPicPr>
          <p:nvPr/>
        </p:nvPicPr>
        <p:blipFill rotWithShape="1">
          <a:blip r:embed="rId14">
            <a:extLst>
              <a:ext uri="{28A0092B-C50C-407E-A947-70E740481C1C}">
                <a14:useLocalDpi xmlns:a14="http://schemas.microsoft.com/office/drawing/2010/main" val="0"/>
              </a:ext>
            </a:extLst>
          </a:blip>
          <a:srcRect l="33435" r="2316"/>
          <a:stretch/>
        </p:blipFill>
        <p:spPr bwMode="auto">
          <a:xfrm>
            <a:off x="6232824" y="2958563"/>
            <a:ext cx="1086310" cy="10463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8510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Oval 93"/>
          <p:cNvSpPr/>
          <p:nvPr/>
        </p:nvSpPr>
        <p:spPr>
          <a:xfrm>
            <a:off x="7772400" y="4267200"/>
            <a:ext cx="1219200" cy="1143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131" name="Title 16"/>
          <p:cNvSpPr>
            <a:spLocks noGrp="1"/>
          </p:cNvSpPr>
          <p:nvPr>
            <p:ph type="title" idx="4294967295"/>
          </p:nvPr>
        </p:nvSpPr>
        <p:spPr>
          <a:xfrm>
            <a:off x="457200" y="0"/>
            <a:ext cx="8229600" cy="1143000"/>
          </a:xfrm>
        </p:spPr>
        <p:txBody>
          <a:bodyPr lIns="91440" tIns="45720" rIns="91440" bIns="45720"/>
          <a:lstStyle/>
          <a:p>
            <a:r>
              <a:rPr lang="en-US" dirty="0" smtClean="0">
                <a:latin typeface="Arial" pitchFamily="34" charset="0"/>
                <a:cs typeface="Arial" pitchFamily="34" charset="0"/>
              </a:rPr>
              <a:t>Sequencing: Flows</a:t>
            </a:r>
          </a:p>
        </p:txBody>
      </p:sp>
      <p:sp>
        <p:nvSpPr>
          <p:cNvPr id="48132" name="TextBox 9"/>
          <p:cNvSpPr txBox="1">
            <a:spLocks noChangeArrowheads="1"/>
          </p:cNvSpPr>
          <p:nvPr/>
        </p:nvSpPr>
        <p:spPr bwMode="auto">
          <a:xfrm>
            <a:off x="693738" y="4716463"/>
            <a:ext cx="6735762" cy="369332"/>
          </a:xfrm>
          <a:prstGeom prst="rect">
            <a:avLst/>
          </a:prstGeom>
          <a:noFill/>
          <a:ln w="9525">
            <a:noFill/>
            <a:miter lim="800000"/>
            <a:headEnd/>
            <a:tailEnd/>
          </a:ln>
        </p:spPr>
        <p:txBody>
          <a:bodyPr>
            <a:spAutoFit/>
          </a:bodyPr>
          <a:lstStyle/>
          <a:p>
            <a:pPr algn="ctr"/>
            <a:r>
              <a:rPr lang="en-US" sz="1200" dirty="0"/>
              <a:t>3’-CCATCTCATCCCTGCGTGTCTCCGAC  </a:t>
            </a:r>
            <a:r>
              <a:rPr lang="en-US" sz="1400" dirty="0"/>
              <a:t> </a:t>
            </a:r>
            <a:r>
              <a:rPr lang="en-US" sz="1800" b="1" dirty="0">
                <a:solidFill>
                  <a:srgbClr val="558ED5"/>
                </a:solidFill>
              </a:rPr>
              <a:t>A G T C </a:t>
            </a:r>
            <a:r>
              <a:rPr lang="en-US" sz="1800" dirty="0">
                <a:solidFill>
                  <a:srgbClr val="000000"/>
                </a:solidFill>
              </a:rPr>
              <a:t>A </a:t>
            </a:r>
            <a:r>
              <a:rPr lang="en-US" sz="1800" dirty="0" err="1">
                <a:solidFill>
                  <a:srgbClr val="000000"/>
                </a:solidFill>
              </a:rPr>
              <a:t>A</a:t>
            </a:r>
            <a:r>
              <a:rPr lang="en-US" sz="1800" dirty="0">
                <a:solidFill>
                  <a:srgbClr val="000000"/>
                </a:solidFill>
              </a:rPr>
              <a:t> G C G T C </a:t>
            </a:r>
            <a:r>
              <a:rPr lang="en-US" sz="1800" dirty="0" err="1">
                <a:solidFill>
                  <a:srgbClr val="000000"/>
                </a:solidFill>
              </a:rPr>
              <a:t>C</a:t>
            </a:r>
            <a:r>
              <a:rPr lang="en-US" sz="1800" dirty="0">
                <a:solidFill>
                  <a:srgbClr val="000000"/>
                </a:solidFill>
              </a:rPr>
              <a:t> </a:t>
            </a:r>
            <a:r>
              <a:rPr lang="en-US" sz="1800" dirty="0" err="1">
                <a:solidFill>
                  <a:srgbClr val="000000"/>
                </a:solidFill>
              </a:rPr>
              <a:t>C</a:t>
            </a:r>
            <a:r>
              <a:rPr lang="en-US" sz="1800" dirty="0">
                <a:solidFill>
                  <a:srgbClr val="000000"/>
                </a:solidFill>
              </a:rPr>
              <a:t> A T G       </a:t>
            </a:r>
          </a:p>
        </p:txBody>
      </p:sp>
      <p:grpSp>
        <p:nvGrpSpPr>
          <p:cNvPr id="2" name="Group 30"/>
          <p:cNvGrpSpPr>
            <a:grpSpLocks/>
          </p:cNvGrpSpPr>
          <p:nvPr/>
        </p:nvGrpSpPr>
        <p:grpSpPr bwMode="auto">
          <a:xfrm>
            <a:off x="1219200" y="2743200"/>
            <a:ext cx="304800" cy="381000"/>
            <a:chOff x="3505200" y="3962400"/>
            <a:chExt cx="304800" cy="381000"/>
          </a:xfrm>
        </p:grpSpPr>
        <p:sp>
          <p:nvSpPr>
            <p:cNvPr id="32" name="Oval 31"/>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220" name="TextBox 32"/>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3" name="Group 33"/>
          <p:cNvGrpSpPr>
            <a:grpSpLocks/>
          </p:cNvGrpSpPr>
          <p:nvPr/>
        </p:nvGrpSpPr>
        <p:grpSpPr bwMode="auto">
          <a:xfrm>
            <a:off x="1600200" y="2743200"/>
            <a:ext cx="304800" cy="381000"/>
            <a:chOff x="2209800" y="3657600"/>
            <a:chExt cx="304800" cy="381000"/>
          </a:xfrm>
        </p:grpSpPr>
        <p:sp>
          <p:nvSpPr>
            <p:cNvPr id="35" name="Oval 34"/>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218" name="TextBox 35"/>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4" name="Group 36"/>
          <p:cNvGrpSpPr>
            <a:grpSpLocks/>
          </p:cNvGrpSpPr>
          <p:nvPr/>
        </p:nvGrpSpPr>
        <p:grpSpPr bwMode="auto">
          <a:xfrm>
            <a:off x="1981200" y="2743200"/>
            <a:ext cx="304800" cy="381000"/>
            <a:chOff x="4038600" y="2895600"/>
            <a:chExt cx="304800" cy="381000"/>
          </a:xfrm>
        </p:grpSpPr>
        <p:sp>
          <p:nvSpPr>
            <p:cNvPr id="38" name="Oval 37"/>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216" name="TextBox 38"/>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5" name="Group 39"/>
          <p:cNvGrpSpPr>
            <a:grpSpLocks/>
          </p:cNvGrpSpPr>
          <p:nvPr/>
        </p:nvGrpSpPr>
        <p:grpSpPr bwMode="auto">
          <a:xfrm>
            <a:off x="2362200" y="2743200"/>
            <a:ext cx="304800" cy="381000"/>
            <a:chOff x="3581400" y="3505200"/>
            <a:chExt cx="304800" cy="381000"/>
          </a:xfrm>
        </p:grpSpPr>
        <p:sp>
          <p:nvSpPr>
            <p:cNvPr id="41" name="Oval 40"/>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214" name="TextBox 41"/>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6" name="Group 42"/>
          <p:cNvGrpSpPr>
            <a:grpSpLocks/>
          </p:cNvGrpSpPr>
          <p:nvPr/>
        </p:nvGrpSpPr>
        <p:grpSpPr bwMode="auto">
          <a:xfrm>
            <a:off x="2743200" y="2743200"/>
            <a:ext cx="304800" cy="381000"/>
            <a:chOff x="3505200" y="3962400"/>
            <a:chExt cx="304800" cy="381000"/>
          </a:xfrm>
        </p:grpSpPr>
        <p:sp>
          <p:nvSpPr>
            <p:cNvPr id="44" name="Oval 43"/>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212" name="TextBox 44"/>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7" name="Group 45"/>
          <p:cNvGrpSpPr>
            <a:grpSpLocks/>
          </p:cNvGrpSpPr>
          <p:nvPr/>
        </p:nvGrpSpPr>
        <p:grpSpPr bwMode="auto">
          <a:xfrm>
            <a:off x="3124200" y="2743200"/>
            <a:ext cx="304800" cy="381000"/>
            <a:chOff x="2209800" y="3657600"/>
            <a:chExt cx="304800" cy="381000"/>
          </a:xfrm>
        </p:grpSpPr>
        <p:sp>
          <p:nvSpPr>
            <p:cNvPr id="47" name="Oval 46"/>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210" name="TextBox 47"/>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8" name="Group 48"/>
          <p:cNvGrpSpPr>
            <a:grpSpLocks/>
          </p:cNvGrpSpPr>
          <p:nvPr/>
        </p:nvGrpSpPr>
        <p:grpSpPr bwMode="auto">
          <a:xfrm>
            <a:off x="3505200" y="2743200"/>
            <a:ext cx="304800" cy="381000"/>
            <a:chOff x="4038600" y="2895600"/>
            <a:chExt cx="304800" cy="381000"/>
          </a:xfrm>
        </p:grpSpPr>
        <p:sp>
          <p:nvSpPr>
            <p:cNvPr id="50" name="Oval 49"/>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208" name="TextBox 50"/>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9" name="Group 51"/>
          <p:cNvGrpSpPr>
            <a:grpSpLocks/>
          </p:cNvGrpSpPr>
          <p:nvPr/>
        </p:nvGrpSpPr>
        <p:grpSpPr bwMode="auto">
          <a:xfrm>
            <a:off x="3886200" y="2743200"/>
            <a:ext cx="304800" cy="381000"/>
            <a:chOff x="3581400" y="3505200"/>
            <a:chExt cx="304800" cy="381000"/>
          </a:xfrm>
        </p:grpSpPr>
        <p:sp>
          <p:nvSpPr>
            <p:cNvPr id="53" name="Oval 52"/>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206" name="TextBox 53"/>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10" name="Group 54"/>
          <p:cNvGrpSpPr>
            <a:grpSpLocks/>
          </p:cNvGrpSpPr>
          <p:nvPr/>
        </p:nvGrpSpPr>
        <p:grpSpPr bwMode="auto">
          <a:xfrm>
            <a:off x="4267200" y="2743200"/>
            <a:ext cx="304800" cy="381000"/>
            <a:chOff x="3505200" y="3962400"/>
            <a:chExt cx="304800" cy="381000"/>
          </a:xfrm>
        </p:grpSpPr>
        <p:sp>
          <p:nvSpPr>
            <p:cNvPr id="56" name="Oval 55"/>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204" name="TextBox 56"/>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sp>
        <p:nvSpPr>
          <p:cNvPr id="91" name="Left Brace 90"/>
          <p:cNvSpPr/>
          <p:nvPr/>
        </p:nvSpPr>
        <p:spPr>
          <a:xfrm rot="16200000">
            <a:off x="1771650" y="2647950"/>
            <a:ext cx="342900" cy="1447800"/>
          </a:xfrm>
          <a:prstGeom prst="leftBrace">
            <a:avLst/>
          </a:prstGeom>
          <a:ln>
            <a:solidFill>
              <a:srgbClr val="577AB9"/>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prstClr val="black"/>
              </a:solidFill>
            </a:endParaRPr>
          </a:p>
        </p:txBody>
      </p:sp>
      <p:sp>
        <p:nvSpPr>
          <p:cNvPr id="92" name="Left Brace 91"/>
          <p:cNvSpPr/>
          <p:nvPr/>
        </p:nvSpPr>
        <p:spPr>
          <a:xfrm rot="16200000">
            <a:off x="3295650" y="2647950"/>
            <a:ext cx="342900" cy="1447800"/>
          </a:xfrm>
          <a:prstGeom prst="leftBrace">
            <a:avLst/>
          </a:prstGeom>
          <a:ln>
            <a:solidFill>
              <a:srgbClr val="577AB9"/>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prstClr val="black"/>
              </a:solidFill>
            </a:endParaRPr>
          </a:p>
        </p:txBody>
      </p:sp>
      <p:sp>
        <p:nvSpPr>
          <p:cNvPr id="93" name="Left Brace 92"/>
          <p:cNvSpPr/>
          <p:nvPr/>
        </p:nvSpPr>
        <p:spPr>
          <a:xfrm rot="16200000">
            <a:off x="4819650" y="2647950"/>
            <a:ext cx="342900" cy="1447800"/>
          </a:xfrm>
          <a:prstGeom prst="leftBrace">
            <a:avLst/>
          </a:prstGeom>
          <a:ln>
            <a:solidFill>
              <a:srgbClr val="577AB9"/>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prstClr val="black"/>
              </a:solidFill>
            </a:endParaRPr>
          </a:p>
        </p:txBody>
      </p:sp>
      <p:sp>
        <p:nvSpPr>
          <p:cNvPr id="48145" name="TextBox 94"/>
          <p:cNvSpPr txBox="1">
            <a:spLocks noChangeArrowheads="1"/>
          </p:cNvSpPr>
          <p:nvPr/>
        </p:nvSpPr>
        <p:spPr bwMode="auto">
          <a:xfrm>
            <a:off x="1371600" y="3581400"/>
            <a:ext cx="1219200" cy="369888"/>
          </a:xfrm>
          <a:prstGeom prst="rect">
            <a:avLst/>
          </a:prstGeom>
          <a:noFill/>
          <a:ln w="9525">
            <a:noFill/>
            <a:miter lim="800000"/>
            <a:headEnd/>
            <a:tailEnd/>
          </a:ln>
        </p:spPr>
        <p:txBody>
          <a:bodyPr>
            <a:spAutoFit/>
          </a:bodyPr>
          <a:lstStyle/>
          <a:p>
            <a:pPr algn="ctr"/>
            <a:r>
              <a:rPr lang="en-US" sz="1800" dirty="0"/>
              <a:t>Flows 1-4</a:t>
            </a:r>
          </a:p>
        </p:txBody>
      </p:sp>
      <p:sp>
        <p:nvSpPr>
          <p:cNvPr id="48146" name="TextBox 95"/>
          <p:cNvSpPr txBox="1">
            <a:spLocks noChangeArrowheads="1"/>
          </p:cNvSpPr>
          <p:nvPr/>
        </p:nvSpPr>
        <p:spPr bwMode="auto">
          <a:xfrm>
            <a:off x="4343400" y="3581400"/>
            <a:ext cx="1219200" cy="369888"/>
          </a:xfrm>
          <a:prstGeom prst="rect">
            <a:avLst/>
          </a:prstGeom>
          <a:noFill/>
          <a:ln w="9525">
            <a:noFill/>
            <a:miter lim="800000"/>
            <a:headEnd/>
            <a:tailEnd/>
          </a:ln>
        </p:spPr>
        <p:txBody>
          <a:bodyPr>
            <a:spAutoFit/>
          </a:bodyPr>
          <a:lstStyle/>
          <a:p>
            <a:pPr algn="ctr"/>
            <a:r>
              <a:rPr lang="en-US" sz="1800"/>
              <a:t>…9-12</a:t>
            </a:r>
          </a:p>
        </p:txBody>
      </p:sp>
      <p:sp>
        <p:nvSpPr>
          <p:cNvPr id="48147" name="TextBox 96"/>
          <p:cNvSpPr txBox="1">
            <a:spLocks noChangeArrowheads="1"/>
          </p:cNvSpPr>
          <p:nvPr/>
        </p:nvSpPr>
        <p:spPr bwMode="auto">
          <a:xfrm>
            <a:off x="2895600" y="3581400"/>
            <a:ext cx="1219200" cy="369888"/>
          </a:xfrm>
          <a:prstGeom prst="rect">
            <a:avLst/>
          </a:prstGeom>
          <a:noFill/>
          <a:ln w="9525">
            <a:noFill/>
            <a:miter lim="800000"/>
            <a:headEnd/>
            <a:tailEnd/>
          </a:ln>
        </p:spPr>
        <p:txBody>
          <a:bodyPr>
            <a:spAutoFit/>
          </a:bodyPr>
          <a:lstStyle/>
          <a:p>
            <a:pPr algn="ctr"/>
            <a:r>
              <a:rPr lang="en-US" sz="1800"/>
              <a:t>Flows 5-8</a:t>
            </a:r>
          </a:p>
        </p:txBody>
      </p:sp>
      <p:sp>
        <p:nvSpPr>
          <p:cNvPr id="48148" name="TextBox 97"/>
          <p:cNvSpPr txBox="1">
            <a:spLocks noChangeArrowheads="1"/>
          </p:cNvSpPr>
          <p:nvPr/>
        </p:nvSpPr>
        <p:spPr bwMode="auto">
          <a:xfrm>
            <a:off x="6705600" y="3352800"/>
            <a:ext cx="1219200" cy="369888"/>
          </a:xfrm>
          <a:prstGeom prst="rect">
            <a:avLst/>
          </a:prstGeom>
          <a:noFill/>
          <a:ln w="9525">
            <a:noFill/>
            <a:miter lim="800000"/>
            <a:headEnd/>
            <a:tailEnd/>
          </a:ln>
        </p:spPr>
        <p:txBody>
          <a:bodyPr>
            <a:spAutoFit/>
          </a:bodyPr>
          <a:lstStyle/>
          <a:p>
            <a:pPr algn="ctr"/>
            <a:r>
              <a:rPr lang="en-US" sz="1800" dirty="0"/>
              <a:t>… etc.</a:t>
            </a:r>
          </a:p>
        </p:txBody>
      </p:sp>
      <p:grpSp>
        <p:nvGrpSpPr>
          <p:cNvPr id="11" name="Group 99"/>
          <p:cNvGrpSpPr>
            <a:grpSpLocks/>
          </p:cNvGrpSpPr>
          <p:nvPr/>
        </p:nvGrpSpPr>
        <p:grpSpPr bwMode="auto">
          <a:xfrm>
            <a:off x="228600" y="3657600"/>
            <a:ext cx="304800" cy="381000"/>
            <a:chOff x="3505200" y="3962400"/>
            <a:chExt cx="304800" cy="381000"/>
          </a:xfrm>
        </p:grpSpPr>
        <p:sp>
          <p:nvSpPr>
            <p:cNvPr id="101" name="Oval 100"/>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202" name="TextBox 101"/>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12" name="Group 102"/>
          <p:cNvGrpSpPr>
            <a:grpSpLocks/>
          </p:cNvGrpSpPr>
          <p:nvPr/>
        </p:nvGrpSpPr>
        <p:grpSpPr bwMode="auto">
          <a:xfrm>
            <a:off x="228600" y="4114800"/>
            <a:ext cx="304800" cy="381000"/>
            <a:chOff x="2209800" y="3657600"/>
            <a:chExt cx="304800" cy="381000"/>
          </a:xfrm>
        </p:grpSpPr>
        <p:sp>
          <p:nvSpPr>
            <p:cNvPr id="104" name="Oval 103"/>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200" name="TextBox 104"/>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13" name="Group 111"/>
          <p:cNvGrpSpPr>
            <a:grpSpLocks/>
          </p:cNvGrpSpPr>
          <p:nvPr/>
        </p:nvGrpSpPr>
        <p:grpSpPr bwMode="auto">
          <a:xfrm>
            <a:off x="228600" y="4572000"/>
            <a:ext cx="304800" cy="381000"/>
            <a:chOff x="4038600" y="2895600"/>
            <a:chExt cx="304800" cy="381000"/>
          </a:xfrm>
        </p:grpSpPr>
        <p:sp>
          <p:nvSpPr>
            <p:cNvPr id="113" name="Oval 112"/>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198" name="TextBox 113"/>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14" name="Group 114"/>
          <p:cNvGrpSpPr>
            <a:grpSpLocks/>
          </p:cNvGrpSpPr>
          <p:nvPr/>
        </p:nvGrpSpPr>
        <p:grpSpPr bwMode="auto">
          <a:xfrm>
            <a:off x="228600" y="5029200"/>
            <a:ext cx="304800" cy="381000"/>
            <a:chOff x="3581400" y="3505200"/>
            <a:chExt cx="304800" cy="381000"/>
          </a:xfrm>
        </p:grpSpPr>
        <p:sp>
          <p:nvSpPr>
            <p:cNvPr id="116" name="Oval 115"/>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196" name="TextBox 116"/>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sp>
        <p:nvSpPr>
          <p:cNvPr id="48153" name="TextBox 165"/>
          <p:cNvSpPr txBox="1">
            <a:spLocks noChangeArrowheads="1"/>
          </p:cNvSpPr>
          <p:nvPr/>
        </p:nvSpPr>
        <p:spPr bwMode="auto">
          <a:xfrm>
            <a:off x="228600" y="5638800"/>
            <a:ext cx="1219200" cy="369888"/>
          </a:xfrm>
          <a:prstGeom prst="rect">
            <a:avLst/>
          </a:prstGeom>
          <a:noFill/>
          <a:ln w="9525">
            <a:noFill/>
            <a:miter lim="800000"/>
            <a:headEnd/>
            <a:tailEnd/>
          </a:ln>
        </p:spPr>
        <p:txBody>
          <a:bodyPr>
            <a:spAutoFit/>
          </a:bodyPr>
          <a:lstStyle/>
          <a:p>
            <a:pPr algn="ctr"/>
            <a:r>
              <a:rPr lang="en-US" sz="1800" dirty="0"/>
              <a:t>Flows 1-4</a:t>
            </a:r>
          </a:p>
        </p:txBody>
      </p:sp>
      <p:sp>
        <p:nvSpPr>
          <p:cNvPr id="48154" name="TextBox 166"/>
          <p:cNvSpPr txBox="1">
            <a:spLocks noChangeArrowheads="1"/>
          </p:cNvSpPr>
          <p:nvPr/>
        </p:nvSpPr>
        <p:spPr bwMode="auto">
          <a:xfrm>
            <a:off x="7315200" y="4648200"/>
            <a:ext cx="1752600" cy="600075"/>
          </a:xfrm>
          <a:prstGeom prst="rect">
            <a:avLst/>
          </a:prstGeom>
          <a:noFill/>
          <a:ln w="9525">
            <a:noFill/>
            <a:miter lim="800000"/>
            <a:headEnd/>
            <a:tailEnd/>
          </a:ln>
        </p:spPr>
        <p:txBody>
          <a:bodyPr>
            <a:spAutoFit/>
          </a:bodyPr>
          <a:lstStyle/>
          <a:p>
            <a:r>
              <a:rPr lang="en-US" sz="1800">
                <a:solidFill>
                  <a:srgbClr val="000000"/>
                </a:solidFill>
              </a:rPr>
              <a:t>...---</a:t>
            </a:r>
            <a:r>
              <a:rPr lang="en-US" sz="1500">
                <a:solidFill>
                  <a:srgbClr val="000000"/>
                </a:solidFill>
              </a:rPr>
              <a:t>Ion Sphere</a:t>
            </a:r>
            <a:r>
              <a:rPr lang="en-US" sz="1500">
                <a:solidFill>
                  <a:srgbClr val="000000"/>
                </a:solidFill>
                <a:cs typeface="Arial" pitchFamily="34" charset="0"/>
              </a:rPr>
              <a:t>™</a:t>
            </a:r>
          </a:p>
          <a:p>
            <a:pPr algn="ctr"/>
            <a:r>
              <a:rPr lang="en-US" sz="1500">
                <a:solidFill>
                  <a:srgbClr val="000000"/>
                </a:solidFill>
                <a:cs typeface="Arial" pitchFamily="34" charset="0"/>
              </a:rPr>
              <a:t>        Particle</a:t>
            </a:r>
            <a:endParaRPr lang="en-US" sz="1500">
              <a:solidFill>
                <a:srgbClr val="000000"/>
              </a:solidFill>
            </a:endParaRPr>
          </a:p>
        </p:txBody>
      </p:sp>
      <p:sp>
        <p:nvSpPr>
          <p:cNvPr id="48155" name="Content Placeholder 99"/>
          <p:cNvSpPr>
            <a:spLocks noGrp="1"/>
          </p:cNvSpPr>
          <p:nvPr>
            <p:ph idx="4294967295"/>
          </p:nvPr>
        </p:nvSpPr>
        <p:spPr>
          <a:xfrm>
            <a:off x="457200" y="1066800"/>
            <a:ext cx="8077200" cy="1524000"/>
          </a:xfrm>
        </p:spPr>
        <p:txBody>
          <a:bodyPr lIns="91440" tIns="45720" rIns="91440" bIns="45720"/>
          <a:lstStyle/>
          <a:p>
            <a:pPr>
              <a:buClrTx/>
            </a:pPr>
            <a:r>
              <a:rPr lang="en-US" sz="2000" dirty="0" smtClean="0">
                <a:ea typeface="Calibri" pitchFamily="34" charset="0"/>
                <a:cs typeface="Arial" pitchFamily="34" charset="0"/>
                <a:sym typeface="Calibri" pitchFamily="34" charset="0"/>
              </a:rPr>
              <a:t> A “flow” is the event of exposing the chip to one particular </a:t>
            </a:r>
            <a:r>
              <a:rPr lang="en-US" sz="2000" dirty="0" err="1" smtClean="0">
                <a:ea typeface="Calibri" pitchFamily="34" charset="0"/>
                <a:cs typeface="Arial" pitchFamily="34" charset="0"/>
                <a:sym typeface="Calibri" pitchFamily="34" charset="0"/>
              </a:rPr>
              <a:t>dNTP</a:t>
            </a:r>
            <a:r>
              <a:rPr lang="en-US" sz="2000" dirty="0" smtClean="0">
                <a:ea typeface="Calibri" pitchFamily="34" charset="0"/>
                <a:cs typeface="Arial" pitchFamily="34" charset="0"/>
                <a:sym typeface="Calibri" pitchFamily="34" charset="0"/>
              </a:rPr>
              <a:t> (T, A, C, or G), followed by a washing step</a:t>
            </a:r>
          </a:p>
          <a:p>
            <a:pPr>
              <a:buClrTx/>
            </a:pPr>
            <a:r>
              <a:rPr lang="en-US" sz="2000" dirty="0" smtClean="0">
                <a:ea typeface="Calibri" pitchFamily="34" charset="0"/>
                <a:cs typeface="Arial" pitchFamily="34" charset="0"/>
                <a:sym typeface="Calibri" pitchFamily="34" charset="0"/>
              </a:rPr>
              <a:t>The flow order repeats with pattern: </a:t>
            </a:r>
          </a:p>
          <a:p>
            <a:pPr lvl="1">
              <a:buClrTx/>
            </a:pPr>
            <a:r>
              <a:rPr lang="en-US" sz="1600" dirty="0" smtClean="0">
                <a:ea typeface="Calibri" pitchFamily="34" charset="0"/>
                <a:cs typeface="Arial" pitchFamily="34" charset="0"/>
              </a:rPr>
              <a:t>‘TACGTACGTCTGAGCATCGATCGATGTACAGC’</a:t>
            </a:r>
            <a:endParaRPr lang="en-US" sz="1600" dirty="0" smtClean="0">
              <a:ea typeface="Calibri" pitchFamily="34" charset="0"/>
              <a:cs typeface="Arial" pitchFamily="34" charset="0"/>
              <a:sym typeface="Calibri" pitchFamily="34" charset="0"/>
            </a:endParaRPr>
          </a:p>
        </p:txBody>
      </p:sp>
      <p:grpSp>
        <p:nvGrpSpPr>
          <p:cNvPr id="15" name="Group 60"/>
          <p:cNvGrpSpPr>
            <a:grpSpLocks/>
          </p:cNvGrpSpPr>
          <p:nvPr/>
        </p:nvGrpSpPr>
        <p:grpSpPr bwMode="auto">
          <a:xfrm>
            <a:off x="4648200" y="2743200"/>
            <a:ext cx="304800" cy="381000"/>
            <a:chOff x="4038600" y="2895600"/>
            <a:chExt cx="304800" cy="381000"/>
          </a:xfrm>
        </p:grpSpPr>
        <p:sp>
          <p:nvSpPr>
            <p:cNvPr id="100" name="Oval 99"/>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194" name="TextBox 105"/>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16" name="Group 63"/>
          <p:cNvGrpSpPr>
            <a:grpSpLocks/>
          </p:cNvGrpSpPr>
          <p:nvPr/>
        </p:nvGrpSpPr>
        <p:grpSpPr bwMode="auto">
          <a:xfrm>
            <a:off x="5410200" y="2743200"/>
            <a:ext cx="304800" cy="381000"/>
            <a:chOff x="3581400" y="3505200"/>
            <a:chExt cx="304800" cy="381000"/>
          </a:xfrm>
        </p:grpSpPr>
        <p:sp>
          <p:nvSpPr>
            <p:cNvPr id="108" name="Oval 107"/>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192" name="TextBox 108"/>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17" name="Group 69"/>
          <p:cNvGrpSpPr>
            <a:grpSpLocks/>
          </p:cNvGrpSpPr>
          <p:nvPr/>
        </p:nvGrpSpPr>
        <p:grpSpPr bwMode="auto">
          <a:xfrm>
            <a:off x="5791200" y="2743200"/>
            <a:ext cx="304800" cy="381000"/>
            <a:chOff x="2209800" y="3657600"/>
            <a:chExt cx="304800" cy="381000"/>
          </a:xfrm>
        </p:grpSpPr>
        <p:sp>
          <p:nvSpPr>
            <p:cNvPr id="111" name="Oval 110"/>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190" name="TextBox 111"/>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18" name="Group 72"/>
          <p:cNvGrpSpPr>
            <a:grpSpLocks/>
          </p:cNvGrpSpPr>
          <p:nvPr/>
        </p:nvGrpSpPr>
        <p:grpSpPr bwMode="auto">
          <a:xfrm>
            <a:off x="6553200" y="2743200"/>
            <a:ext cx="304800" cy="381000"/>
            <a:chOff x="4038600" y="2895600"/>
            <a:chExt cx="304800" cy="381000"/>
          </a:xfrm>
        </p:grpSpPr>
        <p:sp>
          <p:nvSpPr>
            <p:cNvPr id="118" name="Oval 117"/>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188" name="TextBox 118"/>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19" name="Group 75"/>
          <p:cNvGrpSpPr>
            <a:grpSpLocks/>
          </p:cNvGrpSpPr>
          <p:nvPr/>
        </p:nvGrpSpPr>
        <p:grpSpPr bwMode="auto">
          <a:xfrm>
            <a:off x="6172200" y="2743200"/>
            <a:ext cx="304800" cy="381000"/>
            <a:chOff x="3581400" y="3505200"/>
            <a:chExt cx="304800" cy="381000"/>
          </a:xfrm>
        </p:grpSpPr>
        <p:sp>
          <p:nvSpPr>
            <p:cNvPr id="121" name="Oval 120"/>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186" name="TextBox 121"/>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20" name="Group 78"/>
          <p:cNvGrpSpPr>
            <a:grpSpLocks/>
          </p:cNvGrpSpPr>
          <p:nvPr/>
        </p:nvGrpSpPr>
        <p:grpSpPr bwMode="auto">
          <a:xfrm>
            <a:off x="7315200" y="2743200"/>
            <a:ext cx="304800" cy="381000"/>
            <a:chOff x="3505200" y="3962400"/>
            <a:chExt cx="304800" cy="381000"/>
          </a:xfrm>
        </p:grpSpPr>
        <p:sp>
          <p:nvSpPr>
            <p:cNvPr id="124" name="Oval 123"/>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184" name="TextBox 124"/>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21" name="Group 81"/>
          <p:cNvGrpSpPr>
            <a:grpSpLocks/>
          </p:cNvGrpSpPr>
          <p:nvPr/>
        </p:nvGrpSpPr>
        <p:grpSpPr bwMode="auto">
          <a:xfrm>
            <a:off x="8458200" y="2743200"/>
            <a:ext cx="304800" cy="381000"/>
            <a:chOff x="2209800" y="3657600"/>
            <a:chExt cx="304800" cy="381000"/>
          </a:xfrm>
        </p:grpSpPr>
        <p:sp>
          <p:nvSpPr>
            <p:cNvPr id="127" name="Oval 126"/>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182" name="TextBox 127"/>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22" name="Group 84"/>
          <p:cNvGrpSpPr>
            <a:grpSpLocks/>
          </p:cNvGrpSpPr>
          <p:nvPr/>
        </p:nvGrpSpPr>
        <p:grpSpPr bwMode="auto">
          <a:xfrm>
            <a:off x="7696200" y="2743200"/>
            <a:ext cx="304800" cy="381000"/>
            <a:chOff x="4038600" y="2895600"/>
            <a:chExt cx="304800" cy="381000"/>
          </a:xfrm>
        </p:grpSpPr>
        <p:sp>
          <p:nvSpPr>
            <p:cNvPr id="130" name="Oval 129"/>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180" name="TextBox 130"/>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23" name="Group 87"/>
          <p:cNvGrpSpPr>
            <a:grpSpLocks/>
          </p:cNvGrpSpPr>
          <p:nvPr/>
        </p:nvGrpSpPr>
        <p:grpSpPr bwMode="auto">
          <a:xfrm>
            <a:off x="8077200" y="2743200"/>
            <a:ext cx="304800" cy="381000"/>
            <a:chOff x="3581400" y="3505200"/>
            <a:chExt cx="304800" cy="381000"/>
          </a:xfrm>
        </p:grpSpPr>
        <p:sp>
          <p:nvSpPr>
            <p:cNvPr id="133" name="Oval 132"/>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178" name="TextBox 133"/>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24" name="Group 54"/>
          <p:cNvGrpSpPr>
            <a:grpSpLocks/>
          </p:cNvGrpSpPr>
          <p:nvPr/>
        </p:nvGrpSpPr>
        <p:grpSpPr bwMode="auto">
          <a:xfrm>
            <a:off x="5029200" y="2743200"/>
            <a:ext cx="304800" cy="381000"/>
            <a:chOff x="3505200" y="3962400"/>
            <a:chExt cx="304800" cy="381000"/>
          </a:xfrm>
        </p:grpSpPr>
        <p:sp>
          <p:nvSpPr>
            <p:cNvPr id="136" name="Oval 135"/>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176" name="TextBox 136"/>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25" name="Group 69"/>
          <p:cNvGrpSpPr>
            <a:grpSpLocks/>
          </p:cNvGrpSpPr>
          <p:nvPr/>
        </p:nvGrpSpPr>
        <p:grpSpPr bwMode="auto">
          <a:xfrm>
            <a:off x="6934200" y="2743200"/>
            <a:ext cx="304800" cy="381000"/>
            <a:chOff x="2209800" y="3657600"/>
            <a:chExt cx="304800" cy="381000"/>
          </a:xfrm>
        </p:grpSpPr>
        <p:sp>
          <p:nvSpPr>
            <p:cNvPr id="139" name="Oval 138"/>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8174" name="TextBox 139"/>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26" name="Group 96"/>
          <p:cNvGrpSpPr>
            <a:grpSpLocks/>
          </p:cNvGrpSpPr>
          <p:nvPr/>
        </p:nvGrpSpPr>
        <p:grpSpPr bwMode="auto">
          <a:xfrm>
            <a:off x="2568575" y="5146667"/>
            <a:ext cx="5237163" cy="339725"/>
            <a:chOff x="1742" y="3478"/>
            <a:chExt cx="3299" cy="214"/>
          </a:xfrm>
        </p:grpSpPr>
        <p:sp>
          <p:nvSpPr>
            <p:cNvPr id="48169" name="Text Box 92"/>
            <p:cNvSpPr txBox="1">
              <a:spLocks noChangeArrowheads="1"/>
            </p:cNvSpPr>
            <p:nvPr/>
          </p:nvSpPr>
          <p:spPr bwMode="auto">
            <a:xfrm>
              <a:off x="1742" y="3478"/>
              <a:ext cx="792" cy="213"/>
            </a:xfrm>
            <a:prstGeom prst="rect">
              <a:avLst/>
            </a:prstGeom>
            <a:noFill/>
            <a:ln w="19050">
              <a:solidFill>
                <a:srgbClr val="0000FF"/>
              </a:solidFill>
              <a:miter lim="800000"/>
              <a:headEnd/>
              <a:tailEnd/>
            </a:ln>
          </p:spPr>
          <p:txBody>
            <a:bodyPr wrap="none">
              <a:spAutoFit/>
            </a:bodyPr>
            <a:lstStyle/>
            <a:p>
              <a:r>
                <a:rPr lang="fr-BE" sz="1600" dirty="0" err="1"/>
                <a:t>Adaptator</a:t>
              </a:r>
              <a:r>
                <a:rPr lang="fr-BE" sz="1600" dirty="0"/>
                <a:t> A</a:t>
              </a:r>
              <a:endParaRPr lang="en-US" sz="1600" dirty="0"/>
            </a:p>
          </p:txBody>
        </p:sp>
        <p:sp>
          <p:nvSpPr>
            <p:cNvPr id="48170" name="Text Box 93"/>
            <p:cNvSpPr txBox="1">
              <a:spLocks noChangeArrowheads="1"/>
            </p:cNvSpPr>
            <p:nvPr/>
          </p:nvSpPr>
          <p:spPr bwMode="auto">
            <a:xfrm>
              <a:off x="2554" y="3479"/>
              <a:ext cx="604" cy="213"/>
            </a:xfrm>
            <a:prstGeom prst="rect">
              <a:avLst/>
            </a:prstGeom>
            <a:noFill/>
            <a:ln w="19050">
              <a:solidFill>
                <a:schemeClr val="accent2"/>
              </a:solidFill>
              <a:miter lim="800000"/>
              <a:headEnd/>
              <a:tailEnd/>
            </a:ln>
          </p:spPr>
          <p:txBody>
            <a:bodyPr wrap="none">
              <a:spAutoFit/>
            </a:bodyPr>
            <a:lstStyle/>
            <a:p>
              <a:r>
                <a:rPr lang="fr-BE" sz="1600">
                  <a:solidFill>
                    <a:schemeClr val="accent2"/>
                  </a:solidFill>
                </a:rPr>
                <a:t>Key Seq</a:t>
              </a:r>
              <a:endParaRPr lang="en-US" sz="1600">
                <a:solidFill>
                  <a:schemeClr val="accent2"/>
                </a:solidFill>
              </a:endParaRPr>
            </a:p>
          </p:txBody>
        </p:sp>
        <p:sp>
          <p:nvSpPr>
            <p:cNvPr id="48171" name="Text Box 94"/>
            <p:cNvSpPr txBox="1">
              <a:spLocks noChangeArrowheads="1"/>
            </p:cNvSpPr>
            <p:nvPr/>
          </p:nvSpPr>
          <p:spPr bwMode="auto">
            <a:xfrm>
              <a:off x="3175" y="3479"/>
              <a:ext cx="1353" cy="213"/>
            </a:xfrm>
            <a:prstGeom prst="rect">
              <a:avLst/>
            </a:prstGeom>
            <a:noFill/>
            <a:ln w="19050">
              <a:solidFill>
                <a:srgbClr val="192155"/>
              </a:solidFill>
              <a:miter lim="800000"/>
              <a:headEnd/>
              <a:tailEnd/>
            </a:ln>
          </p:spPr>
          <p:txBody>
            <a:bodyPr wrap="none">
              <a:spAutoFit/>
            </a:bodyPr>
            <a:lstStyle/>
            <a:p>
              <a:r>
                <a:rPr lang="fr-BE" sz="1600" dirty="0" err="1"/>
                <a:t>Sequence</a:t>
              </a:r>
              <a:r>
                <a:rPr lang="fr-BE" sz="1600" dirty="0"/>
                <a:t> of </a:t>
              </a:r>
              <a:r>
                <a:rPr lang="fr-BE" sz="1600" dirty="0" err="1" smtClean="0"/>
                <a:t>Interest</a:t>
              </a:r>
              <a:endParaRPr lang="en-US" sz="1600" dirty="0"/>
            </a:p>
          </p:txBody>
        </p:sp>
        <p:sp>
          <p:nvSpPr>
            <p:cNvPr id="48172" name="Text Box 95"/>
            <p:cNvSpPr txBox="1">
              <a:spLocks noChangeArrowheads="1"/>
            </p:cNvSpPr>
            <p:nvPr/>
          </p:nvSpPr>
          <p:spPr bwMode="auto">
            <a:xfrm>
              <a:off x="4523" y="3478"/>
              <a:ext cx="518" cy="213"/>
            </a:xfrm>
            <a:prstGeom prst="rect">
              <a:avLst/>
            </a:prstGeom>
            <a:noFill/>
            <a:ln w="19050">
              <a:solidFill>
                <a:srgbClr val="9966FF"/>
              </a:solidFill>
              <a:miter lim="800000"/>
              <a:headEnd/>
              <a:tailEnd/>
            </a:ln>
          </p:spPr>
          <p:txBody>
            <a:bodyPr wrap="none">
              <a:spAutoFit/>
            </a:bodyPr>
            <a:lstStyle/>
            <a:p>
              <a:r>
                <a:rPr lang="fr-BE" sz="1600">
                  <a:solidFill>
                    <a:srgbClr val="9966FF"/>
                  </a:solidFill>
                </a:rPr>
                <a:t>P1 seq</a:t>
              </a:r>
              <a:endParaRPr lang="en-US" sz="1600">
                <a:solidFill>
                  <a:srgbClr val="9966FF"/>
                </a:solidFill>
              </a:endParaRPr>
            </a:p>
          </p:txBody>
        </p:sp>
      </p:grpSp>
      <p:sp>
        <p:nvSpPr>
          <p:cNvPr id="48168" name="Text Box 97"/>
          <p:cNvSpPr txBox="1">
            <a:spLocks noChangeArrowheads="1"/>
          </p:cNvSpPr>
          <p:nvPr/>
        </p:nvSpPr>
        <p:spPr bwMode="auto">
          <a:xfrm>
            <a:off x="1428750" y="4432300"/>
            <a:ext cx="2382383" cy="338554"/>
          </a:xfrm>
          <a:prstGeom prst="rect">
            <a:avLst/>
          </a:prstGeom>
          <a:noFill/>
          <a:ln w="28575">
            <a:solidFill>
              <a:srgbClr val="FF6600"/>
            </a:solidFill>
            <a:miter lim="800000"/>
            <a:headEnd/>
            <a:tailEnd/>
          </a:ln>
        </p:spPr>
        <p:txBody>
          <a:bodyPr wrap="none">
            <a:spAutoFit/>
          </a:bodyPr>
          <a:lstStyle/>
          <a:p>
            <a:r>
              <a:rPr lang="fr-BE" sz="1600" dirty="0">
                <a:solidFill>
                  <a:srgbClr val="FF6600"/>
                </a:solidFill>
              </a:rPr>
              <a:t>5’-</a:t>
            </a:r>
            <a:r>
              <a:rPr lang="fr-BE" sz="1600" dirty="0" err="1">
                <a:solidFill>
                  <a:srgbClr val="FF6600"/>
                </a:solidFill>
              </a:rPr>
              <a:t>Sequencing</a:t>
            </a:r>
            <a:r>
              <a:rPr lang="fr-BE" sz="1600" dirty="0">
                <a:solidFill>
                  <a:srgbClr val="FF6600"/>
                </a:solidFill>
              </a:rPr>
              <a:t> Primer-3’</a:t>
            </a:r>
            <a:endParaRPr lang="en-US" sz="1600" dirty="0">
              <a:solidFill>
                <a:srgbClr val="FF6600"/>
              </a:solidFill>
            </a:endParaRPr>
          </a:p>
        </p:txBody>
      </p:sp>
    </p:spTree>
    <p:extLst>
      <p:ext uri="{BB962C8B-B14F-4D97-AF65-F5344CB8AC3E}">
        <p14:creationId xmlns:p14="http://schemas.microsoft.com/office/powerpoint/2010/main" val="4290613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4.62535E-6 L 0.39166 0.10545 " pathEditMode="relative" rAng="0" ptsTypes="AA">
                                      <p:cBhvr>
                                        <p:cTn id="6" dur="2000" fill="hold"/>
                                        <p:tgtEl>
                                          <p:spTgt spid="11"/>
                                        </p:tgtEl>
                                        <p:attrNameLst>
                                          <p:attrName>ppt_x</p:attrName>
                                          <p:attrName>ppt_y</p:attrName>
                                        </p:attrNameLst>
                                      </p:cBhvr>
                                      <p:rCtr x="196" y="53"/>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0.025 -0.00555 L 0.41666 -0.00555 " pathEditMode="relative" ptsTypes="AA">
                                      <p:cBhvr>
                                        <p:cTn id="9" dur="2000" fill="hold"/>
                                        <p:tgtEl>
                                          <p:spTgt spid="12"/>
                                        </p:tgtEl>
                                        <p:attrNameLst>
                                          <p:attrName>ppt_x</p:attrName>
                                          <p:attrName>ppt_y</p:attrName>
                                        </p:attrNameLst>
                                      </p:cBhvr>
                                    </p:animMotion>
                                  </p:childTnLst>
                                </p:cTn>
                              </p:par>
                            </p:childTnLst>
                          </p:cTn>
                        </p:par>
                        <p:par>
                          <p:cTn id="10" fill="hold">
                            <p:stCondLst>
                              <p:cond delay="4000"/>
                            </p:stCondLst>
                            <p:childTnLst>
                              <p:par>
                                <p:cTn id="11" presetID="0" presetClass="path" presetSubtype="0" accel="50000" decel="50000" fill="hold" nodeType="afterEffect">
                                  <p:stCondLst>
                                    <p:cond delay="0"/>
                                  </p:stCondLst>
                                  <p:childTnLst>
                                    <p:animMotion origin="layout" path="M 0.4 -0.00555 L 0.99166 -0.00555 " pathEditMode="relative" rAng="0" ptsTypes="AA">
                                      <p:cBhvr>
                                        <p:cTn id="12" dur="2000" fill="hold"/>
                                        <p:tgtEl>
                                          <p:spTgt spid="12"/>
                                        </p:tgtEl>
                                        <p:attrNameLst>
                                          <p:attrName>ppt_x</p:attrName>
                                          <p:attrName>ppt_y</p:attrName>
                                        </p:attrNameLst>
                                      </p:cBhvr>
                                      <p:rCtr x="296" y="0"/>
                                    </p:animMotion>
                                  </p:childTnLst>
                                </p:cTn>
                              </p:par>
                            </p:childTnLst>
                          </p:cTn>
                        </p:par>
                        <p:par>
                          <p:cTn id="13" fill="hold">
                            <p:stCondLst>
                              <p:cond delay="6000"/>
                            </p:stCondLst>
                            <p:childTnLst>
                              <p:par>
                                <p:cTn id="14" presetID="0" presetClass="path" presetSubtype="0" accel="50000" decel="50000" fill="hold" nodeType="afterEffect">
                                  <p:stCondLst>
                                    <p:cond delay="0"/>
                                  </p:stCondLst>
                                  <p:childTnLst>
                                    <p:animMotion origin="layout" path="M 3.33333E-6 4.6346E-6 L 0.41666 -0.02776 " pathEditMode="relative" rAng="0" ptsTypes="AA">
                                      <p:cBhvr>
                                        <p:cTn id="15" dur="2000" fill="hold"/>
                                        <p:tgtEl>
                                          <p:spTgt spid="13"/>
                                        </p:tgtEl>
                                        <p:attrNameLst>
                                          <p:attrName>ppt_x</p:attrName>
                                          <p:attrName>ppt_y</p:attrName>
                                        </p:attrNameLst>
                                      </p:cBhvr>
                                      <p:rCtr x="208" y="-14"/>
                                    </p:animMotion>
                                  </p:childTnLst>
                                </p:cTn>
                              </p:par>
                            </p:childTnLst>
                          </p:cTn>
                        </p:par>
                        <p:par>
                          <p:cTn id="16" fill="hold">
                            <p:stCondLst>
                              <p:cond delay="8000"/>
                            </p:stCondLst>
                            <p:childTnLst>
                              <p:par>
                                <p:cTn id="17" presetID="0" presetClass="path" presetSubtype="0" accel="50000" decel="50000" fill="hold" nodeType="afterEffect">
                                  <p:stCondLst>
                                    <p:cond delay="0"/>
                                  </p:stCondLst>
                                  <p:childTnLst>
                                    <p:animMotion origin="layout" path="M 0.025 -0.00555 L 0.45 -0.13876 " pathEditMode="relative" ptsTypes="AA">
                                      <p:cBhvr>
                                        <p:cTn id="18" dur="2000" fill="hold"/>
                                        <p:tgtEl>
                                          <p:spTgt spid="14"/>
                                        </p:tgtEl>
                                        <p:attrNameLst>
                                          <p:attrName>ppt_x</p:attrName>
                                          <p:attrName>ppt_y</p:attrName>
                                        </p:attrNameLst>
                                      </p:cBhvr>
                                    </p:animMotion>
                                  </p:childTnLst>
                                </p:cTn>
                              </p:par>
                            </p:childTnLst>
                          </p:cTn>
                        </p:par>
                        <p:par>
                          <p:cTn id="19" fill="hold">
                            <p:stCondLst>
                              <p:cond delay="10000"/>
                            </p:stCondLst>
                            <p:childTnLst>
                              <p:par>
                                <p:cTn id="20" presetID="0" presetClass="path" presetSubtype="0" accel="50000" decel="50000" fill="hold" nodeType="afterEffect">
                                  <p:stCondLst>
                                    <p:cond delay="0"/>
                                  </p:stCondLst>
                                  <p:childTnLst>
                                    <p:animMotion origin="layout" path="M 0.44166 -0.13889 L 1.03333 -0.13889 " pathEditMode="relative" rAng="0" ptsTypes="AA">
                                      <p:cBhvr>
                                        <p:cTn id="21" dur="2000" fill="hold"/>
                                        <p:tgtEl>
                                          <p:spTgt spid="14"/>
                                        </p:tgtEl>
                                        <p:attrNameLst>
                                          <p:attrName>ppt_x</p:attrName>
                                          <p:attrName>ppt_y</p:attrName>
                                        </p:attrNameLst>
                                      </p:cBhvr>
                                      <p:rCtr x="29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Oval 102"/>
          <p:cNvSpPr/>
          <p:nvPr/>
        </p:nvSpPr>
        <p:spPr>
          <a:xfrm>
            <a:off x="7772400" y="4267200"/>
            <a:ext cx="1219200" cy="1143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grpSp>
        <p:nvGrpSpPr>
          <p:cNvPr id="2" name="Group 29"/>
          <p:cNvGrpSpPr>
            <a:grpSpLocks/>
          </p:cNvGrpSpPr>
          <p:nvPr/>
        </p:nvGrpSpPr>
        <p:grpSpPr bwMode="auto">
          <a:xfrm>
            <a:off x="3810000" y="4343400"/>
            <a:ext cx="304800" cy="381000"/>
            <a:chOff x="3505200" y="3962400"/>
            <a:chExt cx="304800" cy="381000"/>
          </a:xfrm>
        </p:grpSpPr>
        <p:sp>
          <p:nvSpPr>
            <p:cNvPr id="21" name="Oval 20"/>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50" name="TextBox 15"/>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sp>
        <p:nvSpPr>
          <p:cNvPr id="49156" name="Content Placeholder 99"/>
          <p:cNvSpPr>
            <a:spLocks noGrp="1"/>
          </p:cNvSpPr>
          <p:nvPr>
            <p:ph idx="4294967295"/>
          </p:nvPr>
        </p:nvSpPr>
        <p:spPr>
          <a:xfrm>
            <a:off x="457200" y="1066800"/>
            <a:ext cx="8001000" cy="1524000"/>
          </a:xfrm>
        </p:spPr>
        <p:txBody>
          <a:bodyPr lIns="91440" tIns="45720" rIns="91440" bIns="45720"/>
          <a:lstStyle/>
          <a:p>
            <a:pPr>
              <a:buClrTx/>
            </a:pPr>
            <a:r>
              <a:rPr lang="en-US" sz="2000" dirty="0" smtClean="0">
                <a:ea typeface="Calibri" pitchFamily="34" charset="0"/>
                <a:cs typeface="Arial" pitchFamily="34" charset="0"/>
                <a:sym typeface="Calibri" pitchFamily="34" charset="0"/>
              </a:rPr>
              <a:t> A “flow” is the event of exposing the chip to one particular </a:t>
            </a:r>
            <a:r>
              <a:rPr lang="en-US" sz="2000" dirty="0" err="1" smtClean="0">
                <a:ea typeface="Calibri" pitchFamily="34" charset="0"/>
                <a:cs typeface="Arial" pitchFamily="34" charset="0"/>
                <a:sym typeface="Calibri" pitchFamily="34" charset="0"/>
              </a:rPr>
              <a:t>dNTP</a:t>
            </a:r>
            <a:r>
              <a:rPr lang="en-US" sz="2000" dirty="0" smtClean="0">
                <a:ea typeface="Calibri" pitchFamily="34" charset="0"/>
                <a:cs typeface="Arial" pitchFamily="34" charset="0"/>
                <a:sym typeface="Calibri" pitchFamily="34" charset="0"/>
              </a:rPr>
              <a:t> (T, A, C, or G), followed by a washing step</a:t>
            </a:r>
          </a:p>
          <a:p>
            <a:pPr>
              <a:buClrTx/>
            </a:pPr>
            <a:r>
              <a:rPr lang="en-US" sz="2000" dirty="0" smtClean="0">
                <a:ea typeface="Calibri" pitchFamily="34" charset="0"/>
                <a:cs typeface="Arial" pitchFamily="34" charset="0"/>
                <a:sym typeface="Calibri" pitchFamily="34" charset="0"/>
              </a:rPr>
              <a:t>The flow order repeats with pattern:</a:t>
            </a:r>
          </a:p>
          <a:p>
            <a:pPr lvl="1">
              <a:buClrTx/>
            </a:pPr>
            <a:r>
              <a:rPr lang="en-US" sz="1600" dirty="0" smtClean="0">
                <a:ea typeface="Calibri" pitchFamily="34" charset="0"/>
                <a:cs typeface="Arial" pitchFamily="34" charset="0"/>
              </a:rPr>
              <a:t>‘TACGTACGTCTGAGCATCGATCGATGTACAGC’</a:t>
            </a:r>
            <a:endParaRPr lang="en-US" sz="1600" dirty="0" smtClean="0">
              <a:ea typeface="Calibri" pitchFamily="34" charset="0"/>
              <a:cs typeface="Arial" pitchFamily="34" charset="0"/>
              <a:sym typeface="Calibri" pitchFamily="34" charset="0"/>
            </a:endParaRPr>
          </a:p>
        </p:txBody>
      </p:sp>
      <p:sp>
        <p:nvSpPr>
          <p:cNvPr id="49157" name="Title 16"/>
          <p:cNvSpPr>
            <a:spLocks noGrp="1"/>
          </p:cNvSpPr>
          <p:nvPr>
            <p:ph type="title" idx="4294967295"/>
          </p:nvPr>
        </p:nvSpPr>
        <p:spPr>
          <a:xfrm>
            <a:off x="457200" y="0"/>
            <a:ext cx="8229600" cy="1143000"/>
          </a:xfrm>
        </p:spPr>
        <p:txBody>
          <a:bodyPr lIns="91440" tIns="45720" rIns="91440" bIns="45720"/>
          <a:lstStyle/>
          <a:p>
            <a:r>
              <a:rPr lang="en-US" dirty="0" smtClean="0">
                <a:latin typeface="Arial" pitchFamily="34" charset="0"/>
                <a:cs typeface="Arial" pitchFamily="34" charset="0"/>
              </a:rPr>
              <a:t>Sequencing: Flows</a:t>
            </a:r>
          </a:p>
        </p:txBody>
      </p:sp>
      <p:sp>
        <p:nvSpPr>
          <p:cNvPr id="49158" name="TextBox 9"/>
          <p:cNvSpPr txBox="1">
            <a:spLocks noChangeArrowheads="1"/>
          </p:cNvSpPr>
          <p:nvPr/>
        </p:nvSpPr>
        <p:spPr bwMode="auto">
          <a:xfrm>
            <a:off x="533400" y="4648200"/>
            <a:ext cx="7162800" cy="366713"/>
          </a:xfrm>
          <a:prstGeom prst="rect">
            <a:avLst/>
          </a:prstGeom>
          <a:noFill/>
          <a:ln w="9525">
            <a:noFill/>
            <a:miter lim="800000"/>
            <a:headEnd/>
            <a:tailEnd/>
          </a:ln>
        </p:spPr>
        <p:txBody>
          <a:bodyPr>
            <a:spAutoFit/>
          </a:bodyPr>
          <a:lstStyle/>
          <a:p>
            <a:pPr algn="ctr"/>
            <a:r>
              <a:rPr lang="en-US" sz="1200" dirty="0"/>
              <a:t>3’-CCATCTCATCCCTGCGTGTCTCCGAC</a:t>
            </a:r>
            <a:r>
              <a:rPr lang="en-US" dirty="0"/>
              <a:t> </a:t>
            </a:r>
            <a:r>
              <a:rPr lang="en-US" sz="1800" b="1" dirty="0">
                <a:solidFill>
                  <a:srgbClr val="558ED5"/>
                </a:solidFill>
              </a:rPr>
              <a:t>A G T C </a:t>
            </a:r>
            <a:r>
              <a:rPr lang="en-US" sz="1800" dirty="0">
                <a:solidFill>
                  <a:srgbClr val="000000"/>
                </a:solidFill>
              </a:rPr>
              <a:t>A </a:t>
            </a:r>
            <a:r>
              <a:rPr lang="en-US" sz="1800" dirty="0" err="1">
                <a:solidFill>
                  <a:srgbClr val="000000"/>
                </a:solidFill>
              </a:rPr>
              <a:t>A</a:t>
            </a:r>
            <a:r>
              <a:rPr lang="en-US" sz="1800" dirty="0">
                <a:solidFill>
                  <a:srgbClr val="000000"/>
                </a:solidFill>
              </a:rPr>
              <a:t> G C G T C </a:t>
            </a:r>
            <a:r>
              <a:rPr lang="en-US" sz="1800" dirty="0" err="1">
                <a:solidFill>
                  <a:srgbClr val="000000"/>
                </a:solidFill>
              </a:rPr>
              <a:t>C</a:t>
            </a:r>
            <a:r>
              <a:rPr lang="en-US" sz="1800" dirty="0">
                <a:solidFill>
                  <a:srgbClr val="000000"/>
                </a:solidFill>
              </a:rPr>
              <a:t> </a:t>
            </a:r>
            <a:r>
              <a:rPr lang="en-US" sz="1800" dirty="0" err="1">
                <a:solidFill>
                  <a:srgbClr val="000000"/>
                </a:solidFill>
              </a:rPr>
              <a:t>C</a:t>
            </a:r>
            <a:r>
              <a:rPr lang="en-US" sz="1800" dirty="0">
                <a:solidFill>
                  <a:srgbClr val="000000"/>
                </a:solidFill>
              </a:rPr>
              <a:t> A T G </a:t>
            </a:r>
          </a:p>
        </p:txBody>
      </p:sp>
      <p:grpSp>
        <p:nvGrpSpPr>
          <p:cNvPr id="3" name="Group 28"/>
          <p:cNvGrpSpPr>
            <a:grpSpLocks/>
          </p:cNvGrpSpPr>
          <p:nvPr/>
        </p:nvGrpSpPr>
        <p:grpSpPr bwMode="auto">
          <a:xfrm>
            <a:off x="4038600" y="4343400"/>
            <a:ext cx="304800" cy="381000"/>
            <a:chOff x="4038600" y="2895600"/>
            <a:chExt cx="304800" cy="381000"/>
          </a:xfrm>
        </p:grpSpPr>
        <p:sp>
          <p:nvSpPr>
            <p:cNvPr id="25" name="Oval 24"/>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48" name="TextBox 18"/>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4" name="Group 30"/>
          <p:cNvGrpSpPr>
            <a:grpSpLocks/>
          </p:cNvGrpSpPr>
          <p:nvPr/>
        </p:nvGrpSpPr>
        <p:grpSpPr bwMode="auto">
          <a:xfrm>
            <a:off x="1219200" y="2743200"/>
            <a:ext cx="304800" cy="381000"/>
            <a:chOff x="3505200" y="3962400"/>
            <a:chExt cx="304800" cy="381000"/>
          </a:xfrm>
        </p:grpSpPr>
        <p:sp>
          <p:nvSpPr>
            <p:cNvPr id="32" name="Oval 31"/>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46" name="TextBox 32"/>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5" name="Group 33"/>
          <p:cNvGrpSpPr>
            <a:grpSpLocks/>
          </p:cNvGrpSpPr>
          <p:nvPr/>
        </p:nvGrpSpPr>
        <p:grpSpPr bwMode="auto">
          <a:xfrm>
            <a:off x="1600200" y="2743200"/>
            <a:ext cx="304800" cy="381000"/>
            <a:chOff x="2209800" y="3657600"/>
            <a:chExt cx="304800" cy="381000"/>
          </a:xfrm>
        </p:grpSpPr>
        <p:sp>
          <p:nvSpPr>
            <p:cNvPr id="35" name="Oval 34"/>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44" name="TextBox 35"/>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6" name="Group 36"/>
          <p:cNvGrpSpPr>
            <a:grpSpLocks/>
          </p:cNvGrpSpPr>
          <p:nvPr/>
        </p:nvGrpSpPr>
        <p:grpSpPr bwMode="auto">
          <a:xfrm>
            <a:off x="1981200" y="2743200"/>
            <a:ext cx="304800" cy="381000"/>
            <a:chOff x="4038600" y="2895600"/>
            <a:chExt cx="304800" cy="381000"/>
          </a:xfrm>
        </p:grpSpPr>
        <p:sp>
          <p:nvSpPr>
            <p:cNvPr id="38" name="Oval 37"/>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42" name="TextBox 38"/>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7" name="Group 39"/>
          <p:cNvGrpSpPr>
            <a:grpSpLocks/>
          </p:cNvGrpSpPr>
          <p:nvPr/>
        </p:nvGrpSpPr>
        <p:grpSpPr bwMode="auto">
          <a:xfrm>
            <a:off x="2362200" y="2743200"/>
            <a:ext cx="304800" cy="381000"/>
            <a:chOff x="3581400" y="3505200"/>
            <a:chExt cx="304800" cy="381000"/>
          </a:xfrm>
        </p:grpSpPr>
        <p:sp>
          <p:nvSpPr>
            <p:cNvPr id="41" name="Oval 40"/>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40" name="TextBox 41"/>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8" name="Group 42"/>
          <p:cNvGrpSpPr>
            <a:grpSpLocks/>
          </p:cNvGrpSpPr>
          <p:nvPr/>
        </p:nvGrpSpPr>
        <p:grpSpPr bwMode="auto">
          <a:xfrm>
            <a:off x="2743200" y="2743200"/>
            <a:ext cx="304800" cy="381000"/>
            <a:chOff x="3505200" y="3962400"/>
            <a:chExt cx="304800" cy="381000"/>
          </a:xfrm>
        </p:grpSpPr>
        <p:sp>
          <p:nvSpPr>
            <p:cNvPr id="44" name="Oval 43"/>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38" name="TextBox 44"/>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9" name="Group 45"/>
          <p:cNvGrpSpPr>
            <a:grpSpLocks/>
          </p:cNvGrpSpPr>
          <p:nvPr/>
        </p:nvGrpSpPr>
        <p:grpSpPr bwMode="auto">
          <a:xfrm>
            <a:off x="3124200" y="2743200"/>
            <a:ext cx="304800" cy="381000"/>
            <a:chOff x="2209800" y="3657600"/>
            <a:chExt cx="304800" cy="381000"/>
          </a:xfrm>
        </p:grpSpPr>
        <p:sp>
          <p:nvSpPr>
            <p:cNvPr id="47" name="Oval 46"/>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36" name="TextBox 47"/>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10" name="Group 48"/>
          <p:cNvGrpSpPr>
            <a:grpSpLocks/>
          </p:cNvGrpSpPr>
          <p:nvPr/>
        </p:nvGrpSpPr>
        <p:grpSpPr bwMode="auto">
          <a:xfrm>
            <a:off x="3505200" y="2743200"/>
            <a:ext cx="304800" cy="381000"/>
            <a:chOff x="4038600" y="2895600"/>
            <a:chExt cx="304800" cy="381000"/>
          </a:xfrm>
        </p:grpSpPr>
        <p:sp>
          <p:nvSpPr>
            <p:cNvPr id="50" name="Oval 49"/>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34" name="TextBox 50"/>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11" name="Group 51"/>
          <p:cNvGrpSpPr>
            <a:grpSpLocks/>
          </p:cNvGrpSpPr>
          <p:nvPr/>
        </p:nvGrpSpPr>
        <p:grpSpPr bwMode="auto">
          <a:xfrm>
            <a:off x="3886200" y="2743200"/>
            <a:ext cx="304800" cy="381000"/>
            <a:chOff x="3581400" y="3505200"/>
            <a:chExt cx="304800" cy="381000"/>
          </a:xfrm>
        </p:grpSpPr>
        <p:sp>
          <p:nvSpPr>
            <p:cNvPr id="53" name="Oval 52"/>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32" name="TextBox 53"/>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12" name="Group 54"/>
          <p:cNvGrpSpPr>
            <a:grpSpLocks/>
          </p:cNvGrpSpPr>
          <p:nvPr/>
        </p:nvGrpSpPr>
        <p:grpSpPr bwMode="auto">
          <a:xfrm>
            <a:off x="4267200" y="2743200"/>
            <a:ext cx="304800" cy="381000"/>
            <a:chOff x="3505200" y="3962400"/>
            <a:chExt cx="304800" cy="381000"/>
          </a:xfrm>
        </p:grpSpPr>
        <p:sp>
          <p:nvSpPr>
            <p:cNvPr id="56" name="Oval 55"/>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30" name="TextBox 56"/>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sp>
        <p:nvSpPr>
          <p:cNvPr id="91" name="Left Brace 90"/>
          <p:cNvSpPr/>
          <p:nvPr/>
        </p:nvSpPr>
        <p:spPr>
          <a:xfrm rot="16200000">
            <a:off x="1771650" y="2647950"/>
            <a:ext cx="342900" cy="1447800"/>
          </a:xfrm>
          <a:prstGeom prst="leftBrace">
            <a:avLst/>
          </a:prstGeom>
          <a:ln>
            <a:solidFill>
              <a:srgbClr val="577AB9"/>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prstClr val="black"/>
              </a:solidFill>
            </a:endParaRPr>
          </a:p>
        </p:txBody>
      </p:sp>
      <p:sp>
        <p:nvSpPr>
          <p:cNvPr id="92" name="Left Brace 91"/>
          <p:cNvSpPr/>
          <p:nvPr/>
        </p:nvSpPr>
        <p:spPr>
          <a:xfrm rot="16200000">
            <a:off x="3295650" y="2647950"/>
            <a:ext cx="342900" cy="1447800"/>
          </a:xfrm>
          <a:prstGeom prst="leftBrace">
            <a:avLst/>
          </a:prstGeom>
          <a:ln>
            <a:solidFill>
              <a:srgbClr val="577AB9"/>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prstClr val="black"/>
              </a:solidFill>
            </a:endParaRPr>
          </a:p>
        </p:txBody>
      </p:sp>
      <p:sp>
        <p:nvSpPr>
          <p:cNvPr id="93" name="Left Brace 92"/>
          <p:cNvSpPr/>
          <p:nvPr/>
        </p:nvSpPr>
        <p:spPr>
          <a:xfrm rot="16200000">
            <a:off x="4819650" y="2647950"/>
            <a:ext cx="342900" cy="1447800"/>
          </a:xfrm>
          <a:prstGeom prst="leftBrace">
            <a:avLst/>
          </a:prstGeom>
          <a:ln>
            <a:solidFill>
              <a:srgbClr val="577AB9"/>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prstClr val="black"/>
              </a:solidFill>
            </a:endParaRPr>
          </a:p>
        </p:txBody>
      </p:sp>
      <p:sp>
        <p:nvSpPr>
          <p:cNvPr id="49172" name="TextBox 94"/>
          <p:cNvSpPr txBox="1">
            <a:spLocks noChangeArrowheads="1"/>
          </p:cNvSpPr>
          <p:nvPr/>
        </p:nvSpPr>
        <p:spPr bwMode="auto">
          <a:xfrm>
            <a:off x="1371600" y="3581400"/>
            <a:ext cx="1219200" cy="369888"/>
          </a:xfrm>
          <a:prstGeom prst="rect">
            <a:avLst/>
          </a:prstGeom>
          <a:noFill/>
          <a:ln w="9525">
            <a:noFill/>
            <a:miter lim="800000"/>
            <a:headEnd/>
            <a:tailEnd/>
          </a:ln>
        </p:spPr>
        <p:txBody>
          <a:bodyPr>
            <a:spAutoFit/>
          </a:bodyPr>
          <a:lstStyle/>
          <a:p>
            <a:pPr algn="ctr"/>
            <a:r>
              <a:rPr lang="en-US" sz="1800"/>
              <a:t>Flows 1-4</a:t>
            </a:r>
          </a:p>
        </p:txBody>
      </p:sp>
      <p:sp>
        <p:nvSpPr>
          <p:cNvPr id="49173" name="TextBox 95"/>
          <p:cNvSpPr txBox="1">
            <a:spLocks noChangeArrowheads="1"/>
          </p:cNvSpPr>
          <p:nvPr/>
        </p:nvSpPr>
        <p:spPr bwMode="auto">
          <a:xfrm>
            <a:off x="4343400" y="3581400"/>
            <a:ext cx="1219200" cy="369888"/>
          </a:xfrm>
          <a:prstGeom prst="rect">
            <a:avLst/>
          </a:prstGeom>
          <a:noFill/>
          <a:ln w="9525">
            <a:noFill/>
            <a:miter lim="800000"/>
            <a:headEnd/>
            <a:tailEnd/>
          </a:ln>
        </p:spPr>
        <p:txBody>
          <a:bodyPr>
            <a:spAutoFit/>
          </a:bodyPr>
          <a:lstStyle/>
          <a:p>
            <a:pPr algn="ctr"/>
            <a:r>
              <a:rPr lang="en-US" sz="1800"/>
              <a:t>…9-12</a:t>
            </a:r>
          </a:p>
        </p:txBody>
      </p:sp>
      <p:sp>
        <p:nvSpPr>
          <p:cNvPr id="49174" name="TextBox 96"/>
          <p:cNvSpPr txBox="1">
            <a:spLocks noChangeArrowheads="1"/>
          </p:cNvSpPr>
          <p:nvPr/>
        </p:nvSpPr>
        <p:spPr bwMode="auto">
          <a:xfrm>
            <a:off x="2895600" y="3581400"/>
            <a:ext cx="1219200" cy="369888"/>
          </a:xfrm>
          <a:prstGeom prst="rect">
            <a:avLst/>
          </a:prstGeom>
          <a:noFill/>
          <a:ln w="9525">
            <a:noFill/>
            <a:miter lim="800000"/>
            <a:headEnd/>
            <a:tailEnd/>
          </a:ln>
        </p:spPr>
        <p:txBody>
          <a:bodyPr>
            <a:spAutoFit/>
          </a:bodyPr>
          <a:lstStyle/>
          <a:p>
            <a:pPr algn="ctr"/>
            <a:r>
              <a:rPr lang="en-US" sz="1800"/>
              <a:t>Flows 5-8</a:t>
            </a:r>
          </a:p>
        </p:txBody>
      </p:sp>
      <p:sp>
        <p:nvSpPr>
          <p:cNvPr id="49175" name="TextBox 97"/>
          <p:cNvSpPr txBox="1">
            <a:spLocks noChangeArrowheads="1"/>
          </p:cNvSpPr>
          <p:nvPr/>
        </p:nvSpPr>
        <p:spPr bwMode="auto">
          <a:xfrm>
            <a:off x="6705600" y="3352800"/>
            <a:ext cx="1219200" cy="369888"/>
          </a:xfrm>
          <a:prstGeom prst="rect">
            <a:avLst/>
          </a:prstGeom>
          <a:noFill/>
          <a:ln w="9525">
            <a:noFill/>
            <a:miter lim="800000"/>
            <a:headEnd/>
            <a:tailEnd/>
          </a:ln>
        </p:spPr>
        <p:txBody>
          <a:bodyPr>
            <a:spAutoFit/>
          </a:bodyPr>
          <a:lstStyle/>
          <a:p>
            <a:pPr algn="ctr"/>
            <a:r>
              <a:rPr lang="en-US" sz="1800" dirty="0"/>
              <a:t>… etc.</a:t>
            </a:r>
          </a:p>
        </p:txBody>
      </p:sp>
      <p:grpSp>
        <p:nvGrpSpPr>
          <p:cNvPr id="13" name="Group 99"/>
          <p:cNvGrpSpPr>
            <a:grpSpLocks/>
          </p:cNvGrpSpPr>
          <p:nvPr/>
        </p:nvGrpSpPr>
        <p:grpSpPr bwMode="auto">
          <a:xfrm>
            <a:off x="228600" y="3657600"/>
            <a:ext cx="304800" cy="381000"/>
            <a:chOff x="3505200" y="3962400"/>
            <a:chExt cx="304800" cy="381000"/>
          </a:xfrm>
        </p:grpSpPr>
        <p:sp>
          <p:nvSpPr>
            <p:cNvPr id="101" name="Oval 100"/>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28" name="TextBox 101"/>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14" name="Group 102"/>
          <p:cNvGrpSpPr>
            <a:grpSpLocks/>
          </p:cNvGrpSpPr>
          <p:nvPr/>
        </p:nvGrpSpPr>
        <p:grpSpPr bwMode="auto">
          <a:xfrm>
            <a:off x="228600" y="4114800"/>
            <a:ext cx="304800" cy="381000"/>
            <a:chOff x="2209800" y="3657600"/>
            <a:chExt cx="304800" cy="381000"/>
          </a:xfrm>
        </p:grpSpPr>
        <p:sp>
          <p:nvSpPr>
            <p:cNvPr id="104" name="Oval 103"/>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26" name="TextBox 104"/>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15" name="Group 111"/>
          <p:cNvGrpSpPr>
            <a:grpSpLocks/>
          </p:cNvGrpSpPr>
          <p:nvPr/>
        </p:nvGrpSpPr>
        <p:grpSpPr bwMode="auto">
          <a:xfrm>
            <a:off x="228600" y="4572000"/>
            <a:ext cx="304800" cy="381000"/>
            <a:chOff x="4038600" y="2895600"/>
            <a:chExt cx="304800" cy="381000"/>
          </a:xfrm>
        </p:grpSpPr>
        <p:sp>
          <p:nvSpPr>
            <p:cNvPr id="113" name="Oval 112"/>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24" name="TextBox 113"/>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16" name="Group 114"/>
          <p:cNvGrpSpPr>
            <a:grpSpLocks/>
          </p:cNvGrpSpPr>
          <p:nvPr/>
        </p:nvGrpSpPr>
        <p:grpSpPr bwMode="auto">
          <a:xfrm>
            <a:off x="228600" y="5029200"/>
            <a:ext cx="304800" cy="381000"/>
            <a:chOff x="3581400" y="3505200"/>
            <a:chExt cx="304800" cy="381000"/>
          </a:xfrm>
        </p:grpSpPr>
        <p:sp>
          <p:nvSpPr>
            <p:cNvPr id="116" name="Oval 115"/>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22" name="TextBox 116"/>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sp>
        <p:nvSpPr>
          <p:cNvPr id="49180" name="TextBox 98"/>
          <p:cNvSpPr txBox="1">
            <a:spLocks noChangeArrowheads="1"/>
          </p:cNvSpPr>
          <p:nvPr/>
        </p:nvSpPr>
        <p:spPr bwMode="auto">
          <a:xfrm>
            <a:off x="228600" y="5638800"/>
            <a:ext cx="1219200" cy="369888"/>
          </a:xfrm>
          <a:prstGeom prst="rect">
            <a:avLst/>
          </a:prstGeom>
          <a:noFill/>
          <a:ln w="9525">
            <a:noFill/>
            <a:miter lim="800000"/>
            <a:headEnd/>
            <a:tailEnd/>
          </a:ln>
        </p:spPr>
        <p:txBody>
          <a:bodyPr>
            <a:spAutoFit/>
          </a:bodyPr>
          <a:lstStyle/>
          <a:p>
            <a:pPr algn="ctr"/>
            <a:r>
              <a:rPr lang="en-US" sz="1800" dirty="0"/>
              <a:t>Flows 5-8</a:t>
            </a:r>
          </a:p>
        </p:txBody>
      </p:sp>
      <p:sp>
        <p:nvSpPr>
          <p:cNvPr id="49181" name="TextBox 105"/>
          <p:cNvSpPr txBox="1">
            <a:spLocks noChangeArrowheads="1"/>
          </p:cNvSpPr>
          <p:nvPr/>
        </p:nvSpPr>
        <p:spPr bwMode="auto">
          <a:xfrm>
            <a:off x="7315200" y="4648200"/>
            <a:ext cx="1752600" cy="600075"/>
          </a:xfrm>
          <a:prstGeom prst="rect">
            <a:avLst/>
          </a:prstGeom>
          <a:noFill/>
          <a:ln w="9525">
            <a:noFill/>
            <a:miter lim="800000"/>
            <a:headEnd/>
            <a:tailEnd/>
          </a:ln>
        </p:spPr>
        <p:txBody>
          <a:bodyPr>
            <a:spAutoFit/>
          </a:bodyPr>
          <a:lstStyle/>
          <a:p>
            <a:r>
              <a:rPr lang="en-US" sz="1800">
                <a:solidFill>
                  <a:srgbClr val="000000"/>
                </a:solidFill>
              </a:rPr>
              <a:t>...---</a:t>
            </a:r>
            <a:r>
              <a:rPr lang="en-US" sz="1500">
                <a:solidFill>
                  <a:srgbClr val="000000"/>
                </a:solidFill>
              </a:rPr>
              <a:t>Ion Sphere</a:t>
            </a:r>
            <a:r>
              <a:rPr lang="en-US" sz="1500">
                <a:solidFill>
                  <a:srgbClr val="000000"/>
                </a:solidFill>
                <a:cs typeface="Arial" pitchFamily="34" charset="0"/>
              </a:rPr>
              <a:t>™</a:t>
            </a:r>
          </a:p>
          <a:p>
            <a:pPr algn="ctr"/>
            <a:r>
              <a:rPr lang="en-US" sz="1500">
                <a:solidFill>
                  <a:srgbClr val="000000"/>
                </a:solidFill>
                <a:cs typeface="Arial" pitchFamily="34" charset="0"/>
              </a:rPr>
              <a:t>       Particle</a:t>
            </a:r>
            <a:endParaRPr lang="en-US" sz="1500">
              <a:solidFill>
                <a:srgbClr val="000000"/>
              </a:solidFill>
            </a:endParaRPr>
          </a:p>
        </p:txBody>
      </p:sp>
      <p:grpSp>
        <p:nvGrpSpPr>
          <p:cNvPr id="17" name="Group 60"/>
          <p:cNvGrpSpPr>
            <a:grpSpLocks/>
          </p:cNvGrpSpPr>
          <p:nvPr/>
        </p:nvGrpSpPr>
        <p:grpSpPr bwMode="auto">
          <a:xfrm>
            <a:off x="4648200" y="2743200"/>
            <a:ext cx="304800" cy="381000"/>
            <a:chOff x="4038600" y="2895600"/>
            <a:chExt cx="304800" cy="381000"/>
          </a:xfrm>
        </p:grpSpPr>
        <p:sp>
          <p:nvSpPr>
            <p:cNvPr id="108" name="Oval 107"/>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20" name="TextBox 108"/>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18" name="Group 63"/>
          <p:cNvGrpSpPr>
            <a:grpSpLocks/>
          </p:cNvGrpSpPr>
          <p:nvPr/>
        </p:nvGrpSpPr>
        <p:grpSpPr bwMode="auto">
          <a:xfrm>
            <a:off x="5410200" y="2743200"/>
            <a:ext cx="304800" cy="381000"/>
            <a:chOff x="3581400" y="3505200"/>
            <a:chExt cx="304800" cy="381000"/>
          </a:xfrm>
        </p:grpSpPr>
        <p:sp>
          <p:nvSpPr>
            <p:cNvPr id="111" name="Oval 110"/>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18" name="TextBox 111"/>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19" name="Group 69"/>
          <p:cNvGrpSpPr>
            <a:grpSpLocks/>
          </p:cNvGrpSpPr>
          <p:nvPr/>
        </p:nvGrpSpPr>
        <p:grpSpPr bwMode="auto">
          <a:xfrm>
            <a:off x="5791200" y="2743200"/>
            <a:ext cx="304800" cy="381000"/>
            <a:chOff x="2209800" y="3657600"/>
            <a:chExt cx="304800" cy="381000"/>
          </a:xfrm>
        </p:grpSpPr>
        <p:sp>
          <p:nvSpPr>
            <p:cNvPr id="118" name="Oval 117"/>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16" name="TextBox 118"/>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20" name="Group 72"/>
          <p:cNvGrpSpPr>
            <a:grpSpLocks/>
          </p:cNvGrpSpPr>
          <p:nvPr/>
        </p:nvGrpSpPr>
        <p:grpSpPr bwMode="auto">
          <a:xfrm>
            <a:off x="6553200" y="2743200"/>
            <a:ext cx="304800" cy="381000"/>
            <a:chOff x="4038600" y="2895600"/>
            <a:chExt cx="304800" cy="381000"/>
          </a:xfrm>
        </p:grpSpPr>
        <p:sp>
          <p:nvSpPr>
            <p:cNvPr id="121" name="Oval 120"/>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14" name="TextBox 121"/>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22" name="Group 75"/>
          <p:cNvGrpSpPr>
            <a:grpSpLocks/>
          </p:cNvGrpSpPr>
          <p:nvPr/>
        </p:nvGrpSpPr>
        <p:grpSpPr bwMode="auto">
          <a:xfrm>
            <a:off x="6172200" y="2743200"/>
            <a:ext cx="304800" cy="381000"/>
            <a:chOff x="3581400" y="3505200"/>
            <a:chExt cx="304800" cy="381000"/>
          </a:xfrm>
        </p:grpSpPr>
        <p:sp>
          <p:nvSpPr>
            <p:cNvPr id="124" name="Oval 123"/>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12" name="TextBox 124"/>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23" name="Group 78"/>
          <p:cNvGrpSpPr>
            <a:grpSpLocks/>
          </p:cNvGrpSpPr>
          <p:nvPr/>
        </p:nvGrpSpPr>
        <p:grpSpPr bwMode="auto">
          <a:xfrm>
            <a:off x="7315200" y="2743200"/>
            <a:ext cx="304800" cy="381000"/>
            <a:chOff x="3505200" y="3962400"/>
            <a:chExt cx="304800" cy="381000"/>
          </a:xfrm>
        </p:grpSpPr>
        <p:sp>
          <p:nvSpPr>
            <p:cNvPr id="127" name="Oval 126"/>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10" name="TextBox 127"/>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24" name="Group 81"/>
          <p:cNvGrpSpPr>
            <a:grpSpLocks/>
          </p:cNvGrpSpPr>
          <p:nvPr/>
        </p:nvGrpSpPr>
        <p:grpSpPr bwMode="auto">
          <a:xfrm>
            <a:off x="8458200" y="2743200"/>
            <a:ext cx="304800" cy="381000"/>
            <a:chOff x="2209800" y="3657600"/>
            <a:chExt cx="304800" cy="381000"/>
          </a:xfrm>
        </p:grpSpPr>
        <p:sp>
          <p:nvSpPr>
            <p:cNvPr id="130" name="Oval 129"/>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08" name="TextBox 130"/>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26" name="Group 84"/>
          <p:cNvGrpSpPr>
            <a:grpSpLocks/>
          </p:cNvGrpSpPr>
          <p:nvPr/>
        </p:nvGrpSpPr>
        <p:grpSpPr bwMode="auto">
          <a:xfrm>
            <a:off x="7696200" y="2743200"/>
            <a:ext cx="304800" cy="381000"/>
            <a:chOff x="4038600" y="2895600"/>
            <a:chExt cx="304800" cy="381000"/>
          </a:xfrm>
        </p:grpSpPr>
        <p:sp>
          <p:nvSpPr>
            <p:cNvPr id="133" name="Oval 132"/>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06" name="TextBox 133"/>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27" name="Group 87"/>
          <p:cNvGrpSpPr>
            <a:grpSpLocks/>
          </p:cNvGrpSpPr>
          <p:nvPr/>
        </p:nvGrpSpPr>
        <p:grpSpPr bwMode="auto">
          <a:xfrm>
            <a:off x="8077200" y="2743200"/>
            <a:ext cx="304800" cy="381000"/>
            <a:chOff x="3581400" y="3505200"/>
            <a:chExt cx="304800" cy="381000"/>
          </a:xfrm>
        </p:grpSpPr>
        <p:sp>
          <p:nvSpPr>
            <p:cNvPr id="136" name="Oval 135"/>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04" name="TextBox 136"/>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28" name="Group 54"/>
          <p:cNvGrpSpPr>
            <a:grpSpLocks/>
          </p:cNvGrpSpPr>
          <p:nvPr/>
        </p:nvGrpSpPr>
        <p:grpSpPr bwMode="auto">
          <a:xfrm>
            <a:off x="5029200" y="2743200"/>
            <a:ext cx="304800" cy="381000"/>
            <a:chOff x="3505200" y="3962400"/>
            <a:chExt cx="304800" cy="381000"/>
          </a:xfrm>
        </p:grpSpPr>
        <p:sp>
          <p:nvSpPr>
            <p:cNvPr id="139" name="Oval 138"/>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02" name="TextBox 139"/>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29" name="Group 69"/>
          <p:cNvGrpSpPr>
            <a:grpSpLocks/>
          </p:cNvGrpSpPr>
          <p:nvPr/>
        </p:nvGrpSpPr>
        <p:grpSpPr bwMode="auto">
          <a:xfrm>
            <a:off x="6934200" y="2743200"/>
            <a:ext cx="304800" cy="381000"/>
            <a:chOff x="2209800" y="3657600"/>
            <a:chExt cx="304800" cy="381000"/>
          </a:xfrm>
        </p:grpSpPr>
        <p:sp>
          <p:nvSpPr>
            <p:cNvPr id="142" name="Oval 141"/>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49200" name="TextBox 142"/>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30" name="Group 101"/>
          <p:cNvGrpSpPr>
            <a:grpSpLocks/>
          </p:cNvGrpSpPr>
          <p:nvPr/>
        </p:nvGrpSpPr>
        <p:grpSpPr bwMode="auto">
          <a:xfrm>
            <a:off x="2578100" y="5176846"/>
            <a:ext cx="5237163" cy="339725"/>
            <a:chOff x="1742" y="3478"/>
            <a:chExt cx="3299" cy="214"/>
          </a:xfrm>
        </p:grpSpPr>
        <p:sp>
          <p:nvSpPr>
            <p:cNvPr id="49195" name="Text Box 102"/>
            <p:cNvSpPr txBox="1">
              <a:spLocks noChangeArrowheads="1"/>
            </p:cNvSpPr>
            <p:nvPr/>
          </p:nvSpPr>
          <p:spPr bwMode="auto">
            <a:xfrm>
              <a:off x="1742" y="3478"/>
              <a:ext cx="792" cy="213"/>
            </a:xfrm>
            <a:prstGeom prst="rect">
              <a:avLst/>
            </a:prstGeom>
            <a:noFill/>
            <a:ln w="19050">
              <a:solidFill>
                <a:srgbClr val="0000FF"/>
              </a:solidFill>
              <a:miter lim="800000"/>
              <a:headEnd/>
              <a:tailEnd/>
            </a:ln>
          </p:spPr>
          <p:txBody>
            <a:bodyPr wrap="none">
              <a:spAutoFit/>
            </a:bodyPr>
            <a:lstStyle/>
            <a:p>
              <a:r>
                <a:rPr lang="fr-BE" sz="1600"/>
                <a:t>Adaptator A</a:t>
              </a:r>
              <a:endParaRPr lang="en-US" sz="1600"/>
            </a:p>
          </p:txBody>
        </p:sp>
        <p:sp>
          <p:nvSpPr>
            <p:cNvPr id="49196" name="Text Box 103"/>
            <p:cNvSpPr txBox="1">
              <a:spLocks noChangeArrowheads="1"/>
            </p:cNvSpPr>
            <p:nvPr/>
          </p:nvSpPr>
          <p:spPr bwMode="auto">
            <a:xfrm>
              <a:off x="2554" y="3479"/>
              <a:ext cx="604" cy="213"/>
            </a:xfrm>
            <a:prstGeom prst="rect">
              <a:avLst/>
            </a:prstGeom>
            <a:noFill/>
            <a:ln w="19050">
              <a:solidFill>
                <a:schemeClr val="accent2"/>
              </a:solidFill>
              <a:miter lim="800000"/>
              <a:headEnd/>
              <a:tailEnd/>
            </a:ln>
          </p:spPr>
          <p:txBody>
            <a:bodyPr wrap="none">
              <a:spAutoFit/>
            </a:bodyPr>
            <a:lstStyle/>
            <a:p>
              <a:r>
                <a:rPr lang="fr-BE" sz="1600">
                  <a:solidFill>
                    <a:schemeClr val="accent2"/>
                  </a:solidFill>
                </a:rPr>
                <a:t>Key Seq</a:t>
              </a:r>
              <a:endParaRPr lang="en-US" sz="1600">
                <a:solidFill>
                  <a:schemeClr val="accent2"/>
                </a:solidFill>
              </a:endParaRPr>
            </a:p>
          </p:txBody>
        </p:sp>
        <p:sp>
          <p:nvSpPr>
            <p:cNvPr id="49197" name="Text Box 104"/>
            <p:cNvSpPr txBox="1">
              <a:spLocks noChangeArrowheads="1"/>
            </p:cNvSpPr>
            <p:nvPr/>
          </p:nvSpPr>
          <p:spPr bwMode="auto">
            <a:xfrm>
              <a:off x="3175" y="3479"/>
              <a:ext cx="1353" cy="213"/>
            </a:xfrm>
            <a:prstGeom prst="rect">
              <a:avLst/>
            </a:prstGeom>
            <a:noFill/>
            <a:ln w="19050">
              <a:solidFill>
                <a:srgbClr val="192155"/>
              </a:solidFill>
              <a:miter lim="800000"/>
              <a:headEnd/>
              <a:tailEnd/>
            </a:ln>
          </p:spPr>
          <p:txBody>
            <a:bodyPr wrap="none">
              <a:spAutoFit/>
            </a:bodyPr>
            <a:lstStyle/>
            <a:p>
              <a:r>
                <a:rPr lang="fr-BE" sz="1600" dirty="0" err="1"/>
                <a:t>Sequence</a:t>
              </a:r>
              <a:r>
                <a:rPr lang="fr-BE" sz="1600" dirty="0"/>
                <a:t> of </a:t>
              </a:r>
              <a:r>
                <a:rPr lang="fr-BE" sz="1600" dirty="0" err="1" smtClean="0"/>
                <a:t>Interest</a:t>
              </a:r>
              <a:endParaRPr lang="en-US" sz="1600" dirty="0"/>
            </a:p>
          </p:txBody>
        </p:sp>
        <p:sp>
          <p:nvSpPr>
            <p:cNvPr id="49198" name="Text Box 105"/>
            <p:cNvSpPr txBox="1">
              <a:spLocks noChangeArrowheads="1"/>
            </p:cNvSpPr>
            <p:nvPr/>
          </p:nvSpPr>
          <p:spPr bwMode="auto">
            <a:xfrm>
              <a:off x="4523" y="3478"/>
              <a:ext cx="518" cy="213"/>
            </a:xfrm>
            <a:prstGeom prst="rect">
              <a:avLst/>
            </a:prstGeom>
            <a:noFill/>
            <a:ln w="19050">
              <a:solidFill>
                <a:srgbClr val="9966FF"/>
              </a:solidFill>
              <a:miter lim="800000"/>
              <a:headEnd/>
              <a:tailEnd/>
            </a:ln>
          </p:spPr>
          <p:txBody>
            <a:bodyPr wrap="none">
              <a:spAutoFit/>
            </a:bodyPr>
            <a:lstStyle/>
            <a:p>
              <a:r>
                <a:rPr lang="fr-BE" sz="1600">
                  <a:solidFill>
                    <a:srgbClr val="9966FF"/>
                  </a:solidFill>
                </a:rPr>
                <a:t>P1 seq</a:t>
              </a:r>
              <a:endParaRPr lang="en-US" sz="1600">
                <a:solidFill>
                  <a:srgbClr val="9966FF"/>
                </a:solidFill>
              </a:endParaRPr>
            </a:p>
          </p:txBody>
        </p:sp>
      </p:grpSp>
      <p:sp>
        <p:nvSpPr>
          <p:cNvPr id="49194" name="Text Box 106"/>
          <p:cNvSpPr txBox="1">
            <a:spLocks noChangeArrowheads="1"/>
          </p:cNvSpPr>
          <p:nvPr/>
        </p:nvSpPr>
        <p:spPr bwMode="auto">
          <a:xfrm>
            <a:off x="1428750" y="4432300"/>
            <a:ext cx="2382383" cy="338554"/>
          </a:xfrm>
          <a:prstGeom prst="rect">
            <a:avLst/>
          </a:prstGeom>
          <a:noFill/>
          <a:ln w="28575">
            <a:solidFill>
              <a:srgbClr val="FF6600"/>
            </a:solidFill>
            <a:miter lim="800000"/>
            <a:headEnd/>
            <a:tailEnd/>
          </a:ln>
        </p:spPr>
        <p:txBody>
          <a:bodyPr wrap="none">
            <a:spAutoFit/>
          </a:bodyPr>
          <a:lstStyle/>
          <a:p>
            <a:r>
              <a:rPr lang="fr-BE" sz="1600" dirty="0">
                <a:solidFill>
                  <a:srgbClr val="FF6600"/>
                </a:solidFill>
              </a:rPr>
              <a:t>5’-</a:t>
            </a:r>
            <a:r>
              <a:rPr lang="fr-BE" sz="1600" dirty="0" err="1">
                <a:solidFill>
                  <a:srgbClr val="FF6600"/>
                </a:solidFill>
              </a:rPr>
              <a:t>Sequencing</a:t>
            </a:r>
            <a:r>
              <a:rPr lang="fr-BE" sz="1600" dirty="0">
                <a:solidFill>
                  <a:srgbClr val="FF6600"/>
                </a:solidFill>
              </a:rPr>
              <a:t> Primer-3’</a:t>
            </a:r>
            <a:endParaRPr lang="en-US" sz="1600" dirty="0">
              <a:solidFill>
                <a:srgbClr val="FF6600"/>
              </a:solidFill>
            </a:endParaRPr>
          </a:p>
        </p:txBody>
      </p:sp>
    </p:spTree>
    <p:extLst>
      <p:ext uri="{BB962C8B-B14F-4D97-AF65-F5344CB8AC3E}">
        <p14:creationId xmlns:p14="http://schemas.microsoft.com/office/powerpoint/2010/main" val="732160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5 0.00555 L 0.45 0.06105 " pathEditMode="relative" ptsTypes="AA">
                                      <p:cBhvr>
                                        <p:cTn id="6" dur="2000" fill="hold"/>
                                        <p:tgtEl>
                                          <p:spTgt spid="13"/>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0.45 0.06105 L 0.99167 0.06105 " pathEditMode="relative" ptsTypes="AA">
                                      <p:cBhvr>
                                        <p:cTn id="9" dur="2000" fill="hold"/>
                                        <p:tgtEl>
                                          <p:spTgt spid="13"/>
                                        </p:tgtEl>
                                        <p:attrNameLst>
                                          <p:attrName>ppt_x</p:attrName>
                                          <p:attrName>ppt_y</p:attrName>
                                        </p:attrNameLst>
                                      </p:cBhvr>
                                    </p:animMotion>
                                  </p:childTnLst>
                                </p:cTn>
                              </p:par>
                            </p:childTnLst>
                          </p:cTn>
                        </p:par>
                        <p:par>
                          <p:cTn id="10" fill="hold">
                            <p:stCondLst>
                              <p:cond delay="4000"/>
                            </p:stCondLst>
                            <p:childTnLst>
                              <p:par>
                                <p:cTn id="11" presetID="0" presetClass="path" presetSubtype="0" accel="50000" decel="50000" fill="hold" nodeType="afterEffect">
                                  <p:stCondLst>
                                    <p:cond delay="0"/>
                                  </p:stCondLst>
                                  <p:childTnLst>
                                    <p:animMotion origin="layout" path="M 3.33333E-6 -0.00555 L 0.44166 0.0333 " pathEditMode="relative" rAng="0" ptsTypes="AA">
                                      <p:cBhvr>
                                        <p:cTn id="12" dur="2000" fill="hold"/>
                                        <p:tgtEl>
                                          <p:spTgt spid="14"/>
                                        </p:tgtEl>
                                        <p:attrNameLst>
                                          <p:attrName>ppt_x</p:attrName>
                                          <p:attrName>ppt_y</p:attrName>
                                        </p:attrNameLst>
                                      </p:cBhvr>
                                      <p:rCtr x="22100" y="1900"/>
                                    </p:animMotion>
                                  </p:childTnLst>
                                </p:cTn>
                              </p:par>
                            </p:childTnLst>
                          </p:cTn>
                        </p:par>
                        <p:par>
                          <p:cTn id="13" fill="hold">
                            <p:stCondLst>
                              <p:cond delay="6000"/>
                            </p:stCondLst>
                            <p:childTnLst>
                              <p:par>
                                <p:cTn id="14" presetID="0" presetClass="path" presetSubtype="0" accel="50000" decel="50000" fill="hold" nodeType="afterEffect">
                                  <p:stCondLst>
                                    <p:cond delay="0"/>
                                  </p:stCondLst>
                                  <p:childTnLst>
                                    <p:animMotion origin="layout" path="M -0.01666 4.6346E-6 L 0.45 -0.07216 " pathEditMode="relative" rAng="0" ptsTypes="AA">
                                      <p:cBhvr>
                                        <p:cTn id="15" dur="2000" fill="hold"/>
                                        <p:tgtEl>
                                          <p:spTgt spid="15"/>
                                        </p:tgtEl>
                                        <p:attrNameLst>
                                          <p:attrName>ppt_x</p:attrName>
                                          <p:attrName>ppt_y</p:attrName>
                                        </p:attrNameLst>
                                      </p:cBhvr>
                                      <p:rCtr x="23300" y="-3600"/>
                                    </p:animMotion>
                                  </p:childTnLst>
                                </p:cTn>
                              </p:par>
                            </p:childTnLst>
                          </p:cTn>
                        </p:par>
                        <p:par>
                          <p:cTn id="16" fill="hold">
                            <p:stCondLst>
                              <p:cond delay="8000"/>
                            </p:stCondLst>
                            <p:childTnLst>
                              <p:par>
                                <p:cTn id="17" presetID="0" presetClass="path" presetSubtype="0" accel="50000" decel="50000" fill="hold" nodeType="afterEffect">
                                  <p:stCondLst>
                                    <p:cond delay="0"/>
                                  </p:stCondLst>
                                  <p:childTnLst>
                                    <p:animMotion origin="layout" path="M 0.44999 -0.07216 L 0.97499 -0.07216 " pathEditMode="relative" ptsTypes="AA">
                                      <p:cBhvr>
                                        <p:cTn id="18" dur="2000" fill="hold"/>
                                        <p:tgtEl>
                                          <p:spTgt spid="15"/>
                                        </p:tgtEl>
                                        <p:attrNameLst>
                                          <p:attrName>ppt_x</p:attrName>
                                          <p:attrName>ppt_y</p:attrName>
                                        </p:attrNameLst>
                                      </p:cBhvr>
                                    </p:animMotion>
                                  </p:childTnLst>
                                </p:cTn>
                              </p:par>
                            </p:childTnLst>
                          </p:cTn>
                        </p:par>
                        <p:par>
                          <p:cTn id="19" fill="hold">
                            <p:stCondLst>
                              <p:cond delay="10000"/>
                            </p:stCondLst>
                            <p:childTnLst>
                              <p:par>
                                <p:cTn id="20" presetID="0" presetClass="path" presetSubtype="0" accel="50000" decel="50000" fill="hold" nodeType="afterEffect">
                                  <p:stCondLst>
                                    <p:cond delay="0"/>
                                  </p:stCondLst>
                                  <p:childTnLst>
                                    <p:animMotion origin="layout" path="M 3.33333E-6 -0.00555 L 0.46666 -0.09991 " pathEditMode="relative" rAng="0" ptsTypes="AA">
                                      <p:cBhvr>
                                        <p:cTn id="21" dur="2000" fill="hold"/>
                                        <p:tgtEl>
                                          <p:spTgt spid="16"/>
                                        </p:tgtEl>
                                        <p:attrNameLst>
                                          <p:attrName>ppt_x</p:attrName>
                                          <p:attrName>ppt_y</p:attrName>
                                        </p:attrNameLst>
                                      </p:cBhvr>
                                      <p:rCtr x="23300" y="-4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Enduring Belief that Ion is Disruptive</a:t>
            </a:r>
            <a:endParaRPr lang="en-US" dirty="0"/>
          </a:p>
        </p:txBody>
      </p:sp>
      <p:pic>
        <p:nvPicPr>
          <p:cNvPr id="4" name="Picture 12"/>
          <p:cNvPicPr>
            <a:picLocks noChangeAspect="1" noChangeArrowheads="1"/>
          </p:cNvPicPr>
          <p:nvPr/>
        </p:nvPicPr>
        <p:blipFill>
          <a:blip r:embed="rId2" cstate="email">
            <a:grayscl/>
          </a:blip>
          <a:stretch>
            <a:fillRect/>
          </a:stretch>
        </p:blipFill>
        <p:spPr bwMode="auto">
          <a:xfrm>
            <a:off x="1028701" y="3323659"/>
            <a:ext cx="1960245"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nextgen.jpg"/>
          <p:cNvPicPr>
            <a:picLocks noChangeAspect="1"/>
          </p:cNvPicPr>
          <p:nvPr/>
        </p:nvPicPr>
        <p:blipFill>
          <a:blip r:embed="rId3" cstate="email">
            <a:grayscl/>
          </a:blip>
          <a:stretch>
            <a:fillRect/>
          </a:stretch>
        </p:blipFill>
        <p:spPr>
          <a:xfrm>
            <a:off x="3592141" y="3323659"/>
            <a:ext cx="1957605"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main frame.jpg"/>
          <p:cNvPicPr>
            <a:picLocks noChangeAspect="1"/>
          </p:cNvPicPr>
          <p:nvPr/>
        </p:nvPicPr>
        <p:blipFill>
          <a:blip r:embed="rId4" cstate="email">
            <a:grayscl/>
          </a:blip>
          <a:stretch>
            <a:fillRect/>
          </a:stretch>
        </p:blipFill>
        <p:spPr>
          <a:xfrm>
            <a:off x="1028701" y="1490813"/>
            <a:ext cx="1958339"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mini computer.jpg"/>
          <p:cNvPicPr>
            <a:picLocks noChangeAspect="1"/>
          </p:cNvPicPr>
          <p:nvPr/>
        </p:nvPicPr>
        <p:blipFill>
          <a:blip r:embed="rId5" cstate="email">
            <a:extLst/>
          </a:blip>
          <a:stretch>
            <a:fillRect/>
          </a:stretch>
        </p:blipFill>
        <p:spPr>
          <a:xfrm>
            <a:off x="3590344" y="1490813"/>
            <a:ext cx="1960245"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24"/>
          <p:cNvSpPr>
            <a:spLocks/>
          </p:cNvSpPr>
          <p:nvPr/>
        </p:nvSpPr>
        <p:spPr bwMode="auto">
          <a:xfrm>
            <a:off x="990600" y="5390324"/>
            <a:ext cx="6918561" cy="400110"/>
          </a:xfrm>
          <a:prstGeom prst="rect">
            <a:avLst/>
          </a:prstGeom>
          <a:noFill/>
          <a:ln w="12700">
            <a:noFill/>
            <a:miter lim="800000"/>
            <a:headEnd/>
            <a:tailEnd/>
          </a:ln>
        </p:spPr>
        <p:txBody>
          <a:bodyPr wrap="none" lIns="0" tIns="0" rIns="0" bIns="0">
            <a:spAutoFit/>
          </a:bodyPr>
          <a:lstStyle/>
          <a:p>
            <a:r>
              <a:rPr lang="en-US" sz="2600" dirty="0">
                <a:latin typeface="+mn-lt"/>
                <a:cs typeface="Calibri" pitchFamily="34" charset="0"/>
                <a:sym typeface="Calibri" pitchFamily="34" charset="0"/>
              </a:rPr>
              <a:t>Generations are defined by who can use them</a:t>
            </a:r>
            <a:r>
              <a:rPr lang="en-US" sz="2600" dirty="0">
                <a:latin typeface="Calibri" pitchFamily="34" charset="0"/>
                <a:cs typeface="Calibri" pitchFamily="34" charset="0"/>
                <a:sym typeface="Calibri" pitchFamily="34" charset="0"/>
              </a:rPr>
              <a:t>.</a:t>
            </a:r>
          </a:p>
        </p:txBody>
      </p:sp>
      <p:sp>
        <p:nvSpPr>
          <p:cNvPr id="9" name="Rectangle 17"/>
          <p:cNvSpPr>
            <a:spLocks/>
          </p:cNvSpPr>
          <p:nvPr/>
        </p:nvSpPr>
        <p:spPr bwMode="auto">
          <a:xfrm flipH="1">
            <a:off x="1550035" y="1224724"/>
            <a:ext cx="914400" cy="184150"/>
          </a:xfrm>
          <a:prstGeom prst="rect">
            <a:avLst/>
          </a:prstGeom>
          <a:noFill/>
          <a:ln w="12700">
            <a:noFill/>
            <a:miter lim="800000"/>
            <a:headEnd/>
            <a:tailEnd/>
          </a:ln>
        </p:spPr>
        <p:txBody>
          <a:bodyPr lIns="0" tIns="0" rIns="0" bIns="0">
            <a:spAutoFit/>
          </a:bodyPr>
          <a:lstStyle/>
          <a:p>
            <a:pPr algn="ctr"/>
            <a:r>
              <a:rPr lang="en-US" sz="1200" dirty="0">
                <a:latin typeface="Calibri" pitchFamily="34" charset="0"/>
                <a:cs typeface="Calibri" pitchFamily="34" charset="0"/>
                <a:sym typeface="Calibri" pitchFamily="34" charset="0"/>
              </a:rPr>
              <a:t>Main Frame </a:t>
            </a:r>
          </a:p>
        </p:txBody>
      </p:sp>
      <p:sp>
        <p:nvSpPr>
          <p:cNvPr id="10" name="Rectangle 18"/>
          <p:cNvSpPr>
            <a:spLocks/>
          </p:cNvSpPr>
          <p:nvPr/>
        </p:nvSpPr>
        <p:spPr bwMode="auto">
          <a:xfrm>
            <a:off x="3961343" y="1224724"/>
            <a:ext cx="1219200" cy="184150"/>
          </a:xfrm>
          <a:prstGeom prst="rect">
            <a:avLst/>
          </a:prstGeom>
          <a:noFill/>
          <a:ln w="12700">
            <a:noFill/>
            <a:miter lim="800000"/>
            <a:headEnd/>
            <a:tailEnd/>
          </a:ln>
        </p:spPr>
        <p:txBody>
          <a:bodyPr lIns="0" tIns="0" rIns="0" bIns="0">
            <a:spAutoFit/>
          </a:bodyPr>
          <a:lstStyle/>
          <a:p>
            <a:pPr algn="ctr"/>
            <a:r>
              <a:rPr lang="en-US" sz="1200">
                <a:latin typeface="Calibri" pitchFamily="34" charset="0"/>
                <a:cs typeface="Calibri" pitchFamily="34" charset="0"/>
                <a:sym typeface="Calibri" pitchFamily="34" charset="0"/>
              </a:rPr>
              <a:t>Mini Computer </a:t>
            </a:r>
          </a:p>
        </p:txBody>
      </p:sp>
      <p:sp>
        <p:nvSpPr>
          <p:cNvPr id="11" name="Rectangle 19"/>
          <p:cNvSpPr>
            <a:spLocks/>
          </p:cNvSpPr>
          <p:nvPr/>
        </p:nvSpPr>
        <p:spPr bwMode="auto">
          <a:xfrm>
            <a:off x="6408401" y="1224724"/>
            <a:ext cx="1447800" cy="184150"/>
          </a:xfrm>
          <a:prstGeom prst="rect">
            <a:avLst/>
          </a:prstGeom>
          <a:noFill/>
          <a:ln w="12700">
            <a:noFill/>
            <a:miter lim="800000"/>
            <a:headEnd/>
            <a:tailEnd/>
          </a:ln>
        </p:spPr>
        <p:txBody>
          <a:bodyPr lIns="0" tIns="0" rIns="0" bIns="0">
            <a:spAutoFit/>
          </a:bodyPr>
          <a:lstStyle/>
          <a:p>
            <a:pPr algn="ctr"/>
            <a:r>
              <a:rPr lang="en-US" sz="1200" dirty="0">
                <a:latin typeface="Calibri" pitchFamily="34" charset="0"/>
                <a:cs typeface="Calibri" pitchFamily="34" charset="0"/>
                <a:sym typeface="Calibri" pitchFamily="34" charset="0"/>
              </a:rPr>
              <a:t>Personal Computer</a:t>
            </a:r>
          </a:p>
        </p:txBody>
      </p:sp>
      <p:sp>
        <p:nvSpPr>
          <p:cNvPr id="12" name="Rectangle 23"/>
          <p:cNvSpPr>
            <a:spLocks/>
          </p:cNvSpPr>
          <p:nvPr/>
        </p:nvSpPr>
        <p:spPr bwMode="auto">
          <a:xfrm>
            <a:off x="1284288" y="5022024"/>
            <a:ext cx="1447800" cy="184150"/>
          </a:xfrm>
          <a:prstGeom prst="rect">
            <a:avLst/>
          </a:prstGeom>
          <a:noFill/>
          <a:ln w="12700">
            <a:noFill/>
            <a:miter lim="800000"/>
            <a:headEnd/>
            <a:tailEnd/>
          </a:ln>
        </p:spPr>
        <p:txBody>
          <a:bodyPr lIns="0" tIns="0" rIns="0" bIns="0">
            <a:spAutoFit/>
          </a:bodyPr>
          <a:lstStyle/>
          <a:p>
            <a:pPr algn="ctr"/>
            <a:r>
              <a:rPr lang="en-US" sz="1200" dirty="0">
                <a:latin typeface="Calibri" pitchFamily="34" charset="0"/>
                <a:cs typeface="Calibri" pitchFamily="34" charset="0"/>
                <a:sym typeface="Calibri" pitchFamily="34" charset="0"/>
              </a:rPr>
              <a:t>Sanger Sequencing</a:t>
            </a:r>
          </a:p>
        </p:txBody>
      </p:sp>
      <p:sp>
        <p:nvSpPr>
          <p:cNvPr id="13" name="Rectangle 24"/>
          <p:cNvSpPr>
            <a:spLocks/>
          </p:cNvSpPr>
          <p:nvPr/>
        </p:nvSpPr>
        <p:spPr bwMode="auto">
          <a:xfrm>
            <a:off x="3897050" y="5022024"/>
            <a:ext cx="1347787" cy="184150"/>
          </a:xfrm>
          <a:prstGeom prst="rect">
            <a:avLst/>
          </a:prstGeom>
          <a:noFill/>
          <a:ln w="12700">
            <a:noFill/>
            <a:miter lim="800000"/>
            <a:headEnd/>
            <a:tailEnd/>
          </a:ln>
        </p:spPr>
        <p:txBody>
          <a:bodyPr wrap="none" lIns="0" tIns="0" rIns="0" bIns="0">
            <a:spAutoFit/>
          </a:bodyPr>
          <a:lstStyle/>
          <a:p>
            <a:r>
              <a:rPr lang="en-US" sz="1200">
                <a:latin typeface="Calibri" pitchFamily="34" charset="0"/>
                <a:cs typeface="Calibri" pitchFamily="34" charset="0"/>
                <a:sym typeface="Calibri" pitchFamily="34" charset="0"/>
              </a:rPr>
              <a:t>Next-Gen Sequencing</a:t>
            </a:r>
          </a:p>
        </p:txBody>
      </p:sp>
      <p:sp>
        <p:nvSpPr>
          <p:cNvPr id="14" name="Rectangle 25"/>
          <p:cNvSpPr>
            <a:spLocks/>
          </p:cNvSpPr>
          <p:nvPr/>
        </p:nvSpPr>
        <p:spPr bwMode="auto">
          <a:xfrm>
            <a:off x="6103601" y="4990274"/>
            <a:ext cx="2057400" cy="247650"/>
          </a:xfrm>
          <a:prstGeom prst="rect">
            <a:avLst/>
          </a:prstGeom>
          <a:noFill/>
          <a:ln w="12700">
            <a:noFill/>
            <a:miter lim="800000"/>
            <a:headEnd/>
            <a:tailEnd/>
          </a:ln>
        </p:spPr>
        <p:txBody>
          <a:bodyPr lIns="0" tIns="0" rIns="0" bIns="0"/>
          <a:lstStyle/>
          <a:p>
            <a:pPr algn="ctr">
              <a:lnSpc>
                <a:spcPts val="1800"/>
              </a:lnSpc>
            </a:pPr>
            <a:r>
              <a:rPr lang="en-US" sz="1200">
                <a:latin typeface="Calibri" pitchFamily="34" charset="0"/>
                <a:cs typeface="Calibri" pitchFamily="34" charset="0"/>
                <a:sym typeface="Calibri" pitchFamily="34" charset="0"/>
              </a:rPr>
              <a:t>Ion Semiconductor Sequencing</a:t>
            </a:r>
          </a:p>
        </p:txBody>
      </p:sp>
      <p:pic>
        <p:nvPicPr>
          <p:cNvPr id="15" name="Picture 14" descr="mac_small.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53893" y="1490813"/>
            <a:ext cx="1956816"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descr="pgm_cropped2-14x1-75inches.png"/>
          <p:cNvPicPr>
            <a:picLocks noChangeAspect="1"/>
          </p:cNvPicPr>
          <p:nvPr/>
        </p:nvPicPr>
        <p:blipFill>
          <a:blip r:embed="rId7" cstate="email"/>
          <a:stretch>
            <a:fillRect/>
          </a:stretch>
        </p:blipFill>
        <p:spPr>
          <a:xfrm>
            <a:off x="6153899" y="3323659"/>
            <a:ext cx="1956804" cy="16000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5849" y="3060299"/>
            <a:ext cx="2490915" cy="2145875"/>
          </a:xfrm>
          <a:prstGeom prst="rect">
            <a:avLst/>
          </a:prstGeom>
        </p:spPr>
      </p:pic>
    </p:spTree>
    <p:extLst>
      <p:ext uri="{BB962C8B-B14F-4D97-AF65-F5344CB8AC3E}">
        <p14:creationId xmlns:p14="http://schemas.microsoft.com/office/powerpoint/2010/main" val="802175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Oval 105"/>
          <p:cNvSpPr/>
          <p:nvPr/>
        </p:nvSpPr>
        <p:spPr>
          <a:xfrm>
            <a:off x="7772400" y="4267200"/>
            <a:ext cx="1219200" cy="1143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grpSp>
        <p:nvGrpSpPr>
          <p:cNvPr id="2" name="Group 29"/>
          <p:cNvGrpSpPr>
            <a:grpSpLocks/>
          </p:cNvGrpSpPr>
          <p:nvPr/>
        </p:nvGrpSpPr>
        <p:grpSpPr bwMode="auto">
          <a:xfrm>
            <a:off x="3810000" y="4343400"/>
            <a:ext cx="304800" cy="381000"/>
            <a:chOff x="3505200" y="3962400"/>
            <a:chExt cx="304800" cy="381000"/>
          </a:xfrm>
        </p:grpSpPr>
        <p:sp>
          <p:nvSpPr>
            <p:cNvPr id="21" name="Oval 20"/>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83" name="TextBox 15"/>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3" name="Group 28"/>
          <p:cNvGrpSpPr>
            <a:grpSpLocks/>
          </p:cNvGrpSpPr>
          <p:nvPr/>
        </p:nvGrpSpPr>
        <p:grpSpPr bwMode="auto">
          <a:xfrm>
            <a:off x="4038600" y="4343400"/>
            <a:ext cx="304800" cy="381000"/>
            <a:chOff x="4038600" y="2895600"/>
            <a:chExt cx="304800" cy="381000"/>
          </a:xfrm>
        </p:grpSpPr>
        <p:sp>
          <p:nvSpPr>
            <p:cNvPr id="25" name="Oval 24"/>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81" name="TextBox 18"/>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4" name="Group 30"/>
          <p:cNvGrpSpPr>
            <a:grpSpLocks/>
          </p:cNvGrpSpPr>
          <p:nvPr/>
        </p:nvGrpSpPr>
        <p:grpSpPr bwMode="auto">
          <a:xfrm>
            <a:off x="1219200" y="2743200"/>
            <a:ext cx="304800" cy="381000"/>
            <a:chOff x="3505200" y="3962400"/>
            <a:chExt cx="304800" cy="381000"/>
          </a:xfrm>
        </p:grpSpPr>
        <p:sp>
          <p:nvSpPr>
            <p:cNvPr id="32" name="Oval 31"/>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79" name="TextBox 32"/>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5" name="Group 33"/>
          <p:cNvGrpSpPr>
            <a:grpSpLocks/>
          </p:cNvGrpSpPr>
          <p:nvPr/>
        </p:nvGrpSpPr>
        <p:grpSpPr bwMode="auto">
          <a:xfrm>
            <a:off x="1600200" y="2743200"/>
            <a:ext cx="304800" cy="381000"/>
            <a:chOff x="2209800" y="3657600"/>
            <a:chExt cx="304800" cy="381000"/>
          </a:xfrm>
        </p:grpSpPr>
        <p:sp>
          <p:nvSpPr>
            <p:cNvPr id="35" name="Oval 34"/>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77" name="TextBox 35"/>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6" name="Group 36"/>
          <p:cNvGrpSpPr>
            <a:grpSpLocks/>
          </p:cNvGrpSpPr>
          <p:nvPr/>
        </p:nvGrpSpPr>
        <p:grpSpPr bwMode="auto">
          <a:xfrm>
            <a:off x="1981200" y="2743200"/>
            <a:ext cx="304800" cy="381000"/>
            <a:chOff x="4038600" y="2895600"/>
            <a:chExt cx="304800" cy="381000"/>
          </a:xfrm>
        </p:grpSpPr>
        <p:sp>
          <p:nvSpPr>
            <p:cNvPr id="38" name="Oval 37"/>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75" name="TextBox 38"/>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7" name="Group 39"/>
          <p:cNvGrpSpPr>
            <a:grpSpLocks/>
          </p:cNvGrpSpPr>
          <p:nvPr/>
        </p:nvGrpSpPr>
        <p:grpSpPr bwMode="auto">
          <a:xfrm>
            <a:off x="2362200" y="2743200"/>
            <a:ext cx="304800" cy="381000"/>
            <a:chOff x="3581400" y="3505200"/>
            <a:chExt cx="304800" cy="381000"/>
          </a:xfrm>
        </p:grpSpPr>
        <p:sp>
          <p:nvSpPr>
            <p:cNvPr id="41" name="Oval 40"/>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73" name="TextBox 41"/>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8" name="Group 42"/>
          <p:cNvGrpSpPr>
            <a:grpSpLocks/>
          </p:cNvGrpSpPr>
          <p:nvPr/>
        </p:nvGrpSpPr>
        <p:grpSpPr bwMode="auto">
          <a:xfrm>
            <a:off x="2743200" y="2743200"/>
            <a:ext cx="304800" cy="381000"/>
            <a:chOff x="3505200" y="3962400"/>
            <a:chExt cx="304800" cy="381000"/>
          </a:xfrm>
        </p:grpSpPr>
        <p:sp>
          <p:nvSpPr>
            <p:cNvPr id="44" name="Oval 43"/>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71" name="TextBox 44"/>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9" name="Group 45"/>
          <p:cNvGrpSpPr>
            <a:grpSpLocks/>
          </p:cNvGrpSpPr>
          <p:nvPr/>
        </p:nvGrpSpPr>
        <p:grpSpPr bwMode="auto">
          <a:xfrm>
            <a:off x="3124200" y="2743200"/>
            <a:ext cx="304800" cy="381000"/>
            <a:chOff x="2209800" y="3657600"/>
            <a:chExt cx="304800" cy="381000"/>
          </a:xfrm>
        </p:grpSpPr>
        <p:sp>
          <p:nvSpPr>
            <p:cNvPr id="47" name="Oval 46"/>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69" name="TextBox 47"/>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10" name="Group 48"/>
          <p:cNvGrpSpPr>
            <a:grpSpLocks/>
          </p:cNvGrpSpPr>
          <p:nvPr/>
        </p:nvGrpSpPr>
        <p:grpSpPr bwMode="auto">
          <a:xfrm>
            <a:off x="3505200" y="2743200"/>
            <a:ext cx="304800" cy="381000"/>
            <a:chOff x="4038600" y="2895600"/>
            <a:chExt cx="304800" cy="381000"/>
          </a:xfrm>
        </p:grpSpPr>
        <p:sp>
          <p:nvSpPr>
            <p:cNvPr id="50" name="Oval 49"/>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67" name="TextBox 50"/>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11" name="Group 51"/>
          <p:cNvGrpSpPr>
            <a:grpSpLocks/>
          </p:cNvGrpSpPr>
          <p:nvPr/>
        </p:nvGrpSpPr>
        <p:grpSpPr bwMode="auto">
          <a:xfrm>
            <a:off x="3886200" y="2743200"/>
            <a:ext cx="304800" cy="381000"/>
            <a:chOff x="3581400" y="3505200"/>
            <a:chExt cx="304800" cy="381000"/>
          </a:xfrm>
        </p:grpSpPr>
        <p:sp>
          <p:nvSpPr>
            <p:cNvPr id="53" name="Oval 52"/>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65" name="TextBox 53"/>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12" name="Group 54"/>
          <p:cNvGrpSpPr>
            <a:grpSpLocks/>
          </p:cNvGrpSpPr>
          <p:nvPr/>
        </p:nvGrpSpPr>
        <p:grpSpPr bwMode="auto">
          <a:xfrm>
            <a:off x="4267200" y="2743200"/>
            <a:ext cx="304800" cy="381000"/>
            <a:chOff x="3505200" y="3962400"/>
            <a:chExt cx="304800" cy="381000"/>
          </a:xfrm>
        </p:grpSpPr>
        <p:sp>
          <p:nvSpPr>
            <p:cNvPr id="56" name="Oval 55"/>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63" name="TextBox 56"/>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13" name="Group 60"/>
          <p:cNvGrpSpPr>
            <a:grpSpLocks/>
          </p:cNvGrpSpPr>
          <p:nvPr/>
        </p:nvGrpSpPr>
        <p:grpSpPr bwMode="auto">
          <a:xfrm>
            <a:off x="4648200" y="2743200"/>
            <a:ext cx="304800" cy="381000"/>
            <a:chOff x="4038600" y="2895600"/>
            <a:chExt cx="304800" cy="381000"/>
          </a:xfrm>
        </p:grpSpPr>
        <p:sp>
          <p:nvSpPr>
            <p:cNvPr id="62" name="Oval 61"/>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61" name="TextBox 62"/>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14" name="Group 63"/>
          <p:cNvGrpSpPr>
            <a:grpSpLocks/>
          </p:cNvGrpSpPr>
          <p:nvPr/>
        </p:nvGrpSpPr>
        <p:grpSpPr bwMode="auto">
          <a:xfrm>
            <a:off x="5410200" y="2743200"/>
            <a:ext cx="304800" cy="381000"/>
            <a:chOff x="3581400" y="3505200"/>
            <a:chExt cx="304800" cy="381000"/>
          </a:xfrm>
        </p:grpSpPr>
        <p:sp>
          <p:nvSpPr>
            <p:cNvPr id="65" name="Oval 64"/>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59" name="TextBox 65"/>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15" name="Group 69"/>
          <p:cNvGrpSpPr>
            <a:grpSpLocks/>
          </p:cNvGrpSpPr>
          <p:nvPr/>
        </p:nvGrpSpPr>
        <p:grpSpPr bwMode="auto">
          <a:xfrm>
            <a:off x="5791200" y="2743200"/>
            <a:ext cx="304800" cy="381000"/>
            <a:chOff x="2209800" y="3657600"/>
            <a:chExt cx="304800" cy="381000"/>
          </a:xfrm>
        </p:grpSpPr>
        <p:sp>
          <p:nvSpPr>
            <p:cNvPr id="71" name="Oval 70"/>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57" name="TextBox 71"/>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16" name="Group 72"/>
          <p:cNvGrpSpPr>
            <a:grpSpLocks/>
          </p:cNvGrpSpPr>
          <p:nvPr/>
        </p:nvGrpSpPr>
        <p:grpSpPr bwMode="auto">
          <a:xfrm>
            <a:off x="6553200" y="2743200"/>
            <a:ext cx="304800" cy="381000"/>
            <a:chOff x="4038600" y="2895600"/>
            <a:chExt cx="304800" cy="381000"/>
          </a:xfrm>
        </p:grpSpPr>
        <p:sp>
          <p:nvSpPr>
            <p:cNvPr id="74" name="Oval 73"/>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55" name="TextBox 74"/>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17" name="Group 75"/>
          <p:cNvGrpSpPr>
            <a:grpSpLocks/>
          </p:cNvGrpSpPr>
          <p:nvPr/>
        </p:nvGrpSpPr>
        <p:grpSpPr bwMode="auto">
          <a:xfrm>
            <a:off x="6172200" y="2743200"/>
            <a:ext cx="304800" cy="381000"/>
            <a:chOff x="3581400" y="3505200"/>
            <a:chExt cx="304800" cy="381000"/>
          </a:xfrm>
        </p:grpSpPr>
        <p:sp>
          <p:nvSpPr>
            <p:cNvPr id="77" name="Oval 76"/>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53" name="TextBox 77"/>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18" name="Group 78"/>
          <p:cNvGrpSpPr>
            <a:grpSpLocks/>
          </p:cNvGrpSpPr>
          <p:nvPr/>
        </p:nvGrpSpPr>
        <p:grpSpPr bwMode="auto">
          <a:xfrm>
            <a:off x="7315200" y="2743200"/>
            <a:ext cx="304800" cy="381000"/>
            <a:chOff x="3505200" y="3962400"/>
            <a:chExt cx="304800" cy="381000"/>
          </a:xfrm>
        </p:grpSpPr>
        <p:sp>
          <p:nvSpPr>
            <p:cNvPr id="80" name="Oval 79"/>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51" name="TextBox 80"/>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19" name="Group 81"/>
          <p:cNvGrpSpPr>
            <a:grpSpLocks/>
          </p:cNvGrpSpPr>
          <p:nvPr/>
        </p:nvGrpSpPr>
        <p:grpSpPr bwMode="auto">
          <a:xfrm>
            <a:off x="8458200" y="2743200"/>
            <a:ext cx="304800" cy="381000"/>
            <a:chOff x="2209800" y="3657600"/>
            <a:chExt cx="304800" cy="381000"/>
          </a:xfrm>
        </p:grpSpPr>
        <p:sp>
          <p:nvSpPr>
            <p:cNvPr id="83" name="Oval 82"/>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49" name="TextBox 83"/>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20" name="Group 84"/>
          <p:cNvGrpSpPr>
            <a:grpSpLocks/>
          </p:cNvGrpSpPr>
          <p:nvPr/>
        </p:nvGrpSpPr>
        <p:grpSpPr bwMode="auto">
          <a:xfrm>
            <a:off x="7696200" y="2743200"/>
            <a:ext cx="304800" cy="381000"/>
            <a:chOff x="4038600" y="2895600"/>
            <a:chExt cx="304800" cy="381000"/>
          </a:xfrm>
        </p:grpSpPr>
        <p:sp>
          <p:nvSpPr>
            <p:cNvPr id="86" name="Oval 85"/>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47" name="TextBox 86"/>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22" name="Group 87"/>
          <p:cNvGrpSpPr>
            <a:grpSpLocks/>
          </p:cNvGrpSpPr>
          <p:nvPr/>
        </p:nvGrpSpPr>
        <p:grpSpPr bwMode="auto">
          <a:xfrm>
            <a:off x="8077200" y="2743200"/>
            <a:ext cx="304800" cy="381000"/>
            <a:chOff x="3581400" y="3505200"/>
            <a:chExt cx="304800" cy="381000"/>
          </a:xfrm>
        </p:grpSpPr>
        <p:sp>
          <p:nvSpPr>
            <p:cNvPr id="89" name="Oval 88"/>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45" name="TextBox 89"/>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sp>
        <p:nvSpPr>
          <p:cNvPr id="91" name="Left Brace 90"/>
          <p:cNvSpPr/>
          <p:nvPr/>
        </p:nvSpPr>
        <p:spPr>
          <a:xfrm rot="16200000">
            <a:off x="1771650" y="2647950"/>
            <a:ext cx="342900" cy="1447800"/>
          </a:xfrm>
          <a:prstGeom prst="leftBrace">
            <a:avLst/>
          </a:prstGeom>
          <a:ln>
            <a:solidFill>
              <a:srgbClr val="577AB9"/>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prstClr val="black"/>
              </a:solidFill>
            </a:endParaRPr>
          </a:p>
        </p:txBody>
      </p:sp>
      <p:sp>
        <p:nvSpPr>
          <p:cNvPr id="92" name="Left Brace 91"/>
          <p:cNvSpPr/>
          <p:nvPr/>
        </p:nvSpPr>
        <p:spPr>
          <a:xfrm rot="16200000">
            <a:off x="3295650" y="2647950"/>
            <a:ext cx="342900" cy="1447800"/>
          </a:xfrm>
          <a:prstGeom prst="leftBrace">
            <a:avLst/>
          </a:prstGeom>
          <a:ln>
            <a:solidFill>
              <a:srgbClr val="577AB9"/>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prstClr val="black"/>
              </a:solidFill>
            </a:endParaRPr>
          </a:p>
        </p:txBody>
      </p:sp>
      <p:sp>
        <p:nvSpPr>
          <p:cNvPr id="93" name="Left Brace 92"/>
          <p:cNvSpPr/>
          <p:nvPr/>
        </p:nvSpPr>
        <p:spPr>
          <a:xfrm rot="16200000">
            <a:off x="4819650" y="2647950"/>
            <a:ext cx="342900" cy="1447800"/>
          </a:xfrm>
          <a:prstGeom prst="leftBrace">
            <a:avLst/>
          </a:prstGeom>
          <a:ln>
            <a:solidFill>
              <a:srgbClr val="577AB9"/>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prstClr val="black"/>
              </a:solidFill>
            </a:endParaRPr>
          </a:p>
        </p:txBody>
      </p:sp>
      <p:sp>
        <p:nvSpPr>
          <p:cNvPr id="50202" name="TextBox 94"/>
          <p:cNvSpPr txBox="1">
            <a:spLocks noChangeArrowheads="1"/>
          </p:cNvSpPr>
          <p:nvPr/>
        </p:nvSpPr>
        <p:spPr bwMode="auto">
          <a:xfrm>
            <a:off x="1371600" y="3581400"/>
            <a:ext cx="1219200" cy="369888"/>
          </a:xfrm>
          <a:prstGeom prst="rect">
            <a:avLst/>
          </a:prstGeom>
          <a:noFill/>
          <a:ln w="9525">
            <a:noFill/>
            <a:miter lim="800000"/>
            <a:headEnd/>
            <a:tailEnd/>
          </a:ln>
        </p:spPr>
        <p:txBody>
          <a:bodyPr>
            <a:spAutoFit/>
          </a:bodyPr>
          <a:lstStyle/>
          <a:p>
            <a:pPr algn="ctr"/>
            <a:r>
              <a:rPr lang="en-US" sz="1800"/>
              <a:t>Flows 1-4</a:t>
            </a:r>
          </a:p>
        </p:txBody>
      </p:sp>
      <p:sp>
        <p:nvSpPr>
          <p:cNvPr id="50203" name="TextBox 95"/>
          <p:cNvSpPr txBox="1">
            <a:spLocks noChangeArrowheads="1"/>
          </p:cNvSpPr>
          <p:nvPr/>
        </p:nvSpPr>
        <p:spPr bwMode="auto">
          <a:xfrm>
            <a:off x="4343400" y="3581400"/>
            <a:ext cx="1219200" cy="369888"/>
          </a:xfrm>
          <a:prstGeom prst="rect">
            <a:avLst/>
          </a:prstGeom>
          <a:noFill/>
          <a:ln w="9525">
            <a:noFill/>
            <a:miter lim="800000"/>
            <a:headEnd/>
            <a:tailEnd/>
          </a:ln>
        </p:spPr>
        <p:txBody>
          <a:bodyPr>
            <a:spAutoFit/>
          </a:bodyPr>
          <a:lstStyle/>
          <a:p>
            <a:pPr algn="ctr"/>
            <a:r>
              <a:rPr lang="en-US" sz="1800"/>
              <a:t>…9-12</a:t>
            </a:r>
          </a:p>
        </p:txBody>
      </p:sp>
      <p:sp>
        <p:nvSpPr>
          <p:cNvPr id="50204" name="TextBox 96"/>
          <p:cNvSpPr txBox="1">
            <a:spLocks noChangeArrowheads="1"/>
          </p:cNvSpPr>
          <p:nvPr/>
        </p:nvSpPr>
        <p:spPr bwMode="auto">
          <a:xfrm>
            <a:off x="2895600" y="3581400"/>
            <a:ext cx="1219200" cy="369888"/>
          </a:xfrm>
          <a:prstGeom prst="rect">
            <a:avLst/>
          </a:prstGeom>
          <a:noFill/>
          <a:ln w="9525">
            <a:noFill/>
            <a:miter lim="800000"/>
            <a:headEnd/>
            <a:tailEnd/>
          </a:ln>
        </p:spPr>
        <p:txBody>
          <a:bodyPr>
            <a:spAutoFit/>
          </a:bodyPr>
          <a:lstStyle/>
          <a:p>
            <a:pPr algn="ctr"/>
            <a:r>
              <a:rPr lang="en-US" sz="1800"/>
              <a:t>Flows 5-8</a:t>
            </a:r>
          </a:p>
        </p:txBody>
      </p:sp>
      <p:sp>
        <p:nvSpPr>
          <p:cNvPr id="50205" name="TextBox 97"/>
          <p:cNvSpPr txBox="1">
            <a:spLocks noChangeArrowheads="1"/>
          </p:cNvSpPr>
          <p:nvPr/>
        </p:nvSpPr>
        <p:spPr bwMode="auto">
          <a:xfrm>
            <a:off x="6705600" y="3352800"/>
            <a:ext cx="1219200" cy="369888"/>
          </a:xfrm>
          <a:prstGeom prst="rect">
            <a:avLst/>
          </a:prstGeom>
          <a:noFill/>
          <a:ln w="9525">
            <a:noFill/>
            <a:miter lim="800000"/>
            <a:headEnd/>
            <a:tailEnd/>
          </a:ln>
        </p:spPr>
        <p:txBody>
          <a:bodyPr>
            <a:spAutoFit/>
          </a:bodyPr>
          <a:lstStyle/>
          <a:p>
            <a:pPr algn="ctr"/>
            <a:r>
              <a:rPr lang="en-US" sz="1800" dirty="0"/>
              <a:t>… etc.</a:t>
            </a:r>
          </a:p>
        </p:txBody>
      </p:sp>
      <p:grpSp>
        <p:nvGrpSpPr>
          <p:cNvPr id="26" name="Group 99"/>
          <p:cNvGrpSpPr>
            <a:grpSpLocks/>
          </p:cNvGrpSpPr>
          <p:nvPr/>
        </p:nvGrpSpPr>
        <p:grpSpPr bwMode="auto">
          <a:xfrm>
            <a:off x="228600" y="3657600"/>
            <a:ext cx="304800" cy="381000"/>
            <a:chOff x="3505200" y="3962400"/>
            <a:chExt cx="304800" cy="381000"/>
          </a:xfrm>
        </p:grpSpPr>
        <p:sp>
          <p:nvSpPr>
            <p:cNvPr id="101" name="Oval 100"/>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43" name="TextBox 101"/>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27" name="Group 111"/>
          <p:cNvGrpSpPr>
            <a:grpSpLocks/>
          </p:cNvGrpSpPr>
          <p:nvPr/>
        </p:nvGrpSpPr>
        <p:grpSpPr bwMode="auto">
          <a:xfrm>
            <a:off x="228600" y="4114800"/>
            <a:ext cx="304800" cy="381000"/>
            <a:chOff x="4038600" y="2895600"/>
            <a:chExt cx="304800" cy="381000"/>
          </a:xfrm>
        </p:grpSpPr>
        <p:sp>
          <p:nvSpPr>
            <p:cNvPr id="113" name="Oval 112"/>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41" name="TextBox 113"/>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28" name="Group 114"/>
          <p:cNvGrpSpPr>
            <a:grpSpLocks/>
          </p:cNvGrpSpPr>
          <p:nvPr/>
        </p:nvGrpSpPr>
        <p:grpSpPr bwMode="auto">
          <a:xfrm>
            <a:off x="228600" y="5029200"/>
            <a:ext cx="304800" cy="381000"/>
            <a:chOff x="3581400" y="3505200"/>
            <a:chExt cx="304800" cy="381000"/>
          </a:xfrm>
        </p:grpSpPr>
        <p:sp>
          <p:nvSpPr>
            <p:cNvPr id="116" name="Oval 115"/>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39" name="TextBox 116"/>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29" name="Group 99"/>
          <p:cNvGrpSpPr>
            <a:grpSpLocks/>
          </p:cNvGrpSpPr>
          <p:nvPr/>
        </p:nvGrpSpPr>
        <p:grpSpPr bwMode="auto">
          <a:xfrm>
            <a:off x="228600" y="3657600"/>
            <a:ext cx="304800" cy="381000"/>
            <a:chOff x="3505200" y="3962400"/>
            <a:chExt cx="304800" cy="381000"/>
          </a:xfrm>
        </p:grpSpPr>
        <p:sp>
          <p:nvSpPr>
            <p:cNvPr id="120" name="Oval 119"/>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37" name="TextBox 120"/>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sp>
        <p:nvSpPr>
          <p:cNvPr id="50210" name="TextBox 121"/>
          <p:cNvSpPr txBox="1">
            <a:spLocks noChangeArrowheads="1"/>
          </p:cNvSpPr>
          <p:nvPr/>
        </p:nvSpPr>
        <p:spPr bwMode="auto">
          <a:xfrm>
            <a:off x="304800" y="5638800"/>
            <a:ext cx="1219200" cy="369888"/>
          </a:xfrm>
          <a:prstGeom prst="rect">
            <a:avLst/>
          </a:prstGeom>
          <a:noFill/>
          <a:ln w="9525">
            <a:noFill/>
            <a:miter lim="800000"/>
            <a:headEnd/>
            <a:tailEnd/>
          </a:ln>
        </p:spPr>
        <p:txBody>
          <a:bodyPr>
            <a:spAutoFit/>
          </a:bodyPr>
          <a:lstStyle/>
          <a:p>
            <a:pPr algn="ctr"/>
            <a:r>
              <a:rPr lang="en-US" sz="1800" dirty="0"/>
              <a:t>Flows 9+</a:t>
            </a:r>
          </a:p>
        </p:txBody>
      </p:sp>
      <p:grpSp>
        <p:nvGrpSpPr>
          <p:cNvPr id="30" name="Group 26"/>
          <p:cNvGrpSpPr>
            <a:grpSpLocks/>
          </p:cNvGrpSpPr>
          <p:nvPr/>
        </p:nvGrpSpPr>
        <p:grpSpPr bwMode="auto">
          <a:xfrm>
            <a:off x="4267200" y="4343400"/>
            <a:ext cx="304800" cy="381000"/>
            <a:chOff x="2209800" y="3657600"/>
            <a:chExt cx="304800" cy="381000"/>
          </a:xfrm>
        </p:grpSpPr>
        <p:sp>
          <p:nvSpPr>
            <p:cNvPr id="23" name="Oval 22"/>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35" name="TextBox 17"/>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31" name="Group 27"/>
          <p:cNvGrpSpPr>
            <a:grpSpLocks/>
          </p:cNvGrpSpPr>
          <p:nvPr/>
        </p:nvGrpSpPr>
        <p:grpSpPr bwMode="auto">
          <a:xfrm>
            <a:off x="4495800" y="4343400"/>
            <a:ext cx="304800" cy="381000"/>
            <a:chOff x="3581400" y="3505200"/>
            <a:chExt cx="304800" cy="381000"/>
          </a:xfrm>
        </p:grpSpPr>
        <p:sp>
          <p:nvSpPr>
            <p:cNvPr id="24" name="Oval 23"/>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33" name="TextBox 19"/>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sp>
        <p:nvSpPr>
          <p:cNvPr id="50213" name="TextBox 106"/>
          <p:cNvSpPr txBox="1">
            <a:spLocks noChangeArrowheads="1"/>
          </p:cNvSpPr>
          <p:nvPr/>
        </p:nvSpPr>
        <p:spPr bwMode="auto">
          <a:xfrm>
            <a:off x="7391400" y="4648200"/>
            <a:ext cx="1752600" cy="523220"/>
          </a:xfrm>
          <a:prstGeom prst="rect">
            <a:avLst/>
          </a:prstGeom>
          <a:noFill/>
          <a:ln w="9525">
            <a:noFill/>
            <a:miter lim="800000"/>
            <a:headEnd/>
            <a:tailEnd/>
          </a:ln>
        </p:spPr>
        <p:txBody>
          <a:bodyPr>
            <a:spAutoFit/>
          </a:bodyPr>
          <a:lstStyle/>
          <a:p>
            <a:r>
              <a:rPr lang="en-US" sz="1400" dirty="0">
                <a:solidFill>
                  <a:srgbClr val="000000"/>
                </a:solidFill>
              </a:rPr>
              <a:t>...---Ion Sphere</a:t>
            </a:r>
            <a:r>
              <a:rPr lang="en-US" sz="1400" dirty="0">
                <a:solidFill>
                  <a:srgbClr val="000000"/>
                </a:solidFill>
                <a:cs typeface="Arial" pitchFamily="34" charset="0"/>
              </a:rPr>
              <a:t>™</a:t>
            </a:r>
          </a:p>
          <a:p>
            <a:pPr algn="ctr"/>
            <a:r>
              <a:rPr lang="en-US" sz="1400" dirty="0">
                <a:solidFill>
                  <a:srgbClr val="000000"/>
                </a:solidFill>
                <a:cs typeface="Arial" pitchFamily="34" charset="0"/>
              </a:rPr>
              <a:t>        Particle</a:t>
            </a:r>
            <a:endParaRPr lang="en-US" sz="1400" dirty="0">
              <a:solidFill>
                <a:srgbClr val="000000"/>
              </a:solidFill>
            </a:endParaRPr>
          </a:p>
        </p:txBody>
      </p:sp>
      <p:sp>
        <p:nvSpPr>
          <p:cNvPr id="50214" name="Content Placeholder 99"/>
          <p:cNvSpPr>
            <a:spLocks noGrp="1"/>
          </p:cNvSpPr>
          <p:nvPr>
            <p:ph idx="4294967295"/>
          </p:nvPr>
        </p:nvSpPr>
        <p:spPr>
          <a:xfrm>
            <a:off x="457200" y="1066800"/>
            <a:ext cx="8001000" cy="1524000"/>
          </a:xfrm>
        </p:spPr>
        <p:txBody>
          <a:bodyPr lIns="91440" tIns="45720" rIns="91440" bIns="45720"/>
          <a:lstStyle/>
          <a:p>
            <a:pPr>
              <a:buClrTx/>
            </a:pPr>
            <a:r>
              <a:rPr lang="en-US" sz="2000" dirty="0" smtClean="0">
                <a:ea typeface="Calibri" pitchFamily="34" charset="0"/>
                <a:cs typeface="Arial" pitchFamily="34" charset="0"/>
                <a:sym typeface="Calibri" pitchFamily="34" charset="0"/>
              </a:rPr>
              <a:t> A “flow” is the event of exposing the chip to one particular </a:t>
            </a:r>
            <a:r>
              <a:rPr lang="en-US" sz="2000" dirty="0" err="1" smtClean="0">
                <a:ea typeface="Calibri" pitchFamily="34" charset="0"/>
                <a:cs typeface="Arial" pitchFamily="34" charset="0"/>
                <a:sym typeface="Calibri" pitchFamily="34" charset="0"/>
              </a:rPr>
              <a:t>dNTP</a:t>
            </a:r>
            <a:r>
              <a:rPr lang="en-US" sz="2000" dirty="0" smtClean="0">
                <a:ea typeface="Calibri" pitchFamily="34" charset="0"/>
                <a:cs typeface="Arial" pitchFamily="34" charset="0"/>
                <a:sym typeface="Calibri" pitchFamily="34" charset="0"/>
              </a:rPr>
              <a:t> (T, A, C, or G), followed by a washing step</a:t>
            </a:r>
          </a:p>
          <a:p>
            <a:pPr>
              <a:buClrTx/>
            </a:pPr>
            <a:r>
              <a:rPr lang="en-US" sz="2000" dirty="0" smtClean="0">
                <a:ea typeface="Calibri" pitchFamily="34" charset="0"/>
                <a:cs typeface="Arial" pitchFamily="34" charset="0"/>
                <a:sym typeface="Calibri" pitchFamily="34" charset="0"/>
              </a:rPr>
              <a:t>The flow order repeats with pattern:</a:t>
            </a:r>
          </a:p>
          <a:p>
            <a:pPr lvl="1">
              <a:buClrTx/>
            </a:pPr>
            <a:r>
              <a:rPr lang="en-US" sz="1600" dirty="0" smtClean="0">
                <a:ea typeface="Calibri" pitchFamily="34" charset="0"/>
                <a:cs typeface="Arial" pitchFamily="34" charset="0"/>
              </a:rPr>
              <a:t>‘TACGTACGTCTGAGCATCGATCGATGTACAGC’</a:t>
            </a:r>
            <a:endParaRPr lang="en-US" sz="1600" dirty="0" smtClean="0">
              <a:ea typeface="Calibri" pitchFamily="34" charset="0"/>
              <a:cs typeface="Arial" pitchFamily="34" charset="0"/>
              <a:sym typeface="Calibri" pitchFamily="34" charset="0"/>
            </a:endParaRPr>
          </a:p>
        </p:txBody>
      </p:sp>
      <p:grpSp>
        <p:nvGrpSpPr>
          <p:cNvPr id="33" name="Group 99"/>
          <p:cNvGrpSpPr>
            <a:grpSpLocks/>
          </p:cNvGrpSpPr>
          <p:nvPr/>
        </p:nvGrpSpPr>
        <p:grpSpPr bwMode="auto">
          <a:xfrm>
            <a:off x="228600" y="4572000"/>
            <a:ext cx="304800" cy="381000"/>
            <a:chOff x="3505200" y="3962400"/>
            <a:chExt cx="304800" cy="381000"/>
          </a:xfrm>
        </p:grpSpPr>
        <p:sp>
          <p:nvSpPr>
            <p:cNvPr id="115" name="Oval 114"/>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31" name="TextBox 117"/>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34" name="Group 54"/>
          <p:cNvGrpSpPr>
            <a:grpSpLocks/>
          </p:cNvGrpSpPr>
          <p:nvPr/>
        </p:nvGrpSpPr>
        <p:grpSpPr bwMode="auto">
          <a:xfrm>
            <a:off x="5029200" y="2743200"/>
            <a:ext cx="304800" cy="381000"/>
            <a:chOff x="3505200" y="3962400"/>
            <a:chExt cx="304800" cy="381000"/>
          </a:xfrm>
        </p:grpSpPr>
        <p:sp>
          <p:nvSpPr>
            <p:cNvPr id="108" name="Oval 107"/>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29" name="TextBox 108"/>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36" name="Group 69"/>
          <p:cNvGrpSpPr>
            <a:grpSpLocks/>
          </p:cNvGrpSpPr>
          <p:nvPr/>
        </p:nvGrpSpPr>
        <p:grpSpPr bwMode="auto">
          <a:xfrm>
            <a:off x="6934200" y="2743200"/>
            <a:ext cx="304800" cy="381000"/>
            <a:chOff x="2209800" y="3657600"/>
            <a:chExt cx="304800" cy="381000"/>
          </a:xfrm>
        </p:grpSpPr>
        <p:sp>
          <p:nvSpPr>
            <p:cNvPr id="119" name="Oval 118"/>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0227" name="TextBox 122"/>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sp>
        <p:nvSpPr>
          <p:cNvPr id="50218" name="Title 16"/>
          <p:cNvSpPr>
            <a:spLocks noGrp="1"/>
          </p:cNvSpPr>
          <p:nvPr>
            <p:ph type="title" idx="4294967295"/>
          </p:nvPr>
        </p:nvSpPr>
        <p:spPr>
          <a:xfrm>
            <a:off x="457200" y="0"/>
            <a:ext cx="8229600" cy="1143000"/>
          </a:xfrm>
        </p:spPr>
        <p:txBody>
          <a:bodyPr lIns="91440" tIns="45720" rIns="91440" bIns="45720"/>
          <a:lstStyle/>
          <a:p>
            <a:r>
              <a:rPr lang="en-US" dirty="0" smtClean="0">
                <a:latin typeface="Arial" pitchFamily="34" charset="0"/>
                <a:cs typeface="Arial" pitchFamily="34" charset="0"/>
              </a:rPr>
              <a:t>Sequencing: Flows</a:t>
            </a:r>
          </a:p>
        </p:txBody>
      </p:sp>
      <p:sp>
        <p:nvSpPr>
          <p:cNvPr id="50219" name="TextBox 9"/>
          <p:cNvSpPr txBox="1">
            <a:spLocks noChangeArrowheads="1"/>
          </p:cNvSpPr>
          <p:nvPr/>
        </p:nvSpPr>
        <p:spPr bwMode="auto">
          <a:xfrm>
            <a:off x="533400" y="4648200"/>
            <a:ext cx="7162800" cy="366713"/>
          </a:xfrm>
          <a:prstGeom prst="rect">
            <a:avLst/>
          </a:prstGeom>
          <a:noFill/>
          <a:ln w="9525">
            <a:noFill/>
            <a:miter lim="800000"/>
            <a:headEnd/>
            <a:tailEnd/>
          </a:ln>
        </p:spPr>
        <p:txBody>
          <a:bodyPr>
            <a:spAutoFit/>
          </a:bodyPr>
          <a:lstStyle/>
          <a:p>
            <a:pPr algn="ctr"/>
            <a:r>
              <a:rPr lang="en-US" sz="1200"/>
              <a:t>3’-CCATCTCATCCCTGCGTGTCTCCGAC</a:t>
            </a:r>
            <a:r>
              <a:rPr lang="en-US"/>
              <a:t> </a:t>
            </a:r>
            <a:r>
              <a:rPr lang="en-US" sz="1800" b="1">
                <a:solidFill>
                  <a:srgbClr val="558ED5"/>
                </a:solidFill>
              </a:rPr>
              <a:t>A G T C </a:t>
            </a:r>
            <a:r>
              <a:rPr lang="en-US" sz="1800">
                <a:solidFill>
                  <a:srgbClr val="000000"/>
                </a:solidFill>
              </a:rPr>
              <a:t>A A G C G T C C C A T G </a:t>
            </a:r>
          </a:p>
        </p:txBody>
      </p:sp>
      <p:grpSp>
        <p:nvGrpSpPr>
          <p:cNvPr id="37" name="Group 109"/>
          <p:cNvGrpSpPr>
            <a:grpSpLocks/>
          </p:cNvGrpSpPr>
          <p:nvPr/>
        </p:nvGrpSpPr>
        <p:grpSpPr bwMode="auto">
          <a:xfrm>
            <a:off x="2578100" y="5176846"/>
            <a:ext cx="5237163" cy="339725"/>
            <a:chOff x="1742" y="3478"/>
            <a:chExt cx="3299" cy="214"/>
          </a:xfrm>
        </p:grpSpPr>
        <p:sp>
          <p:nvSpPr>
            <p:cNvPr id="50222" name="Text Box 110"/>
            <p:cNvSpPr txBox="1">
              <a:spLocks noChangeArrowheads="1"/>
            </p:cNvSpPr>
            <p:nvPr/>
          </p:nvSpPr>
          <p:spPr bwMode="auto">
            <a:xfrm>
              <a:off x="1742" y="3478"/>
              <a:ext cx="792" cy="213"/>
            </a:xfrm>
            <a:prstGeom prst="rect">
              <a:avLst/>
            </a:prstGeom>
            <a:noFill/>
            <a:ln w="19050">
              <a:solidFill>
                <a:srgbClr val="0000FF"/>
              </a:solidFill>
              <a:miter lim="800000"/>
              <a:headEnd/>
              <a:tailEnd/>
            </a:ln>
          </p:spPr>
          <p:txBody>
            <a:bodyPr wrap="none">
              <a:spAutoFit/>
            </a:bodyPr>
            <a:lstStyle/>
            <a:p>
              <a:r>
                <a:rPr lang="fr-BE" sz="1600"/>
                <a:t>Adaptator A</a:t>
              </a:r>
              <a:endParaRPr lang="en-US" sz="1600"/>
            </a:p>
          </p:txBody>
        </p:sp>
        <p:sp>
          <p:nvSpPr>
            <p:cNvPr id="50223" name="Text Box 111"/>
            <p:cNvSpPr txBox="1">
              <a:spLocks noChangeArrowheads="1"/>
            </p:cNvSpPr>
            <p:nvPr/>
          </p:nvSpPr>
          <p:spPr bwMode="auto">
            <a:xfrm>
              <a:off x="2554" y="3479"/>
              <a:ext cx="604" cy="213"/>
            </a:xfrm>
            <a:prstGeom prst="rect">
              <a:avLst/>
            </a:prstGeom>
            <a:noFill/>
            <a:ln w="19050">
              <a:solidFill>
                <a:schemeClr val="accent2"/>
              </a:solidFill>
              <a:miter lim="800000"/>
              <a:headEnd/>
              <a:tailEnd/>
            </a:ln>
          </p:spPr>
          <p:txBody>
            <a:bodyPr wrap="none">
              <a:spAutoFit/>
            </a:bodyPr>
            <a:lstStyle/>
            <a:p>
              <a:r>
                <a:rPr lang="fr-BE" sz="1600">
                  <a:solidFill>
                    <a:schemeClr val="accent2"/>
                  </a:solidFill>
                </a:rPr>
                <a:t>Key Seq</a:t>
              </a:r>
              <a:endParaRPr lang="en-US" sz="1600">
                <a:solidFill>
                  <a:schemeClr val="accent2"/>
                </a:solidFill>
              </a:endParaRPr>
            </a:p>
          </p:txBody>
        </p:sp>
        <p:sp>
          <p:nvSpPr>
            <p:cNvPr id="50224" name="Text Box 112"/>
            <p:cNvSpPr txBox="1">
              <a:spLocks noChangeArrowheads="1"/>
            </p:cNvSpPr>
            <p:nvPr/>
          </p:nvSpPr>
          <p:spPr bwMode="auto">
            <a:xfrm>
              <a:off x="3175" y="3479"/>
              <a:ext cx="1353" cy="213"/>
            </a:xfrm>
            <a:prstGeom prst="rect">
              <a:avLst/>
            </a:prstGeom>
            <a:noFill/>
            <a:ln w="19050">
              <a:solidFill>
                <a:srgbClr val="192155"/>
              </a:solidFill>
              <a:miter lim="800000"/>
              <a:headEnd/>
              <a:tailEnd/>
            </a:ln>
          </p:spPr>
          <p:txBody>
            <a:bodyPr wrap="none">
              <a:spAutoFit/>
            </a:bodyPr>
            <a:lstStyle/>
            <a:p>
              <a:r>
                <a:rPr lang="fr-BE" sz="1600" dirty="0" err="1"/>
                <a:t>Sequence</a:t>
              </a:r>
              <a:r>
                <a:rPr lang="fr-BE" sz="1600" dirty="0"/>
                <a:t> of </a:t>
              </a:r>
              <a:r>
                <a:rPr lang="fr-BE" sz="1600" dirty="0" err="1" smtClean="0"/>
                <a:t>Interest</a:t>
              </a:r>
              <a:endParaRPr lang="en-US" sz="1600" dirty="0"/>
            </a:p>
          </p:txBody>
        </p:sp>
        <p:sp>
          <p:nvSpPr>
            <p:cNvPr id="50225" name="Text Box 113"/>
            <p:cNvSpPr txBox="1">
              <a:spLocks noChangeArrowheads="1"/>
            </p:cNvSpPr>
            <p:nvPr/>
          </p:nvSpPr>
          <p:spPr bwMode="auto">
            <a:xfrm>
              <a:off x="4523" y="3478"/>
              <a:ext cx="518" cy="213"/>
            </a:xfrm>
            <a:prstGeom prst="rect">
              <a:avLst/>
            </a:prstGeom>
            <a:noFill/>
            <a:ln w="19050">
              <a:solidFill>
                <a:srgbClr val="9966FF"/>
              </a:solidFill>
              <a:miter lim="800000"/>
              <a:headEnd/>
              <a:tailEnd/>
            </a:ln>
          </p:spPr>
          <p:txBody>
            <a:bodyPr wrap="none">
              <a:spAutoFit/>
            </a:bodyPr>
            <a:lstStyle/>
            <a:p>
              <a:r>
                <a:rPr lang="fr-BE" sz="1600">
                  <a:solidFill>
                    <a:srgbClr val="9966FF"/>
                  </a:solidFill>
                </a:rPr>
                <a:t>P1 seq</a:t>
              </a:r>
              <a:endParaRPr lang="en-US" sz="1600">
                <a:solidFill>
                  <a:srgbClr val="9966FF"/>
                </a:solidFill>
              </a:endParaRPr>
            </a:p>
          </p:txBody>
        </p:sp>
      </p:grpSp>
      <p:sp>
        <p:nvSpPr>
          <p:cNvPr id="50221" name="Text Box 114"/>
          <p:cNvSpPr txBox="1">
            <a:spLocks noChangeArrowheads="1"/>
          </p:cNvSpPr>
          <p:nvPr/>
        </p:nvSpPr>
        <p:spPr bwMode="auto">
          <a:xfrm>
            <a:off x="1428750" y="4432300"/>
            <a:ext cx="2382383" cy="338554"/>
          </a:xfrm>
          <a:prstGeom prst="rect">
            <a:avLst/>
          </a:prstGeom>
          <a:noFill/>
          <a:ln w="28575">
            <a:solidFill>
              <a:srgbClr val="FF6600"/>
            </a:solidFill>
            <a:miter lim="800000"/>
            <a:headEnd/>
            <a:tailEnd/>
          </a:ln>
        </p:spPr>
        <p:txBody>
          <a:bodyPr wrap="none">
            <a:spAutoFit/>
          </a:bodyPr>
          <a:lstStyle/>
          <a:p>
            <a:r>
              <a:rPr lang="fr-BE" sz="1600">
                <a:solidFill>
                  <a:srgbClr val="FF6600"/>
                </a:solidFill>
              </a:rPr>
              <a:t>5’-Sequencing Primer-3’</a:t>
            </a:r>
            <a:endParaRPr lang="en-US" sz="1600">
              <a:solidFill>
                <a:srgbClr val="FF6600"/>
              </a:solidFill>
            </a:endParaRPr>
          </a:p>
        </p:txBody>
      </p:sp>
    </p:spTree>
    <p:extLst>
      <p:ext uri="{BB962C8B-B14F-4D97-AF65-F5344CB8AC3E}">
        <p14:creationId xmlns:p14="http://schemas.microsoft.com/office/powerpoint/2010/main" val="1082829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0.00556 L 0.49166 0.0999 " pathEditMode="relative" rAng="0" ptsTypes="AA">
                                      <p:cBhvr>
                                        <p:cTn id="6" dur="2000" fill="hold"/>
                                        <p:tgtEl>
                                          <p:spTgt spid="26"/>
                                        </p:tgtEl>
                                        <p:attrNameLst>
                                          <p:attrName>ppt_x</p:attrName>
                                          <p:attrName>ppt_y</p:attrName>
                                        </p:attrNameLst>
                                      </p:cBhvr>
                                      <p:rCtr x="24600" y="5300"/>
                                    </p:animMotion>
                                  </p:childTnLst>
                                </p:cTn>
                              </p:par>
                              <p:par>
                                <p:cTn id="7" presetID="0" presetClass="path" presetSubtype="0" accel="50000" decel="50000" fill="hold" nodeType="withEffect">
                                  <p:stCondLst>
                                    <p:cond delay="0"/>
                                  </p:stCondLst>
                                  <p:childTnLst>
                                    <p:animMotion origin="layout" path="M 3.33333E-6 -0.00556 L 0.50833 0.0999 " pathEditMode="relative" rAng="0" ptsTypes="AA">
                                      <p:cBhvr>
                                        <p:cTn id="8" dur="2000" fill="hold"/>
                                        <p:tgtEl>
                                          <p:spTgt spid="29"/>
                                        </p:tgtEl>
                                        <p:attrNameLst>
                                          <p:attrName>ppt_x</p:attrName>
                                          <p:attrName>ppt_y</p:attrName>
                                        </p:attrNameLst>
                                      </p:cBhvr>
                                      <p:rCtr x="25400" y="5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Oval 146"/>
          <p:cNvSpPr/>
          <p:nvPr/>
        </p:nvSpPr>
        <p:spPr>
          <a:xfrm>
            <a:off x="7772400" y="4267200"/>
            <a:ext cx="1219200" cy="1143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grpSp>
        <p:nvGrpSpPr>
          <p:cNvPr id="2" name="Group 29"/>
          <p:cNvGrpSpPr>
            <a:grpSpLocks/>
          </p:cNvGrpSpPr>
          <p:nvPr/>
        </p:nvGrpSpPr>
        <p:grpSpPr bwMode="auto">
          <a:xfrm>
            <a:off x="3810000" y="4343400"/>
            <a:ext cx="304800" cy="381000"/>
            <a:chOff x="3505200" y="3962400"/>
            <a:chExt cx="304800" cy="381000"/>
          </a:xfrm>
        </p:grpSpPr>
        <p:sp>
          <p:nvSpPr>
            <p:cNvPr id="21" name="Oval 20"/>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343" name="TextBox 15"/>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3" name="Group 26"/>
          <p:cNvGrpSpPr>
            <a:grpSpLocks/>
          </p:cNvGrpSpPr>
          <p:nvPr/>
        </p:nvGrpSpPr>
        <p:grpSpPr bwMode="auto">
          <a:xfrm>
            <a:off x="4267200" y="4343400"/>
            <a:ext cx="304800" cy="381000"/>
            <a:chOff x="2209800" y="3657600"/>
            <a:chExt cx="304800" cy="381000"/>
          </a:xfrm>
        </p:grpSpPr>
        <p:sp>
          <p:nvSpPr>
            <p:cNvPr id="23" name="Oval 22"/>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341" name="TextBox 17"/>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4" name="Group 28"/>
          <p:cNvGrpSpPr>
            <a:grpSpLocks/>
          </p:cNvGrpSpPr>
          <p:nvPr/>
        </p:nvGrpSpPr>
        <p:grpSpPr bwMode="auto">
          <a:xfrm>
            <a:off x="4038600" y="4343400"/>
            <a:ext cx="304800" cy="381000"/>
            <a:chOff x="4038600" y="2895600"/>
            <a:chExt cx="304800" cy="381000"/>
          </a:xfrm>
        </p:grpSpPr>
        <p:sp>
          <p:nvSpPr>
            <p:cNvPr id="25" name="Oval 24"/>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339" name="TextBox 18"/>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5" name="Group 27"/>
          <p:cNvGrpSpPr>
            <a:grpSpLocks/>
          </p:cNvGrpSpPr>
          <p:nvPr/>
        </p:nvGrpSpPr>
        <p:grpSpPr bwMode="auto">
          <a:xfrm>
            <a:off x="4495800" y="4343400"/>
            <a:ext cx="304800" cy="381000"/>
            <a:chOff x="3581400" y="3505200"/>
            <a:chExt cx="304800" cy="381000"/>
          </a:xfrm>
        </p:grpSpPr>
        <p:sp>
          <p:nvSpPr>
            <p:cNvPr id="24" name="Oval 23"/>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337" name="TextBox 19"/>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dirty="0">
                  <a:solidFill>
                    <a:srgbClr val="000000"/>
                  </a:solidFill>
                </a:rPr>
                <a:t>G</a:t>
              </a:r>
            </a:p>
          </p:txBody>
        </p:sp>
      </p:grpSp>
      <p:grpSp>
        <p:nvGrpSpPr>
          <p:cNvPr id="6" name="Group 30"/>
          <p:cNvGrpSpPr>
            <a:grpSpLocks/>
          </p:cNvGrpSpPr>
          <p:nvPr/>
        </p:nvGrpSpPr>
        <p:grpSpPr bwMode="auto">
          <a:xfrm>
            <a:off x="1219200" y="2743200"/>
            <a:ext cx="304800" cy="381000"/>
            <a:chOff x="3505200" y="3962400"/>
            <a:chExt cx="304800" cy="381000"/>
          </a:xfrm>
        </p:grpSpPr>
        <p:sp>
          <p:nvSpPr>
            <p:cNvPr id="32" name="Oval 31"/>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335" name="TextBox 32"/>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7" name="Group 33"/>
          <p:cNvGrpSpPr>
            <a:grpSpLocks/>
          </p:cNvGrpSpPr>
          <p:nvPr/>
        </p:nvGrpSpPr>
        <p:grpSpPr bwMode="auto">
          <a:xfrm>
            <a:off x="1600200" y="2743200"/>
            <a:ext cx="304800" cy="381000"/>
            <a:chOff x="2209800" y="3657600"/>
            <a:chExt cx="304800" cy="381000"/>
          </a:xfrm>
        </p:grpSpPr>
        <p:sp>
          <p:nvSpPr>
            <p:cNvPr id="35" name="Oval 34"/>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333" name="TextBox 35"/>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8" name="Group 36"/>
          <p:cNvGrpSpPr>
            <a:grpSpLocks/>
          </p:cNvGrpSpPr>
          <p:nvPr/>
        </p:nvGrpSpPr>
        <p:grpSpPr bwMode="auto">
          <a:xfrm>
            <a:off x="1981200" y="2743200"/>
            <a:ext cx="304800" cy="381000"/>
            <a:chOff x="4038600" y="2895600"/>
            <a:chExt cx="304800" cy="381000"/>
          </a:xfrm>
        </p:grpSpPr>
        <p:sp>
          <p:nvSpPr>
            <p:cNvPr id="38" name="Oval 37"/>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331" name="TextBox 38"/>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9" name="Group 39"/>
          <p:cNvGrpSpPr>
            <a:grpSpLocks/>
          </p:cNvGrpSpPr>
          <p:nvPr/>
        </p:nvGrpSpPr>
        <p:grpSpPr bwMode="auto">
          <a:xfrm>
            <a:off x="2362200" y="2743200"/>
            <a:ext cx="304800" cy="381000"/>
            <a:chOff x="3581400" y="3505200"/>
            <a:chExt cx="304800" cy="381000"/>
          </a:xfrm>
        </p:grpSpPr>
        <p:sp>
          <p:nvSpPr>
            <p:cNvPr id="41" name="Oval 40"/>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329" name="TextBox 41"/>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10" name="Group 42"/>
          <p:cNvGrpSpPr>
            <a:grpSpLocks/>
          </p:cNvGrpSpPr>
          <p:nvPr/>
        </p:nvGrpSpPr>
        <p:grpSpPr bwMode="auto">
          <a:xfrm>
            <a:off x="2743200" y="2743200"/>
            <a:ext cx="304800" cy="381000"/>
            <a:chOff x="3505200" y="3962400"/>
            <a:chExt cx="304800" cy="381000"/>
          </a:xfrm>
        </p:grpSpPr>
        <p:sp>
          <p:nvSpPr>
            <p:cNvPr id="44" name="Oval 43"/>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327" name="TextBox 44"/>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11" name="Group 45"/>
          <p:cNvGrpSpPr>
            <a:grpSpLocks/>
          </p:cNvGrpSpPr>
          <p:nvPr/>
        </p:nvGrpSpPr>
        <p:grpSpPr bwMode="auto">
          <a:xfrm>
            <a:off x="3124200" y="2743200"/>
            <a:ext cx="304800" cy="381000"/>
            <a:chOff x="2209800" y="3657600"/>
            <a:chExt cx="304800" cy="381000"/>
          </a:xfrm>
        </p:grpSpPr>
        <p:sp>
          <p:nvSpPr>
            <p:cNvPr id="47" name="Oval 46"/>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325" name="TextBox 47"/>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12" name="Group 48"/>
          <p:cNvGrpSpPr>
            <a:grpSpLocks/>
          </p:cNvGrpSpPr>
          <p:nvPr/>
        </p:nvGrpSpPr>
        <p:grpSpPr bwMode="auto">
          <a:xfrm>
            <a:off x="3505200" y="2743200"/>
            <a:ext cx="304800" cy="381000"/>
            <a:chOff x="4038600" y="2895600"/>
            <a:chExt cx="304800" cy="381000"/>
          </a:xfrm>
        </p:grpSpPr>
        <p:sp>
          <p:nvSpPr>
            <p:cNvPr id="50" name="Oval 49"/>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323" name="TextBox 50"/>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13" name="Group 51"/>
          <p:cNvGrpSpPr>
            <a:grpSpLocks/>
          </p:cNvGrpSpPr>
          <p:nvPr/>
        </p:nvGrpSpPr>
        <p:grpSpPr bwMode="auto">
          <a:xfrm>
            <a:off x="3886200" y="2743200"/>
            <a:ext cx="304800" cy="381000"/>
            <a:chOff x="3581400" y="3505200"/>
            <a:chExt cx="304800" cy="381000"/>
          </a:xfrm>
        </p:grpSpPr>
        <p:sp>
          <p:nvSpPr>
            <p:cNvPr id="53" name="Oval 52"/>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321" name="TextBox 53"/>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14" name="Group 54"/>
          <p:cNvGrpSpPr>
            <a:grpSpLocks/>
          </p:cNvGrpSpPr>
          <p:nvPr/>
        </p:nvGrpSpPr>
        <p:grpSpPr bwMode="auto">
          <a:xfrm>
            <a:off x="4267200" y="2743200"/>
            <a:ext cx="304800" cy="381000"/>
            <a:chOff x="3505200" y="3962400"/>
            <a:chExt cx="304800" cy="381000"/>
          </a:xfrm>
        </p:grpSpPr>
        <p:sp>
          <p:nvSpPr>
            <p:cNvPr id="56" name="Oval 55"/>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319" name="TextBox 56"/>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sp>
        <p:nvSpPr>
          <p:cNvPr id="91" name="Left Brace 90"/>
          <p:cNvSpPr/>
          <p:nvPr/>
        </p:nvSpPr>
        <p:spPr>
          <a:xfrm rot="16200000">
            <a:off x="1771650" y="2647950"/>
            <a:ext cx="342900" cy="1447800"/>
          </a:xfrm>
          <a:prstGeom prst="leftBrace">
            <a:avLst/>
          </a:prstGeom>
          <a:ln>
            <a:solidFill>
              <a:srgbClr val="577AB9"/>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prstClr val="black"/>
              </a:solidFill>
            </a:endParaRPr>
          </a:p>
        </p:txBody>
      </p:sp>
      <p:sp>
        <p:nvSpPr>
          <p:cNvPr id="92" name="Left Brace 91"/>
          <p:cNvSpPr/>
          <p:nvPr/>
        </p:nvSpPr>
        <p:spPr>
          <a:xfrm rot="16200000">
            <a:off x="3295650" y="2647950"/>
            <a:ext cx="342900" cy="1447800"/>
          </a:xfrm>
          <a:prstGeom prst="leftBrace">
            <a:avLst/>
          </a:prstGeom>
          <a:ln>
            <a:solidFill>
              <a:srgbClr val="577AB9"/>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prstClr val="black"/>
              </a:solidFill>
            </a:endParaRPr>
          </a:p>
        </p:txBody>
      </p:sp>
      <p:sp>
        <p:nvSpPr>
          <p:cNvPr id="93" name="Left Brace 92"/>
          <p:cNvSpPr/>
          <p:nvPr/>
        </p:nvSpPr>
        <p:spPr>
          <a:xfrm rot="16200000">
            <a:off x="4819650" y="2647950"/>
            <a:ext cx="342900" cy="1447800"/>
          </a:xfrm>
          <a:prstGeom prst="leftBrace">
            <a:avLst/>
          </a:prstGeom>
          <a:ln>
            <a:solidFill>
              <a:srgbClr val="577AB9"/>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prstClr val="black"/>
              </a:solidFill>
            </a:endParaRPr>
          </a:p>
        </p:txBody>
      </p:sp>
      <p:sp>
        <p:nvSpPr>
          <p:cNvPr id="51219" name="TextBox 94"/>
          <p:cNvSpPr txBox="1">
            <a:spLocks noChangeArrowheads="1"/>
          </p:cNvSpPr>
          <p:nvPr/>
        </p:nvSpPr>
        <p:spPr bwMode="auto">
          <a:xfrm>
            <a:off x="1371600" y="3581400"/>
            <a:ext cx="1219200" cy="369888"/>
          </a:xfrm>
          <a:prstGeom prst="rect">
            <a:avLst/>
          </a:prstGeom>
          <a:noFill/>
          <a:ln w="9525">
            <a:noFill/>
            <a:miter lim="800000"/>
            <a:headEnd/>
            <a:tailEnd/>
          </a:ln>
        </p:spPr>
        <p:txBody>
          <a:bodyPr>
            <a:spAutoFit/>
          </a:bodyPr>
          <a:lstStyle/>
          <a:p>
            <a:pPr algn="ctr"/>
            <a:r>
              <a:rPr lang="en-US" sz="1800" dirty="0"/>
              <a:t>Flows 1-4</a:t>
            </a:r>
          </a:p>
        </p:txBody>
      </p:sp>
      <p:sp>
        <p:nvSpPr>
          <p:cNvPr id="51220" name="TextBox 95"/>
          <p:cNvSpPr txBox="1">
            <a:spLocks noChangeArrowheads="1"/>
          </p:cNvSpPr>
          <p:nvPr/>
        </p:nvSpPr>
        <p:spPr bwMode="auto">
          <a:xfrm>
            <a:off x="4343400" y="3581400"/>
            <a:ext cx="1219200" cy="369888"/>
          </a:xfrm>
          <a:prstGeom prst="rect">
            <a:avLst/>
          </a:prstGeom>
          <a:noFill/>
          <a:ln w="9525">
            <a:noFill/>
            <a:miter lim="800000"/>
            <a:headEnd/>
            <a:tailEnd/>
          </a:ln>
        </p:spPr>
        <p:txBody>
          <a:bodyPr>
            <a:spAutoFit/>
          </a:bodyPr>
          <a:lstStyle/>
          <a:p>
            <a:pPr algn="ctr"/>
            <a:r>
              <a:rPr lang="en-US" sz="1800"/>
              <a:t>…9-12</a:t>
            </a:r>
          </a:p>
        </p:txBody>
      </p:sp>
      <p:sp>
        <p:nvSpPr>
          <p:cNvPr id="51221" name="TextBox 96"/>
          <p:cNvSpPr txBox="1">
            <a:spLocks noChangeArrowheads="1"/>
          </p:cNvSpPr>
          <p:nvPr/>
        </p:nvSpPr>
        <p:spPr bwMode="auto">
          <a:xfrm>
            <a:off x="2895600" y="3581400"/>
            <a:ext cx="1219200" cy="369888"/>
          </a:xfrm>
          <a:prstGeom prst="rect">
            <a:avLst/>
          </a:prstGeom>
          <a:noFill/>
          <a:ln w="9525">
            <a:noFill/>
            <a:miter lim="800000"/>
            <a:headEnd/>
            <a:tailEnd/>
          </a:ln>
        </p:spPr>
        <p:txBody>
          <a:bodyPr>
            <a:spAutoFit/>
          </a:bodyPr>
          <a:lstStyle/>
          <a:p>
            <a:pPr algn="ctr"/>
            <a:r>
              <a:rPr lang="en-US" sz="1800"/>
              <a:t>Flow 5-8</a:t>
            </a:r>
          </a:p>
        </p:txBody>
      </p:sp>
      <p:sp>
        <p:nvSpPr>
          <p:cNvPr id="51222" name="TextBox 97"/>
          <p:cNvSpPr txBox="1">
            <a:spLocks noChangeArrowheads="1"/>
          </p:cNvSpPr>
          <p:nvPr/>
        </p:nvSpPr>
        <p:spPr bwMode="auto">
          <a:xfrm>
            <a:off x="6705600" y="3352800"/>
            <a:ext cx="1219200" cy="369888"/>
          </a:xfrm>
          <a:prstGeom prst="rect">
            <a:avLst/>
          </a:prstGeom>
          <a:noFill/>
          <a:ln w="9525">
            <a:noFill/>
            <a:miter lim="800000"/>
            <a:headEnd/>
            <a:tailEnd/>
          </a:ln>
        </p:spPr>
        <p:txBody>
          <a:bodyPr>
            <a:spAutoFit/>
          </a:bodyPr>
          <a:lstStyle/>
          <a:p>
            <a:pPr algn="ctr"/>
            <a:r>
              <a:rPr lang="en-US" sz="1800" dirty="0"/>
              <a:t>… etc.</a:t>
            </a:r>
          </a:p>
        </p:txBody>
      </p:sp>
      <p:grpSp>
        <p:nvGrpSpPr>
          <p:cNvPr id="15" name="Group 99"/>
          <p:cNvGrpSpPr>
            <a:grpSpLocks/>
          </p:cNvGrpSpPr>
          <p:nvPr/>
        </p:nvGrpSpPr>
        <p:grpSpPr bwMode="auto">
          <a:xfrm>
            <a:off x="228600" y="3657600"/>
            <a:ext cx="304800" cy="381000"/>
            <a:chOff x="3505200" y="3962400"/>
            <a:chExt cx="304800" cy="381000"/>
          </a:xfrm>
        </p:grpSpPr>
        <p:sp>
          <p:nvSpPr>
            <p:cNvPr id="101" name="Oval 100"/>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317" name="TextBox 101"/>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16" name="Group 102"/>
          <p:cNvGrpSpPr>
            <a:grpSpLocks/>
          </p:cNvGrpSpPr>
          <p:nvPr/>
        </p:nvGrpSpPr>
        <p:grpSpPr bwMode="auto">
          <a:xfrm>
            <a:off x="228600" y="5105400"/>
            <a:ext cx="304800" cy="381000"/>
            <a:chOff x="2209800" y="3657600"/>
            <a:chExt cx="304800" cy="381000"/>
          </a:xfrm>
        </p:grpSpPr>
        <p:sp>
          <p:nvSpPr>
            <p:cNvPr id="104" name="Oval 103"/>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315" name="TextBox 104"/>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17" name="Group 111"/>
          <p:cNvGrpSpPr>
            <a:grpSpLocks/>
          </p:cNvGrpSpPr>
          <p:nvPr/>
        </p:nvGrpSpPr>
        <p:grpSpPr bwMode="auto">
          <a:xfrm>
            <a:off x="228600" y="4114800"/>
            <a:ext cx="304800" cy="381000"/>
            <a:chOff x="4038600" y="2895600"/>
            <a:chExt cx="304800" cy="381000"/>
          </a:xfrm>
        </p:grpSpPr>
        <p:sp>
          <p:nvSpPr>
            <p:cNvPr id="113" name="Oval 112"/>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313" name="TextBox 113"/>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18" name="Group 114"/>
          <p:cNvGrpSpPr>
            <a:grpSpLocks/>
          </p:cNvGrpSpPr>
          <p:nvPr/>
        </p:nvGrpSpPr>
        <p:grpSpPr bwMode="auto">
          <a:xfrm>
            <a:off x="228600" y="4572000"/>
            <a:ext cx="304800" cy="381000"/>
            <a:chOff x="3581400" y="3505200"/>
            <a:chExt cx="304800" cy="381000"/>
          </a:xfrm>
        </p:grpSpPr>
        <p:sp>
          <p:nvSpPr>
            <p:cNvPr id="116" name="Oval 115"/>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311" name="TextBox 116"/>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19" name="Group 99"/>
          <p:cNvGrpSpPr>
            <a:grpSpLocks/>
          </p:cNvGrpSpPr>
          <p:nvPr/>
        </p:nvGrpSpPr>
        <p:grpSpPr bwMode="auto">
          <a:xfrm>
            <a:off x="228600" y="3657600"/>
            <a:ext cx="304800" cy="381000"/>
            <a:chOff x="3505200" y="3962400"/>
            <a:chExt cx="304800" cy="381000"/>
          </a:xfrm>
        </p:grpSpPr>
        <p:sp>
          <p:nvSpPr>
            <p:cNvPr id="120" name="Oval 119"/>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309" name="TextBox 120"/>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20" name="Group 99"/>
          <p:cNvGrpSpPr>
            <a:grpSpLocks/>
          </p:cNvGrpSpPr>
          <p:nvPr/>
        </p:nvGrpSpPr>
        <p:grpSpPr bwMode="auto">
          <a:xfrm>
            <a:off x="4724400" y="4343400"/>
            <a:ext cx="304800" cy="381000"/>
            <a:chOff x="3505200" y="3962400"/>
            <a:chExt cx="304800" cy="381000"/>
          </a:xfrm>
        </p:grpSpPr>
        <p:sp>
          <p:nvSpPr>
            <p:cNvPr id="106" name="Oval 105"/>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307" name="TextBox 106"/>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22" name="Group 99"/>
          <p:cNvGrpSpPr>
            <a:grpSpLocks/>
          </p:cNvGrpSpPr>
          <p:nvPr/>
        </p:nvGrpSpPr>
        <p:grpSpPr bwMode="auto">
          <a:xfrm>
            <a:off x="4876800" y="4343400"/>
            <a:ext cx="304800" cy="381000"/>
            <a:chOff x="3505200" y="3962400"/>
            <a:chExt cx="304800" cy="381000"/>
          </a:xfrm>
        </p:grpSpPr>
        <p:sp>
          <p:nvSpPr>
            <p:cNvPr id="109" name="Oval 108"/>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305" name="TextBox 109"/>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26" name="Group 111"/>
          <p:cNvGrpSpPr>
            <a:grpSpLocks/>
          </p:cNvGrpSpPr>
          <p:nvPr/>
        </p:nvGrpSpPr>
        <p:grpSpPr bwMode="auto">
          <a:xfrm>
            <a:off x="5105400" y="4343400"/>
            <a:ext cx="304800" cy="381000"/>
            <a:chOff x="4038600" y="2895600"/>
            <a:chExt cx="304800" cy="381000"/>
          </a:xfrm>
        </p:grpSpPr>
        <p:sp>
          <p:nvSpPr>
            <p:cNvPr id="112" name="Oval 111"/>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303" name="TextBox 114"/>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27" name="Group 114"/>
          <p:cNvGrpSpPr>
            <a:grpSpLocks/>
          </p:cNvGrpSpPr>
          <p:nvPr/>
        </p:nvGrpSpPr>
        <p:grpSpPr bwMode="auto">
          <a:xfrm>
            <a:off x="5334000" y="4343400"/>
            <a:ext cx="304800" cy="381000"/>
            <a:chOff x="3581400" y="3505200"/>
            <a:chExt cx="304800" cy="381000"/>
          </a:xfrm>
        </p:grpSpPr>
        <p:sp>
          <p:nvSpPr>
            <p:cNvPr id="119" name="Oval 118"/>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301" name="TextBox 121"/>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28" name="Group 111"/>
          <p:cNvGrpSpPr>
            <a:grpSpLocks/>
          </p:cNvGrpSpPr>
          <p:nvPr/>
        </p:nvGrpSpPr>
        <p:grpSpPr bwMode="auto">
          <a:xfrm>
            <a:off x="5562600" y="4343400"/>
            <a:ext cx="304800" cy="381000"/>
            <a:chOff x="4038600" y="2895600"/>
            <a:chExt cx="304800" cy="381000"/>
          </a:xfrm>
        </p:grpSpPr>
        <p:sp>
          <p:nvSpPr>
            <p:cNvPr id="124" name="Oval 123"/>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299" name="TextBox 124"/>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29" name="Group 102"/>
          <p:cNvGrpSpPr>
            <a:grpSpLocks/>
          </p:cNvGrpSpPr>
          <p:nvPr/>
        </p:nvGrpSpPr>
        <p:grpSpPr bwMode="auto">
          <a:xfrm>
            <a:off x="5791200" y="4343400"/>
            <a:ext cx="304800" cy="381000"/>
            <a:chOff x="2209800" y="3657600"/>
            <a:chExt cx="304800" cy="381000"/>
          </a:xfrm>
        </p:grpSpPr>
        <p:sp>
          <p:nvSpPr>
            <p:cNvPr id="127" name="Oval 126"/>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297" name="TextBox 127"/>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30" name="Group 114"/>
          <p:cNvGrpSpPr>
            <a:grpSpLocks/>
          </p:cNvGrpSpPr>
          <p:nvPr/>
        </p:nvGrpSpPr>
        <p:grpSpPr bwMode="auto">
          <a:xfrm>
            <a:off x="6019800" y="4343400"/>
            <a:ext cx="304800" cy="381000"/>
            <a:chOff x="3581400" y="3505200"/>
            <a:chExt cx="304800" cy="381000"/>
          </a:xfrm>
        </p:grpSpPr>
        <p:sp>
          <p:nvSpPr>
            <p:cNvPr id="130" name="Oval 129"/>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295" name="TextBox 130"/>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31" name="Group 114"/>
          <p:cNvGrpSpPr>
            <a:grpSpLocks/>
          </p:cNvGrpSpPr>
          <p:nvPr/>
        </p:nvGrpSpPr>
        <p:grpSpPr bwMode="auto">
          <a:xfrm>
            <a:off x="6248400" y="4343400"/>
            <a:ext cx="304800" cy="381000"/>
            <a:chOff x="3581400" y="3505200"/>
            <a:chExt cx="304800" cy="381000"/>
          </a:xfrm>
        </p:grpSpPr>
        <p:sp>
          <p:nvSpPr>
            <p:cNvPr id="133" name="Oval 132"/>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293" name="TextBox 133"/>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33" name="Group 114"/>
          <p:cNvGrpSpPr>
            <a:grpSpLocks/>
          </p:cNvGrpSpPr>
          <p:nvPr/>
        </p:nvGrpSpPr>
        <p:grpSpPr bwMode="auto">
          <a:xfrm>
            <a:off x="6477000" y="4343400"/>
            <a:ext cx="304800" cy="381000"/>
            <a:chOff x="3581400" y="3505200"/>
            <a:chExt cx="304800" cy="381000"/>
          </a:xfrm>
        </p:grpSpPr>
        <p:sp>
          <p:nvSpPr>
            <p:cNvPr id="136" name="Oval 135"/>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291" name="TextBox 136"/>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34" name="Group 99"/>
          <p:cNvGrpSpPr>
            <a:grpSpLocks/>
          </p:cNvGrpSpPr>
          <p:nvPr/>
        </p:nvGrpSpPr>
        <p:grpSpPr bwMode="auto">
          <a:xfrm>
            <a:off x="6629400" y="4343400"/>
            <a:ext cx="304800" cy="381000"/>
            <a:chOff x="3505200" y="3962400"/>
            <a:chExt cx="304800" cy="381000"/>
          </a:xfrm>
        </p:grpSpPr>
        <p:sp>
          <p:nvSpPr>
            <p:cNvPr id="139" name="Oval 138"/>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289" name="TextBox 139"/>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36" name="Group 102"/>
          <p:cNvGrpSpPr>
            <a:grpSpLocks/>
          </p:cNvGrpSpPr>
          <p:nvPr/>
        </p:nvGrpSpPr>
        <p:grpSpPr bwMode="auto">
          <a:xfrm>
            <a:off x="6858000" y="4343400"/>
            <a:ext cx="304800" cy="381000"/>
            <a:chOff x="2209800" y="3657600"/>
            <a:chExt cx="304800" cy="381000"/>
          </a:xfrm>
        </p:grpSpPr>
        <p:sp>
          <p:nvSpPr>
            <p:cNvPr id="142" name="Oval 141"/>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287" name="TextBox 142"/>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37" name="Group 111"/>
          <p:cNvGrpSpPr>
            <a:grpSpLocks/>
          </p:cNvGrpSpPr>
          <p:nvPr/>
        </p:nvGrpSpPr>
        <p:grpSpPr bwMode="auto">
          <a:xfrm>
            <a:off x="7086600" y="4343400"/>
            <a:ext cx="304800" cy="381000"/>
            <a:chOff x="4038600" y="2895600"/>
            <a:chExt cx="304800" cy="381000"/>
          </a:xfrm>
        </p:grpSpPr>
        <p:sp>
          <p:nvSpPr>
            <p:cNvPr id="145" name="Oval 144"/>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285" name="TextBox 145"/>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sp>
        <p:nvSpPr>
          <p:cNvPr id="51240" name="TextBox 149"/>
          <p:cNvSpPr txBox="1">
            <a:spLocks noChangeArrowheads="1"/>
          </p:cNvSpPr>
          <p:nvPr/>
        </p:nvSpPr>
        <p:spPr bwMode="auto">
          <a:xfrm>
            <a:off x="228600" y="5638800"/>
            <a:ext cx="1676400" cy="369888"/>
          </a:xfrm>
          <a:prstGeom prst="rect">
            <a:avLst/>
          </a:prstGeom>
          <a:noFill/>
          <a:ln w="9525">
            <a:noFill/>
            <a:miter lim="800000"/>
            <a:headEnd/>
            <a:tailEnd/>
          </a:ln>
        </p:spPr>
        <p:txBody>
          <a:bodyPr>
            <a:spAutoFit/>
          </a:bodyPr>
          <a:lstStyle/>
          <a:p>
            <a:pPr algn="ctr"/>
            <a:r>
              <a:rPr lang="en-US" sz="1800" dirty="0"/>
              <a:t>And so on…</a:t>
            </a:r>
          </a:p>
        </p:txBody>
      </p:sp>
      <p:sp>
        <p:nvSpPr>
          <p:cNvPr id="51241" name="TextBox 140"/>
          <p:cNvSpPr txBox="1">
            <a:spLocks noChangeArrowheads="1"/>
          </p:cNvSpPr>
          <p:nvPr/>
        </p:nvSpPr>
        <p:spPr bwMode="auto">
          <a:xfrm>
            <a:off x="7315200" y="4648200"/>
            <a:ext cx="1752600" cy="600075"/>
          </a:xfrm>
          <a:prstGeom prst="rect">
            <a:avLst/>
          </a:prstGeom>
          <a:noFill/>
          <a:ln w="9525">
            <a:noFill/>
            <a:miter lim="800000"/>
            <a:headEnd/>
            <a:tailEnd/>
          </a:ln>
        </p:spPr>
        <p:txBody>
          <a:bodyPr>
            <a:spAutoFit/>
          </a:bodyPr>
          <a:lstStyle/>
          <a:p>
            <a:r>
              <a:rPr lang="en-US" sz="1800">
                <a:solidFill>
                  <a:srgbClr val="000000"/>
                </a:solidFill>
              </a:rPr>
              <a:t>...---</a:t>
            </a:r>
            <a:r>
              <a:rPr lang="en-US" sz="1500">
                <a:solidFill>
                  <a:srgbClr val="000000"/>
                </a:solidFill>
              </a:rPr>
              <a:t>Ion Sphere</a:t>
            </a:r>
            <a:r>
              <a:rPr lang="en-US" sz="1500">
                <a:solidFill>
                  <a:srgbClr val="000000"/>
                </a:solidFill>
                <a:cs typeface="Arial" pitchFamily="34" charset="0"/>
              </a:rPr>
              <a:t>™</a:t>
            </a:r>
          </a:p>
          <a:p>
            <a:pPr algn="ctr"/>
            <a:r>
              <a:rPr lang="en-US" sz="1500">
                <a:solidFill>
                  <a:srgbClr val="000000"/>
                </a:solidFill>
                <a:cs typeface="Arial" pitchFamily="34" charset="0"/>
              </a:rPr>
              <a:t>       Particle</a:t>
            </a:r>
            <a:endParaRPr lang="en-US" sz="1500">
              <a:solidFill>
                <a:srgbClr val="000000"/>
              </a:solidFill>
            </a:endParaRPr>
          </a:p>
        </p:txBody>
      </p:sp>
      <p:sp>
        <p:nvSpPr>
          <p:cNvPr id="51242" name="Content Placeholder 99"/>
          <p:cNvSpPr>
            <a:spLocks noGrp="1"/>
          </p:cNvSpPr>
          <p:nvPr>
            <p:ph idx="4294967295"/>
          </p:nvPr>
        </p:nvSpPr>
        <p:spPr>
          <a:xfrm>
            <a:off x="457200" y="1066800"/>
            <a:ext cx="8077200" cy="1524000"/>
          </a:xfrm>
        </p:spPr>
        <p:txBody>
          <a:bodyPr lIns="91440" tIns="45720" rIns="91440" bIns="45720"/>
          <a:lstStyle/>
          <a:p>
            <a:pPr>
              <a:buClrTx/>
            </a:pPr>
            <a:r>
              <a:rPr lang="en-US" sz="2000" dirty="0" smtClean="0">
                <a:ea typeface="Calibri" pitchFamily="34" charset="0"/>
                <a:cs typeface="Arial" pitchFamily="34" charset="0"/>
                <a:sym typeface="Calibri" pitchFamily="34" charset="0"/>
              </a:rPr>
              <a:t> A “flow” is the event of exposing the chip to one particular </a:t>
            </a:r>
            <a:r>
              <a:rPr lang="en-US" sz="2000" dirty="0" err="1" smtClean="0">
                <a:ea typeface="Calibri" pitchFamily="34" charset="0"/>
                <a:cs typeface="Arial" pitchFamily="34" charset="0"/>
                <a:sym typeface="Calibri" pitchFamily="34" charset="0"/>
              </a:rPr>
              <a:t>dNTP</a:t>
            </a:r>
            <a:r>
              <a:rPr lang="en-US" sz="2000" dirty="0" smtClean="0">
                <a:ea typeface="Calibri" pitchFamily="34" charset="0"/>
                <a:cs typeface="Arial" pitchFamily="34" charset="0"/>
                <a:sym typeface="Calibri" pitchFamily="34" charset="0"/>
              </a:rPr>
              <a:t> (T, A, C, or G), followed by a washing step</a:t>
            </a:r>
          </a:p>
          <a:p>
            <a:pPr>
              <a:buClrTx/>
            </a:pPr>
            <a:r>
              <a:rPr lang="en-US" sz="2000" dirty="0" smtClean="0">
                <a:ea typeface="Calibri" pitchFamily="34" charset="0"/>
                <a:cs typeface="Arial" pitchFamily="34" charset="0"/>
                <a:sym typeface="Calibri" pitchFamily="34" charset="0"/>
              </a:rPr>
              <a:t>The flow order repeats with pattern:</a:t>
            </a:r>
          </a:p>
          <a:p>
            <a:pPr lvl="1">
              <a:buClrTx/>
            </a:pPr>
            <a:r>
              <a:rPr lang="en-US" sz="1600" dirty="0" smtClean="0">
                <a:ea typeface="Calibri" pitchFamily="34" charset="0"/>
                <a:cs typeface="Arial" pitchFamily="34" charset="0"/>
              </a:rPr>
              <a:t>‘TACGTACGTCTGAGCATCGATCGATGTACAGC’</a:t>
            </a:r>
            <a:endParaRPr lang="en-US" sz="1600" dirty="0" smtClean="0">
              <a:ea typeface="Calibri" pitchFamily="34" charset="0"/>
              <a:cs typeface="Arial" pitchFamily="34" charset="0"/>
              <a:sym typeface="Calibri" pitchFamily="34" charset="0"/>
            </a:endParaRPr>
          </a:p>
        </p:txBody>
      </p:sp>
      <p:grpSp>
        <p:nvGrpSpPr>
          <p:cNvPr id="39" name="Group 60"/>
          <p:cNvGrpSpPr>
            <a:grpSpLocks/>
          </p:cNvGrpSpPr>
          <p:nvPr/>
        </p:nvGrpSpPr>
        <p:grpSpPr bwMode="auto">
          <a:xfrm>
            <a:off x="4648200" y="2743200"/>
            <a:ext cx="304800" cy="381000"/>
            <a:chOff x="4038600" y="2895600"/>
            <a:chExt cx="304800" cy="381000"/>
          </a:xfrm>
        </p:grpSpPr>
        <p:sp>
          <p:nvSpPr>
            <p:cNvPr id="148" name="Oval 147"/>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283" name="TextBox 150"/>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40" name="Group 63"/>
          <p:cNvGrpSpPr>
            <a:grpSpLocks/>
          </p:cNvGrpSpPr>
          <p:nvPr/>
        </p:nvGrpSpPr>
        <p:grpSpPr bwMode="auto">
          <a:xfrm>
            <a:off x="5410200" y="2743200"/>
            <a:ext cx="304800" cy="381000"/>
            <a:chOff x="3581400" y="3505200"/>
            <a:chExt cx="304800" cy="381000"/>
          </a:xfrm>
        </p:grpSpPr>
        <p:sp>
          <p:nvSpPr>
            <p:cNvPr id="153" name="Oval 152"/>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281" name="TextBox 153"/>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42" name="Group 69"/>
          <p:cNvGrpSpPr>
            <a:grpSpLocks/>
          </p:cNvGrpSpPr>
          <p:nvPr/>
        </p:nvGrpSpPr>
        <p:grpSpPr bwMode="auto">
          <a:xfrm>
            <a:off x="5791200" y="2743200"/>
            <a:ext cx="304800" cy="381000"/>
            <a:chOff x="2209800" y="3657600"/>
            <a:chExt cx="304800" cy="381000"/>
          </a:xfrm>
        </p:grpSpPr>
        <p:sp>
          <p:nvSpPr>
            <p:cNvPr id="156" name="Oval 155"/>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279" name="TextBox 156"/>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43" name="Group 72"/>
          <p:cNvGrpSpPr>
            <a:grpSpLocks/>
          </p:cNvGrpSpPr>
          <p:nvPr/>
        </p:nvGrpSpPr>
        <p:grpSpPr bwMode="auto">
          <a:xfrm>
            <a:off x="6553200" y="2743200"/>
            <a:ext cx="304800" cy="381000"/>
            <a:chOff x="4038600" y="2895600"/>
            <a:chExt cx="304800" cy="381000"/>
          </a:xfrm>
        </p:grpSpPr>
        <p:sp>
          <p:nvSpPr>
            <p:cNvPr id="159" name="Oval 158"/>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277" name="TextBox 159"/>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45" name="Group 75"/>
          <p:cNvGrpSpPr>
            <a:grpSpLocks/>
          </p:cNvGrpSpPr>
          <p:nvPr/>
        </p:nvGrpSpPr>
        <p:grpSpPr bwMode="auto">
          <a:xfrm>
            <a:off x="6172200" y="2743200"/>
            <a:ext cx="304800" cy="381000"/>
            <a:chOff x="3581400" y="3505200"/>
            <a:chExt cx="304800" cy="381000"/>
          </a:xfrm>
        </p:grpSpPr>
        <p:sp>
          <p:nvSpPr>
            <p:cNvPr id="162" name="Oval 161"/>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275" name="TextBox 162"/>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46" name="Group 78"/>
          <p:cNvGrpSpPr>
            <a:grpSpLocks/>
          </p:cNvGrpSpPr>
          <p:nvPr/>
        </p:nvGrpSpPr>
        <p:grpSpPr bwMode="auto">
          <a:xfrm>
            <a:off x="7315200" y="2743200"/>
            <a:ext cx="304800" cy="381000"/>
            <a:chOff x="3505200" y="3962400"/>
            <a:chExt cx="304800" cy="381000"/>
          </a:xfrm>
        </p:grpSpPr>
        <p:sp>
          <p:nvSpPr>
            <p:cNvPr id="165" name="Oval 164"/>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273" name="TextBox 165"/>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48" name="Group 81"/>
          <p:cNvGrpSpPr>
            <a:grpSpLocks/>
          </p:cNvGrpSpPr>
          <p:nvPr/>
        </p:nvGrpSpPr>
        <p:grpSpPr bwMode="auto">
          <a:xfrm>
            <a:off x="8458200" y="2743200"/>
            <a:ext cx="304800" cy="381000"/>
            <a:chOff x="2209800" y="3657600"/>
            <a:chExt cx="304800" cy="381000"/>
          </a:xfrm>
        </p:grpSpPr>
        <p:sp>
          <p:nvSpPr>
            <p:cNvPr id="168" name="Oval 167"/>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271" name="TextBox 168"/>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grpSp>
        <p:nvGrpSpPr>
          <p:cNvPr id="49" name="Group 84"/>
          <p:cNvGrpSpPr>
            <a:grpSpLocks/>
          </p:cNvGrpSpPr>
          <p:nvPr/>
        </p:nvGrpSpPr>
        <p:grpSpPr bwMode="auto">
          <a:xfrm>
            <a:off x="7696200" y="2743200"/>
            <a:ext cx="304800" cy="381000"/>
            <a:chOff x="4038600" y="2895600"/>
            <a:chExt cx="304800" cy="381000"/>
          </a:xfrm>
        </p:grpSpPr>
        <p:sp>
          <p:nvSpPr>
            <p:cNvPr id="171" name="Oval 170"/>
            <p:cNvSpPr/>
            <p:nvPr/>
          </p:nvSpPr>
          <p:spPr>
            <a:xfrm>
              <a:off x="4038600" y="2971800"/>
              <a:ext cx="304800" cy="3048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269" name="TextBox 171"/>
            <p:cNvSpPr txBox="1">
              <a:spLocks noChangeArrowheads="1"/>
            </p:cNvSpPr>
            <p:nvPr/>
          </p:nvSpPr>
          <p:spPr bwMode="auto">
            <a:xfrm>
              <a:off x="4038600" y="2895600"/>
              <a:ext cx="304800" cy="381000"/>
            </a:xfrm>
            <a:prstGeom prst="rect">
              <a:avLst/>
            </a:prstGeom>
            <a:noFill/>
            <a:ln w="9525">
              <a:noFill/>
              <a:miter lim="800000"/>
              <a:headEnd/>
              <a:tailEnd/>
            </a:ln>
          </p:spPr>
          <p:txBody>
            <a:bodyPr>
              <a:spAutoFit/>
            </a:bodyPr>
            <a:lstStyle/>
            <a:p>
              <a:pPr algn="ctr"/>
              <a:r>
                <a:rPr lang="en-US" sz="1800" b="1">
                  <a:solidFill>
                    <a:srgbClr val="0070C0"/>
                  </a:solidFill>
                </a:rPr>
                <a:t>C</a:t>
              </a:r>
            </a:p>
          </p:txBody>
        </p:sp>
      </p:grpSp>
      <p:grpSp>
        <p:nvGrpSpPr>
          <p:cNvPr id="51" name="Group 87"/>
          <p:cNvGrpSpPr>
            <a:grpSpLocks/>
          </p:cNvGrpSpPr>
          <p:nvPr/>
        </p:nvGrpSpPr>
        <p:grpSpPr bwMode="auto">
          <a:xfrm>
            <a:off x="8077200" y="2743200"/>
            <a:ext cx="304800" cy="381000"/>
            <a:chOff x="3581400" y="3505200"/>
            <a:chExt cx="304800" cy="381000"/>
          </a:xfrm>
        </p:grpSpPr>
        <p:sp>
          <p:nvSpPr>
            <p:cNvPr id="174" name="Oval 173"/>
            <p:cNvSpPr/>
            <p:nvPr/>
          </p:nvSpPr>
          <p:spPr>
            <a:xfrm>
              <a:off x="3581400" y="3581400"/>
              <a:ext cx="304800" cy="304800"/>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267" name="TextBox 174"/>
            <p:cNvSpPr txBox="1">
              <a:spLocks noChangeArrowheads="1"/>
            </p:cNvSpPr>
            <p:nvPr/>
          </p:nvSpPr>
          <p:spPr bwMode="auto">
            <a:xfrm>
              <a:off x="3581400" y="3505200"/>
              <a:ext cx="304800" cy="381000"/>
            </a:xfrm>
            <a:prstGeom prst="rect">
              <a:avLst/>
            </a:prstGeom>
            <a:noFill/>
            <a:ln w="9525">
              <a:noFill/>
              <a:miter lim="800000"/>
              <a:headEnd/>
              <a:tailEnd/>
            </a:ln>
          </p:spPr>
          <p:txBody>
            <a:bodyPr>
              <a:spAutoFit/>
            </a:bodyPr>
            <a:lstStyle/>
            <a:p>
              <a:pPr algn="ctr"/>
              <a:r>
                <a:rPr lang="en-US" sz="1800" b="1">
                  <a:solidFill>
                    <a:srgbClr val="000000"/>
                  </a:solidFill>
                </a:rPr>
                <a:t>G</a:t>
              </a:r>
            </a:p>
          </p:txBody>
        </p:sp>
      </p:grpSp>
      <p:grpSp>
        <p:nvGrpSpPr>
          <p:cNvPr id="52" name="Group 54"/>
          <p:cNvGrpSpPr>
            <a:grpSpLocks/>
          </p:cNvGrpSpPr>
          <p:nvPr/>
        </p:nvGrpSpPr>
        <p:grpSpPr bwMode="auto">
          <a:xfrm>
            <a:off x="5029200" y="2743200"/>
            <a:ext cx="304800" cy="381000"/>
            <a:chOff x="3505200" y="3962400"/>
            <a:chExt cx="304800" cy="381000"/>
          </a:xfrm>
        </p:grpSpPr>
        <p:sp>
          <p:nvSpPr>
            <p:cNvPr id="177" name="Oval 176"/>
            <p:cNvSpPr/>
            <p:nvPr/>
          </p:nvSpPr>
          <p:spPr>
            <a:xfrm>
              <a:off x="3505200" y="4038600"/>
              <a:ext cx="304800" cy="304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265" name="TextBox 177"/>
            <p:cNvSpPr txBox="1">
              <a:spLocks noChangeArrowheads="1"/>
            </p:cNvSpPr>
            <p:nvPr/>
          </p:nvSpPr>
          <p:spPr bwMode="auto">
            <a:xfrm>
              <a:off x="3505200" y="3962400"/>
              <a:ext cx="304800" cy="381000"/>
            </a:xfrm>
            <a:prstGeom prst="rect">
              <a:avLst/>
            </a:prstGeom>
            <a:noFill/>
            <a:ln w="9525">
              <a:noFill/>
              <a:miter lim="800000"/>
              <a:headEnd/>
              <a:tailEnd/>
            </a:ln>
          </p:spPr>
          <p:txBody>
            <a:bodyPr>
              <a:spAutoFit/>
            </a:bodyPr>
            <a:lstStyle/>
            <a:p>
              <a:pPr algn="ctr"/>
              <a:r>
                <a:rPr lang="en-US" sz="1800" b="1">
                  <a:solidFill>
                    <a:srgbClr val="FF0000"/>
                  </a:solidFill>
                </a:rPr>
                <a:t>T</a:t>
              </a:r>
            </a:p>
          </p:txBody>
        </p:sp>
      </p:grpSp>
      <p:grpSp>
        <p:nvGrpSpPr>
          <p:cNvPr id="54" name="Group 69"/>
          <p:cNvGrpSpPr>
            <a:grpSpLocks/>
          </p:cNvGrpSpPr>
          <p:nvPr/>
        </p:nvGrpSpPr>
        <p:grpSpPr bwMode="auto">
          <a:xfrm>
            <a:off x="6934200" y="2743200"/>
            <a:ext cx="304800" cy="381000"/>
            <a:chOff x="2209800" y="3657600"/>
            <a:chExt cx="304800" cy="381000"/>
          </a:xfrm>
        </p:grpSpPr>
        <p:sp>
          <p:nvSpPr>
            <p:cNvPr id="180" name="Oval 179"/>
            <p:cNvSpPr/>
            <p:nvPr/>
          </p:nvSpPr>
          <p:spPr>
            <a:xfrm>
              <a:off x="2209800" y="3733800"/>
              <a:ext cx="304800" cy="3048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1263" name="TextBox 180"/>
            <p:cNvSpPr txBox="1">
              <a:spLocks noChangeArrowheads="1"/>
            </p:cNvSpPr>
            <p:nvPr/>
          </p:nvSpPr>
          <p:spPr bwMode="auto">
            <a:xfrm>
              <a:off x="2209800" y="3657600"/>
              <a:ext cx="304800" cy="381000"/>
            </a:xfrm>
            <a:prstGeom prst="rect">
              <a:avLst/>
            </a:prstGeom>
            <a:noFill/>
            <a:ln w="9525">
              <a:noFill/>
              <a:miter lim="800000"/>
              <a:headEnd/>
              <a:tailEnd/>
            </a:ln>
          </p:spPr>
          <p:txBody>
            <a:bodyPr>
              <a:spAutoFit/>
            </a:bodyPr>
            <a:lstStyle/>
            <a:p>
              <a:pPr algn="ctr"/>
              <a:r>
                <a:rPr lang="en-US" sz="1800" b="1">
                  <a:solidFill>
                    <a:srgbClr val="00B050"/>
                  </a:solidFill>
                </a:rPr>
                <a:t>A</a:t>
              </a:r>
            </a:p>
          </p:txBody>
        </p:sp>
      </p:grpSp>
      <p:sp>
        <p:nvSpPr>
          <p:cNvPr id="51254" name="Title 16"/>
          <p:cNvSpPr>
            <a:spLocks noGrp="1"/>
          </p:cNvSpPr>
          <p:nvPr>
            <p:ph type="title" idx="4294967295"/>
          </p:nvPr>
        </p:nvSpPr>
        <p:spPr>
          <a:xfrm>
            <a:off x="457200" y="0"/>
            <a:ext cx="8229600" cy="1143000"/>
          </a:xfrm>
        </p:spPr>
        <p:txBody>
          <a:bodyPr lIns="91440" tIns="45720" rIns="91440" bIns="45720"/>
          <a:lstStyle/>
          <a:p>
            <a:r>
              <a:rPr lang="en-US" dirty="0" smtClean="0">
                <a:latin typeface="Arial" pitchFamily="34" charset="0"/>
                <a:cs typeface="Arial" pitchFamily="34" charset="0"/>
              </a:rPr>
              <a:t>Sequencing: Flows</a:t>
            </a:r>
          </a:p>
        </p:txBody>
      </p:sp>
      <p:sp>
        <p:nvSpPr>
          <p:cNvPr id="51255" name="TextBox 9"/>
          <p:cNvSpPr txBox="1">
            <a:spLocks noChangeArrowheads="1"/>
          </p:cNvSpPr>
          <p:nvPr/>
        </p:nvSpPr>
        <p:spPr bwMode="auto">
          <a:xfrm>
            <a:off x="519113" y="4648200"/>
            <a:ext cx="7162800" cy="366713"/>
          </a:xfrm>
          <a:prstGeom prst="rect">
            <a:avLst/>
          </a:prstGeom>
          <a:noFill/>
          <a:ln w="9525">
            <a:noFill/>
            <a:miter lim="800000"/>
            <a:headEnd/>
            <a:tailEnd/>
          </a:ln>
        </p:spPr>
        <p:txBody>
          <a:bodyPr>
            <a:spAutoFit/>
          </a:bodyPr>
          <a:lstStyle/>
          <a:p>
            <a:pPr algn="ctr"/>
            <a:r>
              <a:rPr lang="en-US" sz="1200"/>
              <a:t>3’-CCATCTCATCCCTGCGTGTCTCCGAC</a:t>
            </a:r>
            <a:r>
              <a:rPr lang="en-US"/>
              <a:t> </a:t>
            </a:r>
            <a:r>
              <a:rPr lang="en-US" sz="1800" b="1">
                <a:solidFill>
                  <a:srgbClr val="558ED5"/>
                </a:solidFill>
              </a:rPr>
              <a:t>A G T C </a:t>
            </a:r>
            <a:r>
              <a:rPr lang="en-US" sz="1800">
                <a:solidFill>
                  <a:srgbClr val="000000"/>
                </a:solidFill>
              </a:rPr>
              <a:t>A A G C G T C C C A T G </a:t>
            </a:r>
          </a:p>
        </p:txBody>
      </p:sp>
      <p:grpSp>
        <p:nvGrpSpPr>
          <p:cNvPr id="55" name="Group 145"/>
          <p:cNvGrpSpPr>
            <a:grpSpLocks/>
          </p:cNvGrpSpPr>
          <p:nvPr/>
        </p:nvGrpSpPr>
        <p:grpSpPr bwMode="auto">
          <a:xfrm>
            <a:off x="2578100" y="5176846"/>
            <a:ext cx="5237163" cy="339725"/>
            <a:chOff x="1742" y="3478"/>
            <a:chExt cx="3299" cy="214"/>
          </a:xfrm>
        </p:grpSpPr>
        <p:sp>
          <p:nvSpPr>
            <p:cNvPr id="51258" name="Text Box 146"/>
            <p:cNvSpPr txBox="1">
              <a:spLocks noChangeArrowheads="1"/>
            </p:cNvSpPr>
            <p:nvPr/>
          </p:nvSpPr>
          <p:spPr bwMode="auto">
            <a:xfrm>
              <a:off x="1742" y="3478"/>
              <a:ext cx="684" cy="213"/>
            </a:xfrm>
            <a:prstGeom prst="rect">
              <a:avLst/>
            </a:prstGeom>
            <a:noFill/>
            <a:ln w="19050">
              <a:solidFill>
                <a:srgbClr val="0000FF"/>
              </a:solidFill>
              <a:miter lim="800000"/>
              <a:headEnd/>
              <a:tailEnd/>
            </a:ln>
          </p:spPr>
          <p:txBody>
            <a:bodyPr wrap="none">
              <a:spAutoFit/>
            </a:bodyPr>
            <a:lstStyle/>
            <a:p>
              <a:r>
                <a:rPr lang="fr-BE" sz="1600" smtClean="0"/>
                <a:t>Adaptor </a:t>
              </a:r>
              <a:r>
                <a:rPr lang="fr-BE" sz="1600" dirty="0"/>
                <a:t>A</a:t>
              </a:r>
              <a:endParaRPr lang="en-US" sz="1600" dirty="0"/>
            </a:p>
          </p:txBody>
        </p:sp>
        <p:sp>
          <p:nvSpPr>
            <p:cNvPr id="51259" name="Text Box 147"/>
            <p:cNvSpPr txBox="1">
              <a:spLocks noChangeArrowheads="1"/>
            </p:cNvSpPr>
            <p:nvPr/>
          </p:nvSpPr>
          <p:spPr bwMode="auto">
            <a:xfrm>
              <a:off x="2554" y="3479"/>
              <a:ext cx="604" cy="213"/>
            </a:xfrm>
            <a:prstGeom prst="rect">
              <a:avLst/>
            </a:prstGeom>
            <a:noFill/>
            <a:ln w="19050">
              <a:solidFill>
                <a:schemeClr val="accent2"/>
              </a:solidFill>
              <a:miter lim="800000"/>
              <a:headEnd/>
              <a:tailEnd/>
            </a:ln>
          </p:spPr>
          <p:txBody>
            <a:bodyPr wrap="none">
              <a:spAutoFit/>
            </a:bodyPr>
            <a:lstStyle/>
            <a:p>
              <a:r>
                <a:rPr lang="fr-BE" sz="1600">
                  <a:solidFill>
                    <a:schemeClr val="accent2"/>
                  </a:solidFill>
                </a:rPr>
                <a:t>Key Seq</a:t>
              </a:r>
              <a:endParaRPr lang="en-US" sz="1600">
                <a:solidFill>
                  <a:schemeClr val="accent2"/>
                </a:solidFill>
              </a:endParaRPr>
            </a:p>
          </p:txBody>
        </p:sp>
        <p:sp>
          <p:nvSpPr>
            <p:cNvPr id="51260" name="Text Box 148"/>
            <p:cNvSpPr txBox="1">
              <a:spLocks noChangeArrowheads="1"/>
            </p:cNvSpPr>
            <p:nvPr/>
          </p:nvSpPr>
          <p:spPr bwMode="auto">
            <a:xfrm>
              <a:off x="3175" y="3479"/>
              <a:ext cx="1353" cy="213"/>
            </a:xfrm>
            <a:prstGeom prst="rect">
              <a:avLst/>
            </a:prstGeom>
            <a:noFill/>
            <a:ln w="19050">
              <a:solidFill>
                <a:srgbClr val="192155"/>
              </a:solidFill>
              <a:miter lim="800000"/>
              <a:headEnd/>
              <a:tailEnd/>
            </a:ln>
          </p:spPr>
          <p:txBody>
            <a:bodyPr wrap="none">
              <a:spAutoFit/>
            </a:bodyPr>
            <a:lstStyle/>
            <a:p>
              <a:r>
                <a:rPr lang="fr-BE" sz="1600" dirty="0" err="1"/>
                <a:t>Sequence</a:t>
              </a:r>
              <a:r>
                <a:rPr lang="fr-BE" sz="1600" dirty="0"/>
                <a:t> of </a:t>
              </a:r>
              <a:r>
                <a:rPr lang="fr-BE" sz="1600" dirty="0" err="1" smtClean="0"/>
                <a:t>Interest</a:t>
              </a:r>
              <a:endParaRPr lang="en-US" sz="1600" dirty="0"/>
            </a:p>
          </p:txBody>
        </p:sp>
        <p:sp>
          <p:nvSpPr>
            <p:cNvPr id="51261" name="Text Box 149"/>
            <p:cNvSpPr txBox="1">
              <a:spLocks noChangeArrowheads="1"/>
            </p:cNvSpPr>
            <p:nvPr/>
          </p:nvSpPr>
          <p:spPr bwMode="auto">
            <a:xfrm>
              <a:off x="4523" y="3478"/>
              <a:ext cx="518" cy="213"/>
            </a:xfrm>
            <a:prstGeom prst="rect">
              <a:avLst/>
            </a:prstGeom>
            <a:noFill/>
            <a:ln w="19050">
              <a:solidFill>
                <a:srgbClr val="9966FF"/>
              </a:solidFill>
              <a:miter lim="800000"/>
              <a:headEnd/>
              <a:tailEnd/>
            </a:ln>
          </p:spPr>
          <p:txBody>
            <a:bodyPr wrap="none">
              <a:spAutoFit/>
            </a:bodyPr>
            <a:lstStyle/>
            <a:p>
              <a:r>
                <a:rPr lang="fr-BE" sz="1600">
                  <a:solidFill>
                    <a:srgbClr val="9966FF"/>
                  </a:solidFill>
                </a:rPr>
                <a:t>P1 seq</a:t>
              </a:r>
              <a:endParaRPr lang="en-US" sz="1600">
                <a:solidFill>
                  <a:srgbClr val="9966FF"/>
                </a:solidFill>
              </a:endParaRPr>
            </a:p>
          </p:txBody>
        </p:sp>
      </p:grpSp>
      <p:sp>
        <p:nvSpPr>
          <p:cNvPr id="51257" name="Text Box 150"/>
          <p:cNvSpPr txBox="1">
            <a:spLocks noChangeArrowheads="1"/>
          </p:cNvSpPr>
          <p:nvPr/>
        </p:nvSpPr>
        <p:spPr bwMode="auto">
          <a:xfrm>
            <a:off x="1428750" y="4432300"/>
            <a:ext cx="2382383" cy="338554"/>
          </a:xfrm>
          <a:prstGeom prst="rect">
            <a:avLst/>
          </a:prstGeom>
          <a:noFill/>
          <a:ln w="28575">
            <a:solidFill>
              <a:srgbClr val="FF6600"/>
            </a:solidFill>
            <a:miter lim="800000"/>
            <a:headEnd/>
            <a:tailEnd/>
          </a:ln>
        </p:spPr>
        <p:txBody>
          <a:bodyPr wrap="none">
            <a:spAutoFit/>
          </a:bodyPr>
          <a:lstStyle/>
          <a:p>
            <a:r>
              <a:rPr lang="fr-BE" sz="1600">
                <a:solidFill>
                  <a:srgbClr val="FF6600"/>
                </a:solidFill>
              </a:rPr>
              <a:t>5’-Sequencing Primer-3’</a:t>
            </a:r>
            <a:endParaRPr lang="en-US" sz="1600">
              <a:solidFill>
                <a:srgbClr val="FF6600"/>
              </a:solidFill>
            </a:endParaRPr>
          </a:p>
        </p:txBody>
      </p:sp>
    </p:spTree>
    <p:extLst>
      <p:ext uri="{BB962C8B-B14F-4D97-AF65-F5344CB8AC3E}">
        <p14:creationId xmlns:p14="http://schemas.microsoft.com/office/powerpoint/2010/main" val="185960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dissolve">
                                      <p:cBhvr>
                                        <p:cTn id="11" dur="500"/>
                                        <p:tgtEl>
                                          <p:spTgt spid="27"/>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dissolve">
                                      <p:cBhvr>
                                        <p:cTn id="15" dur="500"/>
                                        <p:tgtEl>
                                          <p:spTgt spid="28"/>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dissolve">
                                      <p:cBhvr>
                                        <p:cTn id="19" dur="500"/>
                                        <p:tgtEl>
                                          <p:spTgt spid="29"/>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dissolve">
                                      <p:cBhvr>
                                        <p:cTn id="23" dur="500"/>
                                        <p:tgtEl>
                                          <p:spTgt spid="30"/>
                                        </p:tgtEl>
                                      </p:cBhvr>
                                    </p:animEffect>
                                  </p:childTnLst>
                                </p:cTn>
                              </p:par>
                              <p:par>
                                <p:cTn id="24" presetID="9"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dissolve">
                                      <p:cBhvr>
                                        <p:cTn id="26" dur="500"/>
                                        <p:tgtEl>
                                          <p:spTgt spid="31"/>
                                        </p:tgtEl>
                                      </p:cBhvr>
                                    </p:animEffect>
                                  </p:childTnLst>
                                </p:cTn>
                              </p:par>
                              <p:par>
                                <p:cTn id="27" presetID="9"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dissolve">
                                      <p:cBhvr>
                                        <p:cTn id="29" dur="500"/>
                                        <p:tgtEl>
                                          <p:spTgt spid="33"/>
                                        </p:tgtEl>
                                      </p:cBhvr>
                                    </p:animEffect>
                                  </p:childTnLst>
                                </p:cTn>
                              </p:par>
                            </p:childTnLst>
                          </p:cTn>
                        </p:par>
                        <p:par>
                          <p:cTn id="30" fill="hold">
                            <p:stCondLst>
                              <p:cond delay="2500"/>
                            </p:stCondLst>
                            <p:childTnLst>
                              <p:par>
                                <p:cTn id="31" presetID="9" presetClass="entr" presetSubtype="0" fill="hold"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dissolve">
                                      <p:cBhvr>
                                        <p:cTn id="33" dur="500"/>
                                        <p:tgtEl>
                                          <p:spTgt spid="34"/>
                                        </p:tgtEl>
                                      </p:cBhvr>
                                    </p:animEffect>
                                  </p:childTnLst>
                                </p:cTn>
                              </p:par>
                            </p:childTnLst>
                          </p:cTn>
                        </p:par>
                        <p:par>
                          <p:cTn id="34" fill="hold">
                            <p:stCondLst>
                              <p:cond delay="3000"/>
                            </p:stCondLst>
                            <p:childTnLst>
                              <p:par>
                                <p:cTn id="35" presetID="9" presetClass="entr" presetSubtype="0"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dissolve">
                                      <p:cBhvr>
                                        <p:cTn id="37" dur="500"/>
                                        <p:tgtEl>
                                          <p:spTgt spid="36"/>
                                        </p:tgtEl>
                                      </p:cBhvr>
                                    </p:animEffect>
                                  </p:childTnLst>
                                </p:cTn>
                              </p:par>
                            </p:childTnLst>
                          </p:cTn>
                        </p:par>
                        <p:par>
                          <p:cTn id="38" fill="hold">
                            <p:stCondLst>
                              <p:cond delay="3500"/>
                            </p:stCondLst>
                            <p:childTnLst>
                              <p:par>
                                <p:cTn id="39" presetID="9" presetClass="entr" presetSubtype="0" fill="hold" nodeType="after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dissolve">
                                      <p:cBhvr>
                                        <p:cTn id="4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73"/>
          <p:cNvSpPr>
            <a:spLocks noGrp="1"/>
          </p:cNvSpPr>
          <p:nvPr>
            <p:ph type="title"/>
          </p:nvPr>
        </p:nvSpPr>
        <p:spPr>
          <a:xfrm>
            <a:off x="426720" y="0"/>
            <a:ext cx="8229600" cy="1143000"/>
          </a:xfrm>
        </p:spPr>
        <p:txBody>
          <a:bodyPr/>
          <a:lstStyle/>
          <a:p>
            <a:r>
              <a:rPr lang="en-US" dirty="0" smtClean="0">
                <a:latin typeface="Arial" pitchFamily="34" charset="0"/>
                <a:cs typeface="Arial" pitchFamily="34" charset="0"/>
              </a:rPr>
              <a:t>Ion Torrent™ Workflow</a:t>
            </a:r>
            <a:endParaRPr lang="en-US" dirty="0">
              <a:latin typeface="Arial" pitchFamily="34" charset="0"/>
              <a:cs typeface="Arial" pitchFamily="34" charset="0"/>
            </a:endParaRPr>
          </a:p>
        </p:txBody>
      </p:sp>
      <p:grpSp>
        <p:nvGrpSpPr>
          <p:cNvPr id="4" name="Group 3"/>
          <p:cNvGrpSpPr/>
          <p:nvPr/>
        </p:nvGrpSpPr>
        <p:grpSpPr>
          <a:xfrm>
            <a:off x="241640" y="1941040"/>
            <a:ext cx="8624568" cy="1904958"/>
            <a:chOff x="226474" y="3191228"/>
            <a:chExt cx="8902360" cy="1904958"/>
          </a:xfrm>
        </p:grpSpPr>
        <p:sp>
          <p:nvSpPr>
            <p:cNvPr id="61" name="Chevron 60"/>
            <p:cNvSpPr/>
            <p:nvPr/>
          </p:nvSpPr>
          <p:spPr>
            <a:xfrm>
              <a:off x="4409542" y="3191228"/>
              <a:ext cx="2777335" cy="1901842"/>
            </a:xfrm>
            <a:prstGeom prst="chevron">
              <a:avLst>
                <a:gd name="adj" fmla="val 23966"/>
              </a:avLst>
            </a:prstGeom>
            <a:solidFill>
              <a:schemeClr val="accent5"/>
            </a:solidFill>
            <a:effectLst>
              <a:reflection stA="37000" endPos="17000" dir="5400000" sy="-100000" algn="bl" rotWithShape="0"/>
            </a:effectLst>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000">
                <a:solidFill>
                  <a:schemeClr val="tx2">
                    <a:lumMod val="75000"/>
                  </a:schemeClr>
                </a:solidFill>
                <a:latin typeface="Arial" pitchFamily="34" charset="0"/>
                <a:cs typeface="Arial" pitchFamily="34" charset="0"/>
              </a:endParaRPr>
            </a:p>
          </p:txBody>
        </p:sp>
        <p:sp>
          <p:nvSpPr>
            <p:cNvPr id="60" name="Pentagon 59"/>
            <p:cNvSpPr/>
            <p:nvPr/>
          </p:nvSpPr>
          <p:spPr>
            <a:xfrm>
              <a:off x="226474" y="3194992"/>
              <a:ext cx="2629741" cy="1901194"/>
            </a:xfrm>
            <a:prstGeom prst="homePlate">
              <a:avLst>
                <a:gd name="adj" fmla="val 23830"/>
              </a:avLst>
            </a:prstGeom>
            <a:solidFill>
              <a:schemeClr val="accent5"/>
            </a:solidFill>
            <a:effectLst>
              <a:reflection stA="37000" endPos="17000" dir="5400000" sy="-100000" algn="bl" rotWithShape="0"/>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000" dirty="0">
                <a:solidFill>
                  <a:schemeClr val="bg1"/>
                </a:solidFill>
                <a:latin typeface="Arial" pitchFamily="34" charset="0"/>
                <a:cs typeface="Arial" pitchFamily="34" charset="0"/>
              </a:endParaRPr>
            </a:p>
          </p:txBody>
        </p:sp>
        <p:sp>
          <p:nvSpPr>
            <p:cNvPr id="54" name="TextBox 53"/>
            <p:cNvSpPr txBox="1"/>
            <p:nvPr/>
          </p:nvSpPr>
          <p:spPr>
            <a:xfrm>
              <a:off x="432094" y="3855641"/>
              <a:ext cx="2111979" cy="584775"/>
            </a:xfrm>
            <a:prstGeom prst="rect">
              <a:avLst/>
            </a:prstGeom>
            <a:noFill/>
          </p:spPr>
          <p:txBody>
            <a:bodyPr wrap="square" rtlCol="0">
              <a:spAutoFit/>
            </a:bodyPr>
            <a:lstStyle/>
            <a:p>
              <a:pPr algn="ctr"/>
              <a:r>
                <a:rPr lang="en-US" sz="1600" b="1" dirty="0" smtClean="0">
                  <a:solidFill>
                    <a:schemeClr val="bg1"/>
                  </a:solidFill>
                  <a:latin typeface="Arial" pitchFamily="34" charset="0"/>
                  <a:cs typeface="Arial" pitchFamily="34" charset="0"/>
                </a:rPr>
                <a:t>Library </a:t>
              </a:r>
            </a:p>
            <a:p>
              <a:pPr algn="ctr"/>
              <a:r>
                <a:rPr lang="en-US" sz="1600" b="1" dirty="0" smtClean="0">
                  <a:solidFill>
                    <a:schemeClr val="bg1"/>
                  </a:solidFill>
                  <a:latin typeface="Arial" pitchFamily="34" charset="0"/>
                  <a:cs typeface="Arial" pitchFamily="34" charset="0"/>
                </a:rPr>
                <a:t>Preparation</a:t>
              </a:r>
              <a:endParaRPr lang="en-US" sz="1600" b="1" dirty="0">
                <a:solidFill>
                  <a:schemeClr val="bg1"/>
                </a:solidFill>
                <a:latin typeface="Arial" pitchFamily="34" charset="0"/>
                <a:cs typeface="Arial" pitchFamily="34" charset="0"/>
              </a:endParaRPr>
            </a:p>
          </p:txBody>
        </p:sp>
        <p:sp>
          <p:nvSpPr>
            <p:cNvPr id="55" name="TextBox 54"/>
            <p:cNvSpPr txBox="1"/>
            <p:nvPr/>
          </p:nvSpPr>
          <p:spPr>
            <a:xfrm>
              <a:off x="5131528" y="3875215"/>
              <a:ext cx="1816753" cy="338554"/>
            </a:xfrm>
            <a:prstGeom prst="rect">
              <a:avLst/>
            </a:prstGeom>
            <a:noFill/>
            <a:scene3d>
              <a:camera prst="orthographicFront"/>
              <a:lightRig rig="threePt" dir="t"/>
            </a:scene3d>
            <a:sp3d prstMaterial="dkEdge">
              <a:bevelT/>
            </a:sp3d>
          </p:spPr>
          <p:txBody>
            <a:bodyPr wrap="square" rtlCol="0">
              <a:spAutoFit/>
            </a:bodyPr>
            <a:lstStyle/>
            <a:p>
              <a:pPr algn="ctr"/>
              <a:r>
                <a:rPr lang="en-US" sz="1600" b="1" dirty="0" smtClean="0">
                  <a:solidFill>
                    <a:schemeClr val="bg1"/>
                  </a:solidFill>
                  <a:latin typeface="Arial" pitchFamily="34" charset="0"/>
                  <a:cs typeface="Arial" pitchFamily="34" charset="0"/>
                </a:rPr>
                <a:t>  Sequencing*</a:t>
              </a:r>
              <a:endParaRPr lang="en-US" sz="1600" b="1" dirty="0">
                <a:solidFill>
                  <a:schemeClr val="bg1"/>
                </a:solidFill>
                <a:latin typeface="Arial" pitchFamily="34" charset="0"/>
                <a:cs typeface="Arial" pitchFamily="34" charset="0"/>
              </a:endParaRPr>
            </a:p>
          </p:txBody>
        </p:sp>
        <p:sp>
          <p:nvSpPr>
            <p:cNvPr id="83" name="Chevron 82"/>
            <p:cNvSpPr/>
            <p:nvPr/>
          </p:nvSpPr>
          <p:spPr>
            <a:xfrm>
              <a:off x="6740026" y="3191228"/>
              <a:ext cx="2388808" cy="1901842"/>
            </a:xfrm>
            <a:prstGeom prst="chevron">
              <a:avLst>
                <a:gd name="adj" fmla="val 23732"/>
              </a:avLst>
            </a:prstGeom>
            <a:solidFill>
              <a:srgbClr val="616265"/>
            </a:solidFill>
            <a:effectLst>
              <a:reflection stA="37000" endPos="17000" dir="5400000" sy="-100000" algn="bl" rotWithShape="0"/>
            </a:effectLst>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000" dirty="0">
                <a:solidFill>
                  <a:schemeClr val="bg1"/>
                </a:solidFill>
                <a:latin typeface="Arial" pitchFamily="34" charset="0"/>
                <a:cs typeface="Arial" pitchFamily="34" charset="0"/>
              </a:endParaRPr>
            </a:p>
          </p:txBody>
        </p:sp>
        <p:sp>
          <p:nvSpPr>
            <p:cNvPr id="84" name="TextBox 83"/>
            <p:cNvSpPr txBox="1"/>
            <p:nvPr/>
          </p:nvSpPr>
          <p:spPr>
            <a:xfrm>
              <a:off x="7460213" y="3855641"/>
              <a:ext cx="1112014" cy="584775"/>
            </a:xfrm>
            <a:prstGeom prst="rect">
              <a:avLst/>
            </a:prstGeom>
            <a:noFill/>
            <a:effectLst>
              <a:reflection stA="70000" endPos="44000" dist="609600" dir="5400000" sy="-100000" algn="bl" rotWithShape="0"/>
            </a:effectLst>
          </p:spPr>
          <p:txBody>
            <a:bodyPr wrap="square" rtlCol="0">
              <a:spAutoFit/>
            </a:bodyPr>
            <a:lstStyle/>
            <a:p>
              <a:pPr algn="ctr"/>
              <a:r>
                <a:rPr lang="en-US" sz="1600" b="1" dirty="0" smtClean="0">
                  <a:solidFill>
                    <a:schemeClr val="bg1"/>
                  </a:solidFill>
                  <a:latin typeface="Arial" pitchFamily="34" charset="0"/>
                  <a:cs typeface="Arial" pitchFamily="34" charset="0"/>
                </a:rPr>
                <a:t>Data Analysis</a:t>
              </a:r>
              <a:endParaRPr lang="en-US" sz="1600" b="1" dirty="0">
                <a:solidFill>
                  <a:schemeClr val="bg1"/>
                </a:solidFill>
                <a:latin typeface="Arial" pitchFamily="34" charset="0"/>
                <a:cs typeface="Arial" pitchFamily="34" charset="0"/>
              </a:endParaRPr>
            </a:p>
          </p:txBody>
        </p:sp>
        <p:sp>
          <p:nvSpPr>
            <p:cNvPr id="86" name="Chevron 85"/>
            <p:cNvSpPr/>
            <p:nvPr/>
          </p:nvSpPr>
          <p:spPr>
            <a:xfrm>
              <a:off x="2398086" y="3194992"/>
              <a:ext cx="2456122" cy="1901194"/>
            </a:xfrm>
            <a:prstGeom prst="chevron">
              <a:avLst>
                <a:gd name="adj" fmla="val 24054"/>
              </a:avLst>
            </a:prstGeom>
            <a:solidFill>
              <a:schemeClr val="accent5"/>
            </a:solidFill>
            <a:effectLst>
              <a:reflection stA="37000" endPos="17000" dir="5400000" sy="-100000" algn="bl" rotWithShape="0"/>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000">
                <a:solidFill>
                  <a:schemeClr val="tx2">
                    <a:lumMod val="75000"/>
                  </a:schemeClr>
                </a:solidFill>
                <a:latin typeface="Arial" pitchFamily="34" charset="0"/>
                <a:cs typeface="Arial" pitchFamily="34" charset="0"/>
              </a:endParaRPr>
            </a:p>
          </p:txBody>
        </p:sp>
        <p:sp>
          <p:nvSpPr>
            <p:cNvPr id="91" name="TextBox 90"/>
            <p:cNvSpPr txBox="1"/>
            <p:nvPr/>
          </p:nvSpPr>
          <p:spPr>
            <a:xfrm>
              <a:off x="2856216" y="3845998"/>
              <a:ext cx="1717350" cy="584775"/>
            </a:xfrm>
            <a:prstGeom prst="rect">
              <a:avLst/>
            </a:prstGeom>
            <a:noFill/>
          </p:spPr>
          <p:txBody>
            <a:bodyPr wrap="square" rtlCol="0">
              <a:spAutoFit/>
            </a:bodyPr>
            <a:lstStyle/>
            <a:p>
              <a:pPr algn="ctr"/>
              <a:r>
                <a:rPr lang="en-US" sz="1600" b="1" dirty="0" smtClean="0">
                  <a:solidFill>
                    <a:schemeClr val="bg1"/>
                  </a:solidFill>
                  <a:latin typeface="Arial" pitchFamily="34" charset="0"/>
                  <a:cs typeface="Arial" pitchFamily="34" charset="0"/>
                </a:rPr>
                <a:t>Template Preparation</a:t>
              </a:r>
              <a:r>
                <a:rPr lang="en-US" sz="1600" dirty="0" smtClean="0">
                  <a:solidFill>
                    <a:schemeClr val="bg1"/>
                  </a:solidFill>
                  <a:latin typeface="Arial" pitchFamily="34" charset="0"/>
                  <a:cs typeface="Arial" pitchFamily="34" charset="0"/>
                </a:rPr>
                <a:t>*</a:t>
              </a:r>
              <a:endParaRPr lang="en-US" sz="1600" dirty="0">
                <a:solidFill>
                  <a:schemeClr val="bg1"/>
                </a:solidFill>
                <a:latin typeface="Arial" pitchFamily="34" charset="0"/>
                <a:cs typeface="Arial" pitchFamily="34" charset="0"/>
              </a:endParaRPr>
            </a:p>
          </p:txBody>
        </p:sp>
      </p:grpSp>
      <p:sp>
        <p:nvSpPr>
          <p:cNvPr id="2" name="Rounded Rectangle 1"/>
          <p:cNvSpPr/>
          <p:nvPr/>
        </p:nvSpPr>
        <p:spPr bwMode="auto">
          <a:xfrm>
            <a:off x="6658153" y="2083198"/>
            <a:ext cx="1904644" cy="1624405"/>
          </a:xfrm>
          <a:prstGeom prst="roundRect">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i="0" u="none" strike="noStrike" cap="none" normalizeH="0" baseline="0" dirty="0">
              <a:ln>
                <a:noFill/>
              </a:ln>
              <a:solidFill>
                <a:schemeClr val="tx1"/>
              </a:solidFill>
              <a:effectLst/>
              <a:latin typeface="Arial" pitchFamily="124" charset="0"/>
            </a:endParaRPr>
          </a:p>
        </p:txBody>
      </p:sp>
    </p:spTree>
    <p:extLst>
      <p:ext uri="{BB962C8B-B14F-4D97-AF65-F5344CB8AC3E}">
        <p14:creationId xmlns:p14="http://schemas.microsoft.com/office/powerpoint/2010/main" val="112562570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73"/>
          <p:cNvSpPr>
            <a:spLocks noGrp="1"/>
          </p:cNvSpPr>
          <p:nvPr>
            <p:ph type="title" idx="4294967295"/>
          </p:nvPr>
        </p:nvSpPr>
        <p:spPr>
          <a:xfrm>
            <a:off x="457200" y="0"/>
            <a:ext cx="8229600" cy="1143000"/>
          </a:xfrm>
        </p:spPr>
        <p:txBody>
          <a:bodyPr lIns="91440" tIns="45720" rIns="91440" bIns="45720"/>
          <a:lstStyle/>
          <a:p>
            <a:r>
              <a:rPr lang="en-US" dirty="0" smtClean="0">
                <a:solidFill>
                  <a:srgbClr val="002060"/>
                </a:solidFill>
                <a:latin typeface="Arial" pitchFamily="34" charset="0"/>
                <a:cs typeface="Arial" pitchFamily="34" charset="0"/>
              </a:rPr>
              <a:t>Ion Workflow Overview</a:t>
            </a:r>
          </a:p>
        </p:txBody>
      </p:sp>
      <p:sp>
        <p:nvSpPr>
          <p:cNvPr id="18435" name="Rectangle 42"/>
          <p:cNvSpPr>
            <a:spLocks/>
          </p:cNvSpPr>
          <p:nvPr/>
        </p:nvSpPr>
        <p:spPr bwMode="auto">
          <a:xfrm>
            <a:off x="7848600" y="4037112"/>
            <a:ext cx="858838" cy="153888"/>
          </a:xfrm>
          <a:prstGeom prst="rect">
            <a:avLst/>
          </a:prstGeom>
          <a:noFill/>
          <a:ln w="12700" algn="ctr">
            <a:noFill/>
            <a:miter lim="800000"/>
            <a:headEnd/>
            <a:tailEnd/>
          </a:ln>
        </p:spPr>
        <p:txBody>
          <a:bodyPr wrap="square" lIns="0" tIns="0" rIns="0" bIns="0">
            <a:spAutoFit/>
          </a:bodyPr>
          <a:lstStyle/>
          <a:p>
            <a:pPr algn="ctr"/>
            <a:r>
              <a:rPr lang="en-US" sz="1000" dirty="0">
                <a:ea typeface="Calibri" pitchFamily="34" charset="0"/>
                <a:cs typeface="Arial" pitchFamily="34" charset="0"/>
                <a:sym typeface="Calibri" pitchFamily="34" charset="0"/>
              </a:rPr>
              <a:t>Data </a:t>
            </a:r>
            <a:r>
              <a:rPr lang="en-US" sz="1000" dirty="0" smtClean="0">
                <a:ea typeface="Calibri" pitchFamily="34" charset="0"/>
                <a:cs typeface="Arial" pitchFamily="34" charset="0"/>
                <a:sym typeface="Calibri" pitchFamily="34" charset="0"/>
              </a:rPr>
              <a:t> Analysis</a:t>
            </a:r>
            <a:endParaRPr lang="en-US" sz="1000" dirty="0">
              <a:ea typeface="Calibri" pitchFamily="34" charset="0"/>
              <a:cs typeface="Arial" pitchFamily="34" charset="0"/>
              <a:sym typeface="Calibri" pitchFamily="34" charset="0"/>
            </a:endParaRPr>
          </a:p>
        </p:txBody>
      </p:sp>
      <p:grpSp>
        <p:nvGrpSpPr>
          <p:cNvPr id="2" name="Group 46"/>
          <p:cNvGrpSpPr>
            <a:grpSpLocks/>
          </p:cNvGrpSpPr>
          <p:nvPr/>
        </p:nvGrpSpPr>
        <p:grpSpPr bwMode="auto">
          <a:xfrm>
            <a:off x="3840163" y="2820988"/>
            <a:ext cx="836612" cy="1046162"/>
            <a:chOff x="3949700" y="911225"/>
            <a:chExt cx="2159000" cy="2860675"/>
          </a:xfrm>
        </p:grpSpPr>
        <p:pic>
          <p:nvPicPr>
            <p:cNvPr id="18502" name="Picture 2"/>
            <p:cNvPicPr>
              <a:picLocks noChangeAspect="1" noChangeArrowheads="1"/>
            </p:cNvPicPr>
            <p:nvPr/>
          </p:nvPicPr>
          <p:blipFill>
            <a:blip r:embed="rId3" cstate="screen"/>
            <a:srcRect/>
            <a:stretch>
              <a:fillRect/>
            </a:stretch>
          </p:blipFill>
          <p:spPr bwMode="auto">
            <a:xfrm>
              <a:off x="3949700" y="911225"/>
              <a:ext cx="2159000" cy="2860675"/>
            </a:xfrm>
            <a:prstGeom prst="rect">
              <a:avLst/>
            </a:prstGeom>
            <a:noFill/>
            <a:ln w="12700">
              <a:noFill/>
              <a:miter lim="800000"/>
              <a:headEnd/>
              <a:tailEnd/>
            </a:ln>
          </p:spPr>
        </p:pic>
        <p:pic>
          <p:nvPicPr>
            <p:cNvPr id="221204" name="Picture 18"/>
            <p:cNvPicPr>
              <a:picLocks noChangeAspect="1" noChangeArrowheads="1"/>
            </p:cNvPicPr>
            <p:nvPr/>
          </p:nvPicPr>
          <p:blipFill>
            <a:blip r:embed="rId4" cstate="screen"/>
            <a:srcRect/>
            <a:stretch>
              <a:fillRect/>
            </a:stretch>
          </p:blipFill>
          <p:spPr bwMode="auto">
            <a:xfrm>
              <a:off x="4609280" y="2842940"/>
              <a:ext cx="266292" cy="256117"/>
            </a:xfrm>
            <a:prstGeom prst="rect">
              <a:avLst/>
            </a:prstGeom>
            <a:solidFill>
              <a:schemeClr val="bg1">
                <a:lumMod val="65000"/>
                <a:alpha val="94000"/>
              </a:schemeClr>
            </a:solidFill>
            <a:ln w="12700">
              <a:noFill/>
              <a:miter lim="800000"/>
              <a:headEnd/>
              <a:tailEnd/>
            </a:ln>
          </p:spPr>
        </p:pic>
        <p:pic>
          <p:nvPicPr>
            <p:cNvPr id="221205" name="Picture 19"/>
            <p:cNvPicPr>
              <a:picLocks noChangeAspect="1" noChangeArrowheads="1"/>
            </p:cNvPicPr>
            <p:nvPr/>
          </p:nvPicPr>
          <p:blipFill>
            <a:blip r:embed="rId4" cstate="screen"/>
            <a:srcRect/>
            <a:stretch>
              <a:fillRect/>
            </a:stretch>
          </p:blipFill>
          <p:spPr bwMode="auto">
            <a:xfrm>
              <a:off x="4814119" y="2413189"/>
              <a:ext cx="266292" cy="256114"/>
            </a:xfrm>
            <a:prstGeom prst="rect">
              <a:avLst/>
            </a:prstGeom>
            <a:solidFill>
              <a:schemeClr val="bg1">
                <a:lumMod val="65000"/>
                <a:alpha val="94000"/>
              </a:schemeClr>
            </a:solidFill>
            <a:ln w="12700">
              <a:noFill/>
              <a:miter lim="800000"/>
              <a:headEnd/>
              <a:tailEnd/>
            </a:ln>
          </p:spPr>
        </p:pic>
        <p:pic>
          <p:nvPicPr>
            <p:cNvPr id="221206" name="Picture 20"/>
            <p:cNvPicPr>
              <a:picLocks noChangeAspect="1" noChangeArrowheads="1"/>
            </p:cNvPicPr>
            <p:nvPr/>
          </p:nvPicPr>
          <p:blipFill>
            <a:blip r:embed="rId4" cstate="screen"/>
            <a:srcRect/>
            <a:stretch>
              <a:fillRect/>
            </a:stretch>
          </p:blipFill>
          <p:spPr bwMode="auto">
            <a:xfrm>
              <a:off x="4547829" y="2552099"/>
              <a:ext cx="266289" cy="256114"/>
            </a:xfrm>
            <a:prstGeom prst="rect">
              <a:avLst/>
            </a:prstGeom>
            <a:solidFill>
              <a:schemeClr val="bg1">
                <a:lumMod val="65000"/>
                <a:alpha val="94000"/>
              </a:schemeClr>
            </a:solidFill>
            <a:ln w="12700">
              <a:noFill/>
              <a:miter lim="800000"/>
              <a:headEnd/>
              <a:tailEnd/>
            </a:ln>
          </p:spPr>
        </p:pic>
        <p:pic>
          <p:nvPicPr>
            <p:cNvPr id="221207" name="Picture 21"/>
            <p:cNvPicPr>
              <a:picLocks noChangeAspect="1" noChangeArrowheads="1"/>
            </p:cNvPicPr>
            <p:nvPr/>
          </p:nvPicPr>
          <p:blipFill>
            <a:blip r:embed="rId4" cstate="screen"/>
            <a:srcRect/>
            <a:stretch>
              <a:fillRect/>
            </a:stretch>
          </p:blipFill>
          <p:spPr bwMode="auto">
            <a:xfrm>
              <a:off x="4748570" y="2157072"/>
              <a:ext cx="266292" cy="256117"/>
            </a:xfrm>
            <a:prstGeom prst="rect">
              <a:avLst/>
            </a:prstGeom>
            <a:solidFill>
              <a:schemeClr val="bg1">
                <a:lumMod val="65000"/>
                <a:alpha val="94000"/>
              </a:schemeClr>
            </a:solidFill>
            <a:ln w="12700">
              <a:noFill/>
              <a:miter lim="800000"/>
              <a:headEnd/>
              <a:tailEnd/>
            </a:ln>
          </p:spPr>
        </p:pic>
      </p:grpSp>
      <p:sp>
        <p:nvSpPr>
          <p:cNvPr id="18437" name="Rectangle 41"/>
          <p:cNvSpPr>
            <a:spLocks/>
          </p:cNvSpPr>
          <p:nvPr/>
        </p:nvSpPr>
        <p:spPr bwMode="auto">
          <a:xfrm>
            <a:off x="3854450" y="3998913"/>
            <a:ext cx="717550" cy="304800"/>
          </a:xfrm>
          <a:prstGeom prst="rect">
            <a:avLst/>
          </a:prstGeom>
          <a:noFill/>
          <a:ln w="12700" algn="ctr">
            <a:noFill/>
            <a:miter lim="800000"/>
            <a:headEnd/>
            <a:tailEnd/>
          </a:ln>
        </p:spPr>
        <p:txBody>
          <a:bodyPr wrap="none" lIns="0" tIns="0" rIns="0" bIns="0">
            <a:spAutoFit/>
          </a:bodyPr>
          <a:lstStyle/>
          <a:p>
            <a:pPr algn="ctr"/>
            <a:r>
              <a:rPr lang="en-US" sz="1000" dirty="0" err="1">
                <a:ea typeface="Calibri" pitchFamily="34" charset="0"/>
                <a:cs typeface="Arial" pitchFamily="34" charset="0"/>
                <a:sym typeface="Calibri" pitchFamily="34" charset="0"/>
              </a:rPr>
              <a:t>Clonal</a:t>
            </a:r>
            <a:r>
              <a:rPr lang="en-US" sz="1000" dirty="0">
                <a:ea typeface="Calibri" pitchFamily="34" charset="0"/>
                <a:cs typeface="Arial" pitchFamily="34" charset="0"/>
                <a:sym typeface="Calibri" pitchFamily="34" charset="0"/>
              </a:rPr>
              <a:t> </a:t>
            </a:r>
          </a:p>
          <a:p>
            <a:pPr algn="ctr"/>
            <a:r>
              <a:rPr lang="en-US" sz="1000" dirty="0">
                <a:ea typeface="Calibri" pitchFamily="34" charset="0"/>
                <a:cs typeface="Arial" pitchFamily="34" charset="0"/>
                <a:sym typeface="Calibri" pitchFamily="34" charset="0"/>
              </a:rPr>
              <a:t>Amplification</a:t>
            </a:r>
          </a:p>
        </p:txBody>
      </p:sp>
      <p:sp>
        <p:nvSpPr>
          <p:cNvPr id="18438" name="Line 23"/>
          <p:cNvSpPr>
            <a:spLocks noChangeShapeType="1"/>
          </p:cNvSpPr>
          <p:nvPr/>
        </p:nvSpPr>
        <p:spPr bwMode="auto">
          <a:xfrm flipH="1">
            <a:off x="5899150" y="3343275"/>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18439" name="Rectangle 41"/>
          <p:cNvSpPr>
            <a:spLocks/>
          </p:cNvSpPr>
          <p:nvPr/>
        </p:nvSpPr>
        <p:spPr bwMode="auto">
          <a:xfrm>
            <a:off x="4572000" y="3881735"/>
            <a:ext cx="1585912" cy="461665"/>
          </a:xfrm>
          <a:prstGeom prst="rect">
            <a:avLst/>
          </a:prstGeom>
          <a:noFill/>
          <a:ln w="12700" algn="ctr">
            <a:noFill/>
            <a:miter lim="800000"/>
            <a:headEnd/>
            <a:tailEnd/>
          </a:ln>
        </p:spPr>
        <p:txBody>
          <a:bodyPr wrap="square" lIns="0" tIns="0" rIns="0" bIns="0">
            <a:spAutoFit/>
          </a:bodyPr>
          <a:lstStyle/>
          <a:p>
            <a:pPr algn="ctr"/>
            <a:r>
              <a:rPr lang="en-US" sz="1000" dirty="0">
                <a:ea typeface="Calibri" pitchFamily="34" charset="0"/>
                <a:cs typeface="Arial" pitchFamily="34" charset="0"/>
                <a:sym typeface="Calibri" pitchFamily="34" charset="0"/>
              </a:rPr>
              <a:t> </a:t>
            </a:r>
            <a:r>
              <a:rPr lang="en-US" sz="1000" dirty="0" smtClean="0">
                <a:ea typeface="Calibri" pitchFamily="34" charset="0"/>
                <a:cs typeface="Arial" pitchFamily="34" charset="0"/>
                <a:sym typeface="Calibri" pitchFamily="34" charset="0"/>
              </a:rPr>
              <a:t>Isolate Positive </a:t>
            </a:r>
            <a:endParaRPr lang="en-US" sz="1000" dirty="0">
              <a:ea typeface="Calibri" pitchFamily="34" charset="0"/>
              <a:cs typeface="Arial" pitchFamily="34" charset="0"/>
              <a:sym typeface="Calibri" pitchFamily="34" charset="0"/>
            </a:endParaRPr>
          </a:p>
          <a:p>
            <a:pPr algn="ctr"/>
            <a:r>
              <a:rPr lang="en-US" sz="1000" dirty="0">
                <a:ea typeface="Calibri" pitchFamily="34" charset="0"/>
                <a:cs typeface="Arial" pitchFamily="34" charset="0"/>
                <a:sym typeface="Calibri" pitchFamily="34" charset="0"/>
              </a:rPr>
              <a:t>Ion Sphere™</a:t>
            </a:r>
            <a:r>
              <a:rPr lang="en-US" sz="1000" dirty="0">
                <a:ea typeface="Calibri" pitchFamily="34" charset="0"/>
                <a:cs typeface="Arial" pitchFamily="34" charset="0"/>
              </a:rPr>
              <a:t> </a:t>
            </a:r>
            <a:endParaRPr lang="en-US" sz="1000" dirty="0" smtClean="0">
              <a:ea typeface="Calibri" pitchFamily="34" charset="0"/>
              <a:cs typeface="Arial" pitchFamily="34" charset="0"/>
            </a:endParaRPr>
          </a:p>
          <a:p>
            <a:pPr algn="ctr"/>
            <a:r>
              <a:rPr lang="en-US" sz="1000" dirty="0" smtClean="0">
                <a:ea typeface="Calibri" pitchFamily="34" charset="0"/>
                <a:cs typeface="Arial" pitchFamily="34" charset="0"/>
              </a:rPr>
              <a:t>Particles</a:t>
            </a:r>
            <a:endParaRPr lang="en-US" sz="1000" dirty="0">
              <a:ea typeface="Calibri" pitchFamily="34" charset="0"/>
              <a:cs typeface="Arial" pitchFamily="34" charset="0"/>
              <a:sym typeface="Calibri" pitchFamily="34" charset="0"/>
            </a:endParaRPr>
          </a:p>
        </p:txBody>
      </p:sp>
      <p:grpSp>
        <p:nvGrpSpPr>
          <p:cNvPr id="3" name="Group 94"/>
          <p:cNvGrpSpPr>
            <a:grpSpLocks/>
          </p:cNvGrpSpPr>
          <p:nvPr/>
        </p:nvGrpSpPr>
        <p:grpSpPr bwMode="auto">
          <a:xfrm>
            <a:off x="4800600" y="2987675"/>
            <a:ext cx="939800" cy="711200"/>
            <a:chOff x="3024" y="3052"/>
            <a:chExt cx="592" cy="448"/>
          </a:xfrm>
        </p:grpSpPr>
        <p:pic>
          <p:nvPicPr>
            <p:cNvPr id="18500" name="Picture 43"/>
            <p:cNvPicPr>
              <a:picLocks noChangeArrowheads="1"/>
            </p:cNvPicPr>
            <p:nvPr/>
          </p:nvPicPr>
          <p:blipFill>
            <a:blip r:embed="rId5" cstate="screen"/>
            <a:srcRect/>
            <a:stretch>
              <a:fillRect/>
            </a:stretch>
          </p:blipFill>
          <p:spPr bwMode="auto">
            <a:xfrm>
              <a:off x="3024" y="3150"/>
              <a:ext cx="350" cy="350"/>
            </a:xfrm>
            <a:prstGeom prst="rect">
              <a:avLst/>
            </a:prstGeom>
            <a:noFill/>
            <a:ln w="12700">
              <a:noFill/>
              <a:miter lim="800000"/>
              <a:headEnd/>
              <a:tailEnd/>
            </a:ln>
          </p:spPr>
        </p:pic>
        <p:pic>
          <p:nvPicPr>
            <p:cNvPr id="18501" name="Picture 43"/>
            <p:cNvPicPr>
              <a:picLocks noChangeArrowheads="1"/>
            </p:cNvPicPr>
            <p:nvPr/>
          </p:nvPicPr>
          <p:blipFill>
            <a:blip r:embed="rId6" cstate="screen"/>
            <a:srcRect/>
            <a:stretch>
              <a:fillRect/>
            </a:stretch>
          </p:blipFill>
          <p:spPr bwMode="auto">
            <a:xfrm>
              <a:off x="3260" y="3052"/>
              <a:ext cx="356" cy="356"/>
            </a:xfrm>
            <a:prstGeom prst="rect">
              <a:avLst/>
            </a:prstGeom>
            <a:noFill/>
            <a:ln w="12700">
              <a:noFill/>
              <a:miter lim="800000"/>
              <a:headEnd/>
              <a:tailEnd/>
            </a:ln>
          </p:spPr>
        </p:pic>
      </p:grpSp>
      <p:pic>
        <p:nvPicPr>
          <p:cNvPr id="18441" name="Picture 1"/>
          <p:cNvPicPr>
            <a:picLocks noChangeAspect="1" noChangeArrowheads="1"/>
          </p:cNvPicPr>
          <p:nvPr/>
        </p:nvPicPr>
        <p:blipFill>
          <a:blip r:embed="rId7" cstate="screen"/>
          <a:srcRect/>
          <a:stretch>
            <a:fillRect/>
          </a:stretch>
        </p:blipFill>
        <p:spPr bwMode="auto">
          <a:xfrm>
            <a:off x="7543800" y="2994025"/>
            <a:ext cx="1479550" cy="698500"/>
          </a:xfrm>
          <a:prstGeom prst="rect">
            <a:avLst/>
          </a:prstGeom>
          <a:noFill/>
          <a:ln w="9525">
            <a:noFill/>
            <a:miter lim="800000"/>
            <a:headEnd/>
            <a:tailEnd/>
          </a:ln>
        </p:spPr>
      </p:pic>
      <p:sp>
        <p:nvSpPr>
          <p:cNvPr id="18442" name="Line 23"/>
          <p:cNvSpPr>
            <a:spLocks noChangeShapeType="1"/>
          </p:cNvSpPr>
          <p:nvPr/>
        </p:nvSpPr>
        <p:spPr bwMode="auto">
          <a:xfrm flipH="1">
            <a:off x="4495800" y="3360528"/>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18443" name="Line 23"/>
          <p:cNvSpPr>
            <a:spLocks noChangeShapeType="1"/>
          </p:cNvSpPr>
          <p:nvPr/>
        </p:nvSpPr>
        <p:spPr bwMode="auto">
          <a:xfrm flipH="1">
            <a:off x="7237603" y="3343275"/>
            <a:ext cx="282194"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18444" name="Rectangle 41"/>
          <p:cNvSpPr>
            <a:spLocks/>
          </p:cNvSpPr>
          <p:nvPr/>
        </p:nvSpPr>
        <p:spPr bwMode="auto">
          <a:xfrm>
            <a:off x="6419865" y="3998913"/>
            <a:ext cx="819135" cy="307777"/>
          </a:xfrm>
          <a:prstGeom prst="rect">
            <a:avLst/>
          </a:prstGeom>
          <a:noFill/>
          <a:ln w="12700">
            <a:noFill/>
            <a:miter lim="800000"/>
            <a:headEnd/>
            <a:tailEnd/>
          </a:ln>
        </p:spPr>
        <p:txBody>
          <a:bodyPr wrap="none" lIns="0" tIns="0" rIns="0" bIns="0">
            <a:spAutoFit/>
          </a:bodyPr>
          <a:lstStyle/>
          <a:p>
            <a:pPr algn="ctr"/>
            <a:r>
              <a:rPr lang="en-US" sz="1000" dirty="0">
                <a:ea typeface="Calibri" pitchFamily="34" charset="0"/>
                <a:cs typeface="Arial" pitchFamily="34" charset="0"/>
                <a:sym typeface="Calibri" pitchFamily="34" charset="0"/>
              </a:rPr>
              <a:t>Load Chip </a:t>
            </a:r>
          </a:p>
          <a:p>
            <a:pPr algn="ctr"/>
            <a:r>
              <a:rPr lang="en-US" sz="1000" dirty="0">
                <a:ea typeface="Calibri" pitchFamily="34" charset="0"/>
                <a:cs typeface="Arial" pitchFamily="34" charset="0"/>
                <a:sym typeface="Calibri" pitchFamily="34" charset="0"/>
              </a:rPr>
              <a:t>and Sequence</a:t>
            </a:r>
          </a:p>
        </p:txBody>
      </p:sp>
      <p:sp>
        <p:nvSpPr>
          <p:cNvPr id="18445" name="Rectangle 39"/>
          <p:cNvSpPr>
            <a:spLocks/>
          </p:cNvSpPr>
          <p:nvPr/>
        </p:nvSpPr>
        <p:spPr bwMode="auto">
          <a:xfrm>
            <a:off x="2958324" y="3997325"/>
            <a:ext cx="488916" cy="307777"/>
          </a:xfrm>
          <a:prstGeom prst="rect">
            <a:avLst/>
          </a:prstGeom>
          <a:noFill/>
          <a:ln w="12700" algn="ctr">
            <a:noFill/>
            <a:miter lim="800000"/>
            <a:headEnd/>
            <a:tailEnd/>
          </a:ln>
        </p:spPr>
        <p:txBody>
          <a:bodyPr wrap="none" lIns="0" tIns="0" rIns="0" bIns="0">
            <a:spAutoFit/>
          </a:bodyPr>
          <a:lstStyle/>
          <a:p>
            <a:pPr algn="ctr"/>
            <a:r>
              <a:rPr lang="en-US" sz="1000" dirty="0">
                <a:ea typeface="Calibri" pitchFamily="34" charset="0"/>
                <a:cs typeface="Arial" pitchFamily="34" charset="0"/>
                <a:sym typeface="Calibri" pitchFamily="34" charset="0"/>
              </a:rPr>
              <a:t>Prepare </a:t>
            </a:r>
          </a:p>
          <a:p>
            <a:pPr algn="ctr"/>
            <a:r>
              <a:rPr lang="en-US" sz="1000" dirty="0">
                <a:ea typeface="Calibri" pitchFamily="34" charset="0"/>
                <a:cs typeface="Arial" pitchFamily="34" charset="0"/>
                <a:sym typeface="Calibri" pitchFamily="34" charset="0"/>
              </a:rPr>
              <a:t>Library</a:t>
            </a:r>
          </a:p>
        </p:txBody>
      </p:sp>
      <p:grpSp>
        <p:nvGrpSpPr>
          <p:cNvPr id="4" name="Group 93"/>
          <p:cNvGrpSpPr>
            <a:grpSpLocks/>
          </p:cNvGrpSpPr>
          <p:nvPr/>
        </p:nvGrpSpPr>
        <p:grpSpPr bwMode="auto">
          <a:xfrm>
            <a:off x="2794000" y="2905125"/>
            <a:ext cx="701675" cy="877888"/>
            <a:chOff x="1983" y="1204"/>
            <a:chExt cx="720" cy="703"/>
          </a:xfrm>
        </p:grpSpPr>
        <p:grpSp>
          <p:nvGrpSpPr>
            <p:cNvPr id="5" name="Group 74"/>
            <p:cNvGrpSpPr>
              <a:grpSpLocks/>
            </p:cNvGrpSpPr>
            <p:nvPr/>
          </p:nvGrpSpPr>
          <p:grpSpPr bwMode="auto">
            <a:xfrm>
              <a:off x="1983" y="1437"/>
              <a:ext cx="346" cy="199"/>
              <a:chOff x="-331878" y="4219448"/>
              <a:chExt cx="1295400" cy="391506"/>
            </a:xfrm>
          </p:grpSpPr>
          <p:sp>
            <p:nvSpPr>
              <p:cNvPr id="87" name="Freeform 86"/>
              <p:cNvSpPr/>
              <p:nvPr/>
            </p:nvSpPr>
            <p:spPr>
              <a:xfrm>
                <a:off x="-209904" y="4243748"/>
                <a:ext cx="1000188" cy="367648"/>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89" name="Rectangle 88"/>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90" name="Rectangle 89"/>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10</a:t>
                </a:r>
              </a:p>
            </p:txBody>
          </p:sp>
        </p:grpSp>
        <p:grpSp>
          <p:nvGrpSpPr>
            <p:cNvPr id="7" name="Group 57"/>
            <p:cNvGrpSpPr>
              <a:grpSpLocks/>
            </p:cNvGrpSpPr>
            <p:nvPr/>
          </p:nvGrpSpPr>
          <p:grpSpPr bwMode="auto">
            <a:xfrm>
              <a:off x="2350" y="1499"/>
              <a:ext cx="353" cy="174"/>
              <a:chOff x="734922" y="4495800"/>
              <a:chExt cx="560478" cy="277206"/>
            </a:xfrm>
          </p:grpSpPr>
          <p:sp>
            <p:nvSpPr>
              <p:cNvPr id="62" name="Freeform 61"/>
              <p:cNvSpPr/>
              <p:nvPr/>
            </p:nvSpPr>
            <p:spPr>
              <a:xfrm>
                <a:off x="788468" y="4513916"/>
                <a:ext cx="431928" cy="259234"/>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63" name="Rectangle 62"/>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68" name="Rectangle 67"/>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8" name="Group 74"/>
            <p:cNvGrpSpPr>
              <a:grpSpLocks/>
            </p:cNvGrpSpPr>
            <p:nvPr/>
          </p:nvGrpSpPr>
          <p:grpSpPr bwMode="auto">
            <a:xfrm>
              <a:off x="2319" y="1293"/>
              <a:ext cx="346" cy="199"/>
              <a:chOff x="-331878" y="4219448"/>
              <a:chExt cx="1295400" cy="391506"/>
            </a:xfrm>
          </p:grpSpPr>
          <p:sp>
            <p:nvSpPr>
              <p:cNvPr id="76" name="Freeform 75"/>
              <p:cNvSpPr/>
              <p:nvPr/>
            </p:nvSpPr>
            <p:spPr>
              <a:xfrm>
                <a:off x="-211529" y="4244433"/>
                <a:ext cx="1006289" cy="367649"/>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77" name="Rectangle 76"/>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78" name="Rectangle 77"/>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10</a:t>
                </a:r>
              </a:p>
            </p:txBody>
          </p:sp>
        </p:grpSp>
        <p:grpSp>
          <p:nvGrpSpPr>
            <p:cNvPr id="9" name="Group 78"/>
            <p:cNvGrpSpPr>
              <a:grpSpLocks/>
            </p:cNvGrpSpPr>
            <p:nvPr/>
          </p:nvGrpSpPr>
          <p:grpSpPr bwMode="auto">
            <a:xfrm>
              <a:off x="2319" y="1204"/>
              <a:ext cx="346" cy="199"/>
              <a:chOff x="-331878" y="4219448"/>
              <a:chExt cx="1295400" cy="391506"/>
            </a:xfrm>
          </p:grpSpPr>
          <p:sp>
            <p:nvSpPr>
              <p:cNvPr id="80" name="Freeform 79"/>
              <p:cNvSpPr/>
              <p:nvPr/>
            </p:nvSpPr>
            <p:spPr>
              <a:xfrm>
                <a:off x="-211529" y="4244458"/>
                <a:ext cx="1006289" cy="367649"/>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81" name="Rectangle 80"/>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82" name="Rectangle 81"/>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0" name="Group 70"/>
            <p:cNvGrpSpPr>
              <a:grpSpLocks/>
            </p:cNvGrpSpPr>
            <p:nvPr/>
          </p:nvGrpSpPr>
          <p:grpSpPr bwMode="auto">
            <a:xfrm>
              <a:off x="2350" y="1588"/>
              <a:ext cx="353" cy="175"/>
              <a:chOff x="734922" y="4495800"/>
              <a:chExt cx="560478" cy="277206"/>
            </a:xfrm>
          </p:grpSpPr>
          <p:sp>
            <p:nvSpPr>
              <p:cNvPr id="75" name="Freeform 74"/>
              <p:cNvSpPr/>
              <p:nvPr/>
            </p:nvSpPr>
            <p:spPr>
              <a:xfrm>
                <a:off x="788468" y="4513792"/>
                <a:ext cx="431928" cy="259767"/>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79" name="Rectangle 78"/>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85" name="Rectangle 84"/>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1" name="Group 65"/>
            <p:cNvGrpSpPr>
              <a:grpSpLocks/>
            </p:cNvGrpSpPr>
            <p:nvPr/>
          </p:nvGrpSpPr>
          <p:grpSpPr bwMode="auto">
            <a:xfrm>
              <a:off x="2014" y="1643"/>
              <a:ext cx="353" cy="174"/>
              <a:chOff x="734922" y="4495800"/>
              <a:chExt cx="560478" cy="277206"/>
            </a:xfrm>
          </p:grpSpPr>
          <p:sp>
            <p:nvSpPr>
              <p:cNvPr id="67" name="Freeform 66"/>
              <p:cNvSpPr/>
              <p:nvPr/>
            </p:nvSpPr>
            <p:spPr>
              <a:xfrm>
                <a:off x="789157" y="4513358"/>
                <a:ext cx="431928" cy="259234"/>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69" name="Rectangle 68"/>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72" name="Rectangle 71"/>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2" name="Group 78"/>
            <p:cNvGrpSpPr>
              <a:grpSpLocks/>
            </p:cNvGrpSpPr>
            <p:nvPr/>
          </p:nvGrpSpPr>
          <p:grpSpPr bwMode="auto">
            <a:xfrm>
              <a:off x="1983" y="1348"/>
              <a:ext cx="346" cy="199"/>
              <a:chOff x="-331878" y="4219448"/>
              <a:chExt cx="1295400" cy="391506"/>
            </a:xfrm>
          </p:grpSpPr>
          <p:sp>
            <p:nvSpPr>
              <p:cNvPr id="92" name="Freeform 91"/>
              <p:cNvSpPr/>
              <p:nvPr/>
            </p:nvSpPr>
            <p:spPr>
              <a:xfrm>
                <a:off x="-209904" y="4243773"/>
                <a:ext cx="1000188" cy="367648"/>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93" name="Rectangle 92"/>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94" name="Rectangle 93"/>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3" name="Group 94"/>
            <p:cNvGrpSpPr>
              <a:grpSpLocks/>
            </p:cNvGrpSpPr>
            <p:nvPr/>
          </p:nvGrpSpPr>
          <p:grpSpPr bwMode="auto">
            <a:xfrm>
              <a:off x="2014" y="1732"/>
              <a:ext cx="353" cy="175"/>
              <a:chOff x="734922" y="4495800"/>
              <a:chExt cx="560478" cy="277206"/>
            </a:xfrm>
          </p:grpSpPr>
          <p:sp>
            <p:nvSpPr>
              <p:cNvPr id="96" name="Freeform 95"/>
              <p:cNvSpPr/>
              <p:nvPr/>
            </p:nvSpPr>
            <p:spPr>
              <a:xfrm>
                <a:off x="789157" y="4513238"/>
                <a:ext cx="431928" cy="259768"/>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97" name="Rectangle 96"/>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98" name="Rectangle 97"/>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grpSp>
        <p:nvGrpSpPr>
          <p:cNvPr id="14" name="Group 37"/>
          <p:cNvGrpSpPr>
            <a:grpSpLocks/>
          </p:cNvGrpSpPr>
          <p:nvPr/>
        </p:nvGrpSpPr>
        <p:grpSpPr bwMode="auto">
          <a:xfrm>
            <a:off x="6350" y="1038225"/>
            <a:ext cx="2543175" cy="839788"/>
            <a:chOff x="961002" y="1371600"/>
            <a:chExt cx="2544198" cy="839703"/>
          </a:xfrm>
        </p:grpSpPr>
        <p:sp>
          <p:nvSpPr>
            <p:cNvPr id="31" name="Rounded Rectangle 30"/>
            <p:cNvSpPr/>
            <p:nvPr/>
          </p:nvSpPr>
          <p:spPr bwMode="auto">
            <a:xfrm>
              <a:off x="1067408" y="1479539"/>
              <a:ext cx="2437792" cy="731764"/>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DNA</a:t>
              </a:r>
            </a:p>
          </p:txBody>
        </p:sp>
        <p:sp>
          <p:nvSpPr>
            <p:cNvPr id="32" name="Rounded Rectangle 31"/>
            <p:cNvSpPr/>
            <p:nvPr/>
          </p:nvSpPr>
          <p:spPr>
            <a:xfrm>
              <a:off x="961002" y="1371600"/>
              <a:ext cx="228692" cy="228577"/>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A</a:t>
              </a:r>
            </a:p>
          </p:txBody>
        </p:sp>
        <p:pic>
          <p:nvPicPr>
            <p:cNvPr id="6" name="Picture 5" descr="human genome DNA.png"/>
            <p:cNvPicPr>
              <a:picLocks noChangeAspect="1"/>
            </p:cNvPicPr>
            <p:nvPr/>
          </p:nvPicPr>
          <p:blipFill>
            <a:blip r:embed="rId8" cstate="email">
              <a:duotone>
                <a:prstClr val="black"/>
                <a:schemeClr val="accent1">
                  <a:tint val="45000"/>
                  <a:satMod val="400000"/>
                </a:schemeClr>
              </a:duotone>
            </a:blip>
            <a:srcRect/>
            <a:stretch>
              <a:fillRect/>
            </a:stretch>
          </p:blipFill>
          <p:spPr>
            <a:xfrm>
              <a:off x="2479994" y="1584960"/>
              <a:ext cx="949006" cy="548640"/>
            </a:xfrm>
            <a:prstGeom prst="rect">
              <a:avLst/>
            </a:prstGeom>
          </p:spPr>
        </p:pic>
      </p:grpSp>
      <p:sp>
        <p:nvSpPr>
          <p:cNvPr id="25" name="Rounded Rectangle 24"/>
          <p:cNvSpPr/>
          <p:nvPr/>
        </p:nvSpPr>
        <p:spPr bwMode="auto">
          <a:xfrm>
            <a:off x="112713" y="4171950"/>
            <a:ext cx="2436812" cy="731838"/>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Sequencing</a:t>
            </a:r>
          </a:p>
        </p:txBody>
      </p:sp>
      <p:sp>
        <p:nvSpPr>
          <p:cNvPr id="26" name="Rounded Rectangle 25"/>
          <p:cNvSpPr/>
          <p:nvPr/>
        </p:nvSpPr>
        <p:spPr>
          <a:xfrm>
            <a:off x="6350" y="4064000"/>
            <a:ext cx="228600" cy="228600"/>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D</a:t>
            </a:r>
          </a:p>
        </p:txBody>
      </p:sp>
      <p:sp>
        <p:nvSpPr>
          <p:cNvPr id="22" name="Rounded Rectangle 21"/>
          <p:cNvSpPr/>
          <p:nvPr/>
        </p:nvSpPr>
        <p:spPr bwMode="auto">
          <a:xfrm>
            <a:off x="112713" y="3162300"/>
            <a:ext cx="2436812" cy="731838"/>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Template Prep</a:t>
            </a:r>
          </a:p>
        </p:txBody>
      </p:sp>
      <p:sp>
        <p:nvSpPr>
          <p:cNvPr id="23" name="Rounded Rectangle 22"/>
          <p:cNvSpPr/>
          <p:nvPr/>
        </p:nvSpPr>
        <p:spPr>
          <a:xfrm>
            <a:off x="6350" y="3054350"/>
            <a:ext cx="228600" cy="228600"/>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C</a:t>
            </a:r>
          </a:p>
        </p:txBody>
      </p:sp>
      <p:grpSp>
        <p:nvGrpSpPr>
          <p:cNvPr id="15" name="Group 36"/>
          <p:cNvGrpSpPr>
            <a:grpSpLocks/>
          </p:cNvGrpSpPr>
          <p:nvPr/>
        </p:nvGrpSpPr>
        <p:grpSpPr bwMode="auto">
          <a:xfrm>
            <a:off x="6350" y="2046288"/>
            <a:ext cx="2543175" cy="839787"/>
            <a:chOff x="961002" y="2428954"/>
            <a:chExt cx="2544198" cy="839703"/>
          </a:xfrm>
        </p:grpSpPr>
        <p:sp>
          <p:nvSpPr>
            <p:cNvPr id="19" name="Rounded Rectangle 18"/>
            <p:cNvSpPr/>
            <p:nvPr/>
          </p:nvSpPr>
          <p:spPr bwMode="auto">
            <a:xfrm>
              <a:off x="1067408" y="2536893"/>
              <a:ext cx="2437792" cy="731764"/>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Compatible</a:t>
              </a:r>
              <a:br>
                <a:rPr lang="en-US" sz="1200" b="1" dirty="0">
                  <a:solidFill>
                    <a:srgbClr val="002060"/>
                  </a:solidFill>
                  <a:latin typeface="Arial" pitchFamily="34" charset="0"/>
                  <a:cs typeface="Arial" pitchFamily="34" charset="0"/>
                </a:rPr>
              </a:br>
              <a:r>
                <a:rPr lang="en-US" sz="1200" b="1" dirty="0">
                  <a:solidFill>
                    <a:srgbClr val="002060"/>
                  </a:solidFill>
                  <a:latin typeface="Arial" pitchFamily="34" charset="0"/>
                  <a:cs typeface="Arial" pitchFamily="34" charset="0"/>
                </a:rPr>
                <a:t>Library Prep</a:t>
              </a:r>
            </a:p>
          </p:txBody>
        </p:sp>
        <p:sp>
          <p:nvSpPr>
            <p:cNvPr id="20" name="Rounded Rectangle 19"/>
            <p:cNvSpPr/>
            <p:nvPr/>
          </p:nvSpPr>
          <p:spPr>
            <a:xfrm>
              <a:off x="961002" y="2428954"/>
              <a:ext cx="228692" cy="228577"/>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B</a:t>
              </a:r>
            </a:p>
          </p:txBody>
        </p:sp>
        <p:pic>
          <p:nvPicPr>
            <p:cNvPr id="16" name="Picture 15" descr="dna_tami.png"/>
            <p:cNvPicPr>
              <a:picLocks noChangeAspect="1"/>
            </p:cNvPicPr>
            <p:nvPr/>
          </p:nvPicPr>
          <p:blipFill>
            <a:blip r:embed="rId9" cstate="email">
              <a:duotone>
                <a:prstClr val="black"/>
                <a:schemeClr val="accent1">
                  <a:tint val="45000"/>
                  <a:satMod val="400000"/>
                </a:schemeClr>
              </a:duotone>
            </a:blip>
            <a:stretch>
              <a:fillRect/>
            </a:stretch>
          </p:blipFill>
          <p:spPr>
            <a:xfrm flipH="1">
              <a:off x="2732421" y="2667000"/>
              <a:ext cx="772779" cy="548640"/>
            </a:xfrm>
            <a:prstGeom prst="rect">
              <a:avLst/>
            </a:prstGeom>
          </p:spPr>
        </p:pic>
      </p:grpSp>
      <p:grpSp>
        <p:nvGrpSpPr>
          <p:cNvPr id="17" name="Group 33"/>
          <p:cNvGrpSpPr>
            <a:grpSpLocks/>
          </p:cNvGrpSpPr>
          <p:nvPr/>
        </p:nvGrpSpPr>
        <p:grpSpPr bwMode="auto">
          <a:xfrm>
            <a:off x="0" y="5075238"/>
            <a:ext cx="2549525" cy="839787"/>
            <a:chOff x="954860" y="5601015"/>
            <a:chExt cx="2550340" cy="839703"/>
          </a:xfrm>
        </p:grpSpPr>
        <p:sp>
          <p:nvSpPr>
            <p:cNvPr id="28" name="Rounded Rectangle 27"/>
            <p:cNvSpPr/>
            <p:nvPr/>
          </p:nvSpPr>
          <p:spPr bwMode="auto">
            <a:xfrm>
              <a:off x="1066021" y="5708954"/>
              <a:ext cx="2439179" cy="731764"/>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Compatible</a:t>
              </a:r>
              <a:br>
                <a:rPr lang="en-US" sz="1200" b="1" dirty="0">
                  <a:solidFill>
                    <a:srgbClr val="002060"/>
                  </a:solidFill>
                  <a:latin typeface="Arial" pitchFamily="34" charset="0"/>
                  <a:cs typeface="Arial" pitchFamily="34" charset="0"/>
                </a:rPr>
              </a:br>
              <a:r>
                <a:rPr lang="en-US" sz="1200" b="1" dirty="0">
                  <a:solidFill>
                    <a:srgbClr val="002060"/>
                  </a:solidFill>
                  <a:latin typeface="Arial" pitchFamily="34" charset="0"/>
                  <a:cs typeface="Arial" pitchFamily="34" charset="0"/>
                </a:rPr>
                <a:t>Data</a:t>
              </a:r>
            </a:p>
          </p:txBody>
        </p:sp>
        <p:sp>
          <p:nvSpPr>
            <p:cNvPr id="29" name="Rounded Rectangle 28"/>
            <p:cNvSpPr/>
            <p:nvPr/>
          </p:nvSpPr>
          <p:spPr>
            <a:xfrm>
              <a:off x="954860" y="5601015"/>
              <a:ext cx="228673" cy="228577"/>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E</a:t>
              </a:r>
            </a:p>
          </p:txBody>
        </p:sp>
        <p:pic>
          <p:nvPicPr>
            <p:cNvPr id="18461" name="Picture 32"/>
            <p:cNvPicPr>
              <a:picLocks noChangeAspect="1" noChangeArrowheads="1"/>
            </p:cNvPicPr>
            <p:nvPr/>
          </p:nvPicPr>
          <p:blipFill>
            <a:blip r:embed="rId10" cstate="screen"/>
            <a:srcRect/>
            <a:stretch>
              <a:fillRect/>
            </a:stretch>
          </p:blipFill>
          <p:spPr bwMode="auto">
            <a:xfrm>
              <a:off x="2362200" y="5835032"/>
              <a:ext cx="1066799" cy="457200"/>
            </a:xfrm>
            <a:prstGeom prst="rect">
              <a:avLst/>
            </a:prstGeom>
            <a:noFill/>
            <a:ln w="12700">
              <a:noFill/>
              <a:miter lim="800000"/>
              <a:headEnd/>
              <a:tailEnd/>
            </a:ln>
          </p:spPr>
        </p:pic>
      </p:grpSp>
      <p:sp>
        <p:nvSpPr>
          <p:cNvPr id="18455" name="Line 23"/>
          <p:cNvSpPr>
            <a:spLocks noChangeShapeType="1"/>
          </p:cNvSpPr>
          <p:nvPr/>
        </p:nvSpPr>
        <p:spPr bwMode="auto">
          <a:xfrm flipH="1">
            <a:off x="3683000" y="3343275"/>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pic>
        <p:nvPicPr>
          <p:cNvPr id="18456" name="Picture 78" descr="proton_200x200"/>
          <p:cNvPicPr>
            <a:picLocks noChangeAspect="1" noChangeArrowheads="1"/>
          </p:cNvPicPr>
          <p:nvPr/>
        </p:nvPicPr>
        <p:blipFill>
          <a:blip r:embed="rId11" cstate="screen"/>
          <a:srcRect/>
          <a:stretch>
            <a:fillRect/>
          </a:stretch>
        </p:blipFill>
        <p:spPr bwMode="auto">
          <a:xfrm>
            <a:off x="1779588" y="4221163"/>
            <a:ext cx="606425" cy="606425"/>
          </a:xfrm>
          <a:prstGeom prst="rect">
            <a:avLst/>
          </a:prstGeom>
          <a:noFill/>
          <a:ln w="9525">
            <a:noFill/>
            <a:miter lim="800000"/>
            <a:headEnd/>
            <a:tailEnd/>
          </a:ln>
        </p:spPr>
      </p:pic>
      <p:pic>
        <p:nvPicPr>
          <p:cNvPr id="18457" name="Picture 79" descr="sequence_kit"/>
          <p:cNvPicPr>
            <a:picLocks noChangeAspect="1" noChangeArrowheads="1"/>
          </p:cNvPicPr>
          <p:nvPr/>
        </p:nvPicPr>
        <p:blipFill>
          <a:blip r:embed="rId12" cstate="screen"/>
          <a:srcRect/>
          <a:stretch>
            <a:fillRect/>
          </a:stretch>
        </p:blipFill>
        <p:spPr bwMode="auto">
          <a:xfrm>
            <a:off x="1673225" y="3190875"/>
            <a:ext cx="739775" cy="684213"/>
          </a:xfrm>
          <a:prstGeom prst="rect">
            <a:avLst/>
          </a:prstGeom>
          <a:noFill/>
          <a:ln w="9525">
            <a:noFill/>
            <a:miter lim="800000"/>
            <a:headEnd/>
            <a:tailEnd/>
          </a:ln>
        </p:spPr>
      </p:pic>
      <p:pic>
        <p:nvPicPr>
          <p:cNvPr id="84"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656499" y="1667464"/>
            <a:ext cx="1254490" cy="1002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Line 23"/>
          <p:cNvSpPr>
            <a:spLocks noChangeShapeType="1"/>
          </p:cNvSpPr>
          <p:nvPr/>
        </p:nvSpPr>
        <p:spPr bwMode="auto">
          <a:xfrm flipH="1">
            <a:off x="4026874" y="2154238"/>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pic>
        <p:nvPicPr>
          <p:cNvPr id="88"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447934" y="1681840"/>
            <a:ext cx="1254490" cy="1002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 name="Line 23"/>
          <p:cNvSpPr>
            <a:spLocks noChangeShapeType="1"/>
          </p:cNvSpPr>
          <p:nvPr/>
        </p:nvSpPr>
        <p:spPr bwMode="auto">
          <a:xfrm flipH="1">
            <a:off x="5904574" y="2151361"/>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pic>
        <p:nvPicPr>
          <p:cNvPr id="95" name="Picture 2"/>
          <p:cNvPicPr>
            <a:picLocks noChangeAspect="1" noChangeArrowheads="1"/>
          </p:cNvPicPr>
          <p:nvPr/>
        </p:nvPicPr>
        <p:blipFill rotWithShape="1">
          <a:blip r:embed="rId14">
            <a:extLst>
              <a:ext uri="{28A0092B-C50C-407E-A947-70E740481C1C}">
                <a14:useLocalDpi xmlns:a14="http://schemas.microsoft.com/office/drawing/2010/main" val="0"/>
              </a:ext>
            </a:extLst>
          </a:blip>
          <a:srcRect l="33435" r="2316"/>
          <a:stretch/>
        </p:blipFill>
        <p:spPr bwMode="auto">
          <a:xfrm>
            <a:off x="6235701" y="1667465"/>
            <a:ext cx="1086310" cy="10463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1"/>
          <p:cNvPicPr>
            <a:picLocks noChangeAspect="1" noChangeArrowheads="1"/>
          </p:cNvPicPr>
          <p:nvPr/>
        </p:nvPicPr>
        <p:blipFill>
          <a:blip r:embed="rId7" cstate="screen"/>
          <a:srcRect/>
          <a:stretch>
            <a:fillRect/>
          </a:stretch>
        </p:blipFill>
        <p:spPr bwMode="auto">
          <a:xfrm>
            <a:off x="7540923" y="1852450"/>
            <a:ext cx="1479550" cy="698500"/>
          </a:xfrm>
          <a:prstGeom prst="rect">
            <a:avLst/>
          </a:prstGeom>
          <a:noFill/>
          <a:ln w="9525">
            <a:noFill/>
            <a:miter lim="800000"/>
            <a:headEnd/>
            <a:tailEnd/>
          </a:ln>
        </p:spPr>
      </p:pic>
      <p:sp>
        <p:nvSpPr>
          <p:cNvPr id="100" name="Line 23"/>
          <p:cNvSpPr>
            <a:spLocks noChangeShapeType="1"/>
          </p:cNvSpPr>
          <p:nvPr/>
        </p:nvSpPr>
        <p:spPr bwMode="auto">
          <a:xfrm flipH="1">
            <a:off x="7234726" y="2201700"/>
            <a:ext cx="282194"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74" name="AutoShape 81"/>
          <p:cNvSpPr>
            <a:spLocks noChangeArrowheads="1"/>
          </p:cNvSpPr>
          <p:nvPr/>
        </p:nvSpPr>
        <p:spPr bwMode="auto">
          <a:xfrm>
            <a:off x="7590115" y="1269206"/>
            <a:ext cx="1430358" cy="3271838"/>
          </a:xfrm>
          <a:prstGeom prst="roundRect">
            <a:avLst>
              <a:gd name="adj" fmla="val 16667"/>
            </a:avLst>
          </a:prstGeom>
          <a:noFill/>
          <a:ln w="57150">
            <a:solidFill>
              <a:srgbClr val="CC3300"/>
            </a:solidFill>
            <a:round/>
            <a:headEnd/>
            <a:tailEnd/>
          </a:ln>
        </p:spPr>
        <p:txBody>
          <a:bodyPr wrap="none" anchor="ctr"/>
          <a:lstStyle/>
          <a:p>
            <a:endParaRPr lang="en-US">
              <a:solidFill>
                <a:srgbClr val="002060"/>
              </a:solidFill>
              <a:cs typeface="Arial" pitchFamily="34" charset="0"/>
            </a:endParaRPr>
          </a:p>
        </p:txBody>
      </p:sp>
      <p:pic>
        <p:nvPicPr>
          <p:cNvPr id="101" name="Picture 2"/>
          <p:cNvPicPr>
            <a:picLocks noChangeAspect="1" noChangeArrowheads="1"/>
          </p:cNvPicPr>
          <p:nvPr/>
        </p:nvPicPr>
        <p:blipFill rotWithShape="1">
          <a:blip r:embed="rId14">
            <a:extLst>
              <a:ext uri="{28A0092B-C50C-407E-A947-70E740481C1C}">
                <a14:useLocalDpi xmlns:a14="http://schemas.microsoft.com/office/drawing/2010/main" val="0"/>
              </a:ext>
            </a:extLst>
          </a:blip>
          <a:srcRect l="33435" r="2316"/>
          <a:stretch/>
        </p:blipFill>
        <p:spPr bwMode="auto">
          <a:xfrm>
            <a:off x="6232824" y="2958563"/>
            <a:ext cx="1086310" cy="10463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6388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5"/>
          <p:cNvSpPr>
            <a:spLocks noGrp="1"/>
          </p:cNvSpPr>
          <p:nvPr>
            <p:ph type="title" idx="4294967295"/>
          </p:nvPr>
        </p:nvSpPr>
        <p:spPr>
          <a:xfrm>
            <a:off x="0" y="-123825"/>
            <a:ext cx="9144000" cy="903471"/>
          </a:xfrm>
        </p:spPr>
        <p:txBody>
          <a:bodyPr lIns="91440" tIns="45720" rIns="91440" bIns="45720"/>
          <a:lstStyle/>
          <a:p>
            <a:r>
              <a:rPr lang="en-US" dirty="0" smtClean="0">
                <a:latin typeface="Arial" pitchFamily="34" charset="0"/>
                <a:cs typeface="Arial" pitchFamily="34" charset="0"/>
              </a:rPr>
              <a:t>Ion S5 &amp; S5xl</a:t>
            </a:r>
            <a:r>
              <a:rPr lang="en-US" baseline="30000" dirty="0" smtClean="0">
                <a:latin typeface="Arial" pitchFamily="34" charset="0"/>
                <a:cs typeface="Arial" pitchFamily="34" charset="0"/>
              </a:rPr>
              <a:t>TM</a:t>
            </a:r>
            <a:r>
              <a:rPr lang="en-US" dirty="0" smtClean="0">
                <a:latin typeface="Arial" pitchFamily="34" charset="0"/>
                <a:cs typeface="Arial" pitchFamily="34" charset="0"/>
              </a:rPr>
              <a:t> System - Torrent Server Inside</a:t>
            </a:r>
          </a:p>
        </p:txBody>
      </p:sp>
      <p:sp>
        <p:nvSpPr>
          <p:cNvPr id="56323" name="Content Placeholder 6"/>
          <p:cNvSpPr>
            <a:spLocks noGrp="1"/>
          </p:cNvSpPr>
          <p:nvPr>
            <p:ph sz="half" idx="4294967295"/>
          </p:nvPr>
        </p:nvSpPr>
        <p:spPr>
          <a:xfrm>
            <a:off x="457200" y="1582738"/>
            <a:ext cx="5562600" cy="3795712"/>
          </a:xfrm>
        </p:spPr>
        <p:txBody>
          <a:bodyPr lIns="91440" tIns="45720" rIns="91440" bIns="45720"/>
          <a:lstStyle/>
          <a:p>
            <a:pPr>
              <a:spcBef>
                <a:spcPts val="500"/>
              </a:spcBef>
              <a:buClrTx/>
            </a:pPr>
            <a:r>
              <a:rPr lang="en-US" sz="2800" dirty="0" smtClean="0"/>
              <a:t>Torrent Suite</a:t>
            </a:r>
            <a:r>
              <a:rPr lang="en-US" sz="2800" dirty="0" smtClean="0">
                <a:latin typeface="Arial" pitchFamily="34" charset="0"/>
                <a:ea typeface="MS PGothic"/>
                <a:cs typeface="Arial" pitchFamily="34" charset="0"/>
              </a:rPr>
              <a:t>™</a:t>
            </a:r>
            <a:r>
              <a:rPr lang="en-US" sz="2800" dirty="0" smtClean="0"/>
              <a:t> Software</a:t>
            </a:r>
          </a:p>
          <a:p>
            <a:pPr lvl="1">
              <a:spcBef>
                <a:spcPts val="500"/>
              </a:spcBef>
              <a:buClrTx/>
            </a:pPr>
            <a:r>
              <a:rPr lang="en-US" dirty="0" smtClean="0"/>
              <a:t>Preloaded with Torrent Suite</a:t>
            </a:r>
            <a:r>
              <a:rPr lang="en-US" dirty="0" smtClean="0">
                <a:latin typeface="Arial" pitchFamily="34" charset="0"/>
                <a:ea typeface="MS PGothic"/>
                <a:cs typeface="Arial" pitchFamily="34" charset="0"/>
              </a:rPr>
              <a:t>™</a:t>
            </a:r>
            <a:r>
              <a:rPr lang="en-US" dirty="0" smtClean="0"/>
              <a:t> Software</a:t>
            </a:r>
          </a:p>
          <a:p>
            <a:pPr lvl="1">
              <a:spcBef>
                <a:spcPts val="500"/>
              </a:spcBef>
              <a:buClrTx/>
            </a:pPr>
            <a:r>
              <a:rPr lang="en-US" dirty="0" smtClean="0"/>
              <a:t>Converts raw signal to base calls</a:t>
            </a:r>
          </a:p>
          <a:p>
            <a:pPr lvl="1">
              <a:spcBef>
                <a:spcPts val="500"/>
              </a:spcBef>
              <a:buClrTx/>
            </a:pPr>
            <a:r>
              <a:rPr lang="en-US" dirty="0" smtClean="0"/>
              <a:t>Performs preliminary alignment to a reference genome allowing run quality assessment</a:t>
            </a:r>
          </a:p>
          <a:p>
            <a:pPr lvl="1">
              <a:spcBef>
                <a:spcPts val="500"/>
              </a:spcBef>
              <a:buClrTx/>
            </a:pPr>
            <a:r>
              <a:rPr lang="en-US" dirty="0" smtClean="0"/>
              <a:t>Torrent Browser </a:t>
            </a:r>
            <a:r>
              <a:rPr lang="en-US" dirty="0" err="1" smtClean="0"/>
              <a:t>plugins</a:t>
            </a:r>
            <a:endParaRPr lang="en-US" dirty="0" smtClean="0"/>
          </a:p>
          <a:p>
            <a:pPr lvl="1">
              <a:spcBef>
                <a:spcPts val="500"/>
              </a:spcBef>
              <a:buClrTx/>
            </a:pPr>
            <a:r>
              <a:rPr lang="en-US" dirty="0" smtClean="0"/>
              <a:t>Hosts web portal for data review and distribution to collaborators</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 r="61800"/>
          <a:stretch/>
        </p:blipFill>
        <p:spPr bwMode="auto">
          <a:xfrm>
            <a:off x="5805213" y="1436977"/>
            <a:ext cx="2124624" cy="34420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3435" r="2316"/>
          <a:stretch/>
        </p:blipFill>
        <p:spPr bwMode="auto">
          <a:xfrm>
            <a:off x="5449273" y="1594947"/>
            <a:ext cx="3409417" cy="328409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1593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idx="4294967295"/>
          </p:nvPr>
        </p:nvSpPr>
        <p:spPr/>
        <p:txBody>
          <a:bodyPr lIns="91440" tIns="45720" rIns="91440" bIns="45720"/>
          <a:lstStyle/>
          <a:p>
            <a:r>
              <a:rPr lang="en-US" dirty="0" smtClean="0"/>
              <a:t>Torrent </a:t>
            </a:r>
            <a:r>
              <a:rPr lang="en-US" dirty="0" err="1" smtClean="0"/>
              <a:t>Suite</a:t>
            </a:r>
            <a:r>
              <a:rPr lang="en-US" baseline="30000" dirty="0" err="1" smtClean="0">
                <a:latin typeface="Arial" pitchFamily="34" charset="0"/>
                <a:cs typeface="Arial" pitchFamily="34" charset="0"/>
              </a:rPr>
              <a:t>TM</a:t>
            </a:r>
            <a:r>
              <a:rPr lang="en-US" dirty="0" smtClean="0"/>
              <a:t> Data Analysis Flow</a:t>
            </a:r>
          </a:p>
        </p:txBody>
      </p:sp>
      <p:pic>
        <p:nvPicPr>
          <p:cNvPr id="11267" name="Picture 2"/>
          <p:cNvPicPr>
            <a:picLocks noChangeAspect="1" noChangeArrowheads="1"/>
          </p:cNvPicPr>
          <p:nvPr/>
        </p:nvPicPr>
        <p:blipFill>
          <a:blip r:embed="rId3"/>
          <a:srcRect/>
          <a:stretch>
            <a:fillRect/>
          </a:stretch>
        </p:blipFill>
        <p:spPr bwMode="auto">
          <a:xfrm>
            <a:off x="412750" y="1304925"/>
            <a:ext cx="1284288" cy="1281113"/>
          </a:xfrm>
          <a:prstGeom prst="rect">
            <a:avLst/>
          </a:prstGeom>
          <a:noFill/>
          <a:ln w="9525">
            <a:solidFill>
              <a:schemeClr val="tx1"/>
            </a:solidFill>
            <a:miter lim="800000"/>
            <a:headEnd/>
            <a:tailEnd/>
          </a:ln>
        </p:spPr>
      </p:pic>
      <p:pic>
        <p:nvPicPr>
          <p:cNvPr id="11268" name="Content Placeholder 5" descr="shapeIonogram.png"/>
          <p:cNvPicPr>
            <a:picLocks noChangeAspect="1"/>
          </p:cNvPicPr>
          <p:nvPr/>
        </p:nvPicPr>
        <p:blipFill>
          <a:blip r:embed="rId4"/>
          <a:srcRect t="-6349" b="-6349"/>
          <a:stretch>
            <a:fillRect/>
          </a:stretch>
        </p:blipFill>
        <p:spPr bwMode="auto">
          <a:xfrm>
            <a:off x="2089150" y="1317625"/>
            <a:ext cx="2178050" cy="1165225"/>
          </a:xfrm>
          <a:prstGeom prst="rect">
            <a:avLst/>
          </a:prstGeom>
          <a:noFill/>
          <a:ln w="9525">
            <a:solidFill>
              <a:schemeClr val="tx1"/>
            </a:solidFill>
            <a:miter lim="800000"/>
            <a:headEnd/>
            <a:tailEnd/>
          </a:ln>
        </p:spPr>
      </p:pic>
      <p:sp>
        <p:nvSpPr>
          <p:cNvPr id="11269" name="TextBox 8"/>
          <p:cNvSpPr txBox="1">
            <a:spLocks noChangeArrowheads="1"/>
          </p:cNvSpPr>
          <p:nvPr/>
        </p:nvSpPr>
        <p:spPr bwMode="auto">
          <a:xfrm>
            <a:off x="298008" y="771525"/>
            <a:ext cx="1535998" cy="523220"/>
          </a:xfrm>
          <a:prstGeom prst="rect">
            <a:avLst/>
          </a:prstGeom>
          <a:noFill/>
          <a:ln w="9525">
            <a:noFill/>
            <a:miter lim="800000"/>
            <a:headEnd/>
            <a:tailEnd/>
          </a:ln>
        </p:spPr>
        <p:txBody>
          <a:bodyPr wrap="none">
            <a:spAutoFit/>
          </a:bodyPr>
          <a:lstStyle/>
          <a:p>
            <a:pPr algn="ctr"/>
            <a:r>
              <a:rPr lang="en-US" sz="1400" dirty="0">
                <a:cs typeface="Arial" pitchFamily="34" charset="0"/>
              </a:rPr>
              <a:t>Incorporation for </a:t>
            </a:r>
          </a:p>
          <a:p>
            <a:pPr algn="ctr"/>
            <a:r>
              <a:rPr lang="en-US" sz="1400" dirty="0">
                <a:cs typeface="Arial" pitchFamily="34" charset="0"/>
              </a:rPr>
              <a:t>1 Flow (DAT)</a:t>
            </a:r>
          </a:p>
        </p:txBody>
      </p:sp>
      <p:sp>
        <p:nvSpPr>
          <p:cNvPr id="11270" name="TextBox 10"/>
          <p:cNvSpPr txBox="1">
            <a:spLocks noChangeArrowheads="1"/>
          </p:cNvSpPr>
          <p:nvPr/>
        </p:nvSpPr>
        <p:spPr bwMode="auto">
          <a:xfrm>
            <a:off x="2507133" y="847725"/>
            <a:ext cx="1675459" cy="523220"/>
          </a:xfrm>
          <a:prstGeom prst="rect">
            <a:avLst/>
          </a:prstGeom>
          <a:noFill/>
          <a:ln w="9525">
            <a:noFill/>
            <a:miter lim="800000"/>
            <a:headEnd/>
            <a:tailEnd/>
          </a:ln>
        </p:spPr>
        <p:txBody>
          <a:bodyPr wrap="none">
            <a:spAutoFit/>
          </a:bodyPr>
          <a:lstStyle/>
          <a:p>
            <a:pPr algn="ctr"/>
            <a:r>
              <a:rPr lang="en-US" sz="1400">
                <a:cs typeface="Arial" pitchFamily="34" charset="0"/>
              </a:rPr>
              <a:t>Incorporation over </a:t>
            </a:r>
          </a:p>
          <a:p>
            <a:pPr algn="ctr"/>
            <a:r>
              <a:rPr lang="en-US" sz="1400">
                <a:cs typeface="Arial" pitchFamily="34" charset="0"/>
              </a:rPr>
              <a:t>many flows (DAT)</a:t>
            </a:r>
          </a:p>
        </p:txBody>
      </p:sp>
      <p:sp>
        <p:nvSpPr>
          <p:cNvPr id="11271" name="TextBox 18"/>
          <p:cNvSpPr txBox="1">
            <a:spLocks noChangeArrowheads="1"/>
          </p:cNvSpPr>
          <p:nvPr/>
        </p:nvSpPr>
        <p:spPr bwMode="auto">
          <a:xfrm>
            <a:off x="5410200" y="1000125"/>
            <a:ext cx="2581275" cy="304800"/>
          </a:xfrm>
          <a:prstGeom prst="rect">
            <a:avLst/>
          </a:prstGeom>
          <a:noFill/>
          <a:ln w="9525">
            <a:noFill/>
            <a:miter lim="800000"/>
            <a:headEnd/>
            <a:tailEnd/>
          </a:ln>
        </p:spPr>
        <p:txBody>
          <a:bodyPr wrap="none">
            <a:spAutoFit/>
          </a:bodyPr>
          <a:lstStyle/>
          <a:p>
            <a:pPr algn="ctr"/>
            <a:r>
              <a:rPr lang="en-US" sz="1400">
                <a:cs typeface="Arial" pitchFamily="34" charset="0"/>
              </a:rPr>
              <a:t>Raw signals per flow (WELLS)</a:t>
            </a:r>
          </a:p>
        </p:txBody>
      </p:sp>
      <p:sp>
        <p:nvSpPr>
          <p:cNvPr id="11272" name="TextBox 21"/>
          <p:cNvSpPr txBox="1">
            <a:spLocks noChangeArrowheads="1"/>
          </p:cNvSpPr>
          <p:nvPr/>
        </p:nvSpPr>
        <p:spPr bwMode="auto">
          <a:xfrm>
            <a:off x="5285307" y="1533525"/>
            <a:ext cx="2868093" cy="738664"/>
          </a:xfrm>
          <a:prstGeom prst="rect">
            <a:avLst/>
          </a:prstGeom>
          <a:noFill/>
          <a:ln w="9525">
            <a:solidFill>
              <a:schemeClr val="tx1"/>
            </a:solidFill>
            <a:miter lim="800000"/>
            <a:headEnd/>
            <a:tailEnd/>
          </a:ln>
        </p:spPr>
        <p:txBody>
          <a:bodyPr wrap="none">
            <a:spAutoFit/>
          </a:bodyPr>
          <a:lstStyle/>
          <a:p>
            <a:r>
              <a:rPr lang="en-US" sz="1400" dirty="0">
                <a:cs typeface="Arial" pitchFamily="34" charset="0"/>
              </a:rPr>
              <a:t>0.1 1.2 0.3 2.1 0.1 0.2 2.1 3.1 0.0</a:t>
            </a:r>
          </a:p>
          <a:p>
            <a:r>
              <a:rPr lang="en-US" sz="1400" dirty="0">
                <a:cs typeface="Arial" pitchFamily="34" charset="0"/>
              </a:rPr>
              <a:t>0.2 2.1 3.1 0.0 0.1 1.2 0.3 2.1 0.0 </a:t>
            </a:r>
          </a:p>
          <a:p>
            <a:r>
              <a:rPr lang="en-US" sz="1400" dirty="0">
                <a:cs typeface="Arial" pitchFamily="34" charset="0"/>
              </a:rPr>
              <a:t>0.0 0.0 3.2 1.4 0.1 1.3 1.0 0.2 0.1</a:t>
            </a:r>
          </a:p>
        </p:txBody>
      </p:sp>
      <p:sp>
        <p:nvSpPr>
          <p:cNvPr id="11273" name="Line 20"/>
          <p:cNvSpPr>
            <a:spLocks noChangeShapeType="1"/>
          </p:cNvSpPr>
          <p:nvPr/>
        </p:nvSpPr>
        <p:spPr bwMode="auto">
          <a:xfrm>
            <a:off x="1708150" y="1838325"/>
            <a:ext cx="381000" cy="0"/>
          </a:xfrm>
          <a:prstGeom prst="line">
            <a:avLst/>
          </a:prstGeom>
          <a:noFill/>
          <a:ln w="9525">
            <a:solidFill>
              <a:schemeClr val="tx1"/>
            </a:solidFill>
            <a:round/>
            <a:headEnd/>
            <a:tailEnd type="triangle" w="med" len="med"/>
          </a:ln>
        </p:spPr>
        <p:txBody>
          <a:bodyPr/>
          <a:lstStyle/>
          <a:p>
            <a:endParaRPr lang="en-US">
              <a:cs typeface="Arial" pitchFamily="34" charset="0"/>
            </a:endParaRPr>
          </a:p>
        </p:txBody>
      </p:sp>
      <p:sp>
        <p:nvSpPr>
          <p:cNvPr id="11274" name="Line 21"/>
          <p:cNvSpPr>
            <a:spLocks noChangeShapeType="1"/>
          </p:cNvSpPr>
          <p:nvPr/>
        </p:nvSpPr>
        <p:spPr bwMode="auto">
          <a:xfrm>
            <a:off x="6705600" y="2371725"/>
            <a:ext cx="0" cy="1143000"/>
          </a:xfrm>
          <a:prstGeom prst="line">
            <a:avLst/>
          </a:prstGeom>
          <a:noFill/>
          <a:ln w="9525">
            <a:solidFill>
              <a:schemeClr val="tx1"/>
            </a:solidFill>
            <a:round/>
            <a:headEnd/>
            <a:tailEnd type="triangle" w="med" len="med"/>
          </a:ln>
        </p:spPr>
        <p:txBody>
          <a:bodyPr/>
          <a:lstStyle/>
          <a:p>
            <a:endParaRPr lang="en-US">
              <a:cs typeface="Arial" pitchFamily="34" charset="0"/>
            </a:endParaRPr>
          </a:p>
        </p:txBody>
      </p:sp>
      <p:sp>
        <p:nvSpPr>
          <p:cNvPr id="11276" name="Rectangle 28"/>
          <p:cNvSpPr>
            <a:spLocks noChangeArrowheads="1"/>
          </p:cNvSpPr>
          <p:nvPr/>
        </p:nvSpPr>
        <p:spPr bwMode="auto">
          <a:xfrm>
            <a:off x="2819400" y="5156200"/>
            <a:ext cx="762000" cy="533400"/>
          </a:xfrm>
          <a:prstGeom prst="rect">
            <a:avLst/>
          </a:prstGeom>
          <a:solidFill>
            <a:srgbClr val="577AB9"/>
          </a:solidFill>
          <a:ln w="25400">
            <a:solidFill>
              <a:srgbClr val="577AB9"/>
            </a:solidFill>
            <a:miter lim="800000"/>
            <a:headEnd/>
            <a:tailEnd/>
          </a:ln>
        </p:spPr>
        <p:txBody>
          <a:bodyPr wrap="none" anchor="ctr"/>
          <a:lstStyle/>
          <a:p>
            <a:pPr algn="ctr"/>
            <a:r>
              <a:rPr lang="fr-FR" sz="1800">
                <a:solidFill>
                  <a:schemeClr val="bg1"/>
                </a:solidFill>
                <a:cs typeface="Arial" pitchFamily="34" charset="0"/>
              </a:rPr>
              <a:t>BAM</a:t>
            </a:r>
            <a:endParaRPr lang="en-US" sz="1800">
              <a:solidFill>
                <a:schemeClr val="bg1"/>
              </a:solidFill>
              <a:cs typeface="Arial" pitchFamily="34" charset="0"/>
            </a:endParaRPr>
          </a:p>
        </p:txBody>
      </p:sp>
      <p:sp>
        <p:nvSpPr>
          <p:cNvPr id="11277" name="Line 33"/>
          <p:cNvSpPr>
            <a:spLocks noChangeShapeType="1"/>
          </p:cNvSpPr>
          <p:nvPr/>
        </p:nvSpPr>
        <p:spPr bwMode="auto">
          <a:xfrm>
            <a:off x="4648200" y="1838325"/>
            <a:ext cx="228600" cy="0"/>
          </a:xfrm>
          <a:prstGeom prst="line">
            <a:avLst/>
          </a:prstGeom>
          <a:noFill/>
          <a:ln w="9525">
            <a:solidFill>
              <a:schemeClr val="tx1"/>
            </a:solidFill>
            <a:round/>
            <a:headEnd/>
            <a:tailEnd type="triangle" w="med" len="med"/>
          </a:ln>
        </p:spPr>
        <p:txBody>
          <a:bodyPr/>
          <a:lstStyle/>
          <a:p>
            <a:endParaRPr lang="en-US">
              <a:cs typeface="Arial" pitchFamily="34" charset="0"/>
            </a:endParaRPr>
          </a:p>
        </p:txBody>
      </p:sp>
      <p:sp>
        <p:nvSpPr>
          <p:cNvPr id="11278" name="Rectangle 27"/>
          <p:cNvSpPr>
            <a:spLocks noChangeArrowheads="1"/>
          </p:cNvSpPr>
          <p:nvPr/>
        </p:nvSpPr>
        <p:spPr bwMode="auto">
          <a:xfrm>
            <a:off x="6781799" y="2676525"/>
            <a:ext cx="1485901" cy="381000"/>
          </a:xfrm>
          <a:prstGeom prst="rect">
            <a:avLst/>
          </a:prstGeom>
          <a:solidFill>
            <a:srgbClr val="577AB9"/>
          </a:solidFill>
          <a:ln w="9525">
            <a:solidFill>
              <a:schemeClr val="tx1"/>
            </a:solidFill>
            <a:miter lim="800000"/>
            <a:headEnd/>
            <a:tailEnd/>
          </a:ln>
        </p:spPr>
        <p:txBody>
          <a:bodyPr wrap="none" anchor="ctr"/>
          <a:lstStyle/>
          <a:p>
            <a:pPr algn="ctr"/>
            <a:r>
              <a:rPr lang="fr-FR" sz="2000" dirty="0">
                <a:solidFill>
                  <a:schemeClr val="bg1"/>
                </a:solidFill>
                <a:cs typeface="Arial" pitchFamily="34" charset="0"/>
              </a:rPr>
              <a:t>Base </a:t>
            </a:r>
            <a:r>
              <a:rPr lang="fr-FR" sz="2000" dirty="0" err="1">
                <a:solidFill>
                  <a:schemeClr val="bg1"/>
                </a:solidFill>
                <a:cs typeface="Arial" pitchFamily="34" charset="0"/>
              </a:rPr>
              <a:t>Calling</a:t>
            </a:r>
            <a:endParaRPr lang="en-US" sz="2000" dirty="0">
              <a:solidFill>
                <a:schemeClr val="bg1"/>
              </a:solidFill>
              <a:cs typeface="Arial" pitchFamily="34" charset="0"/>
            </a:endParaRPr>
          </a:p>
        </p:txBody>
      </p:sp>
      <p:sp>
        <p:nvSpPr>
          <p:cNvPr id="11279" name="Rectangle 28"/>
          <p:cNvSpPr>
            <a:spLocks noChangeArrowheads="1"/>
          </p:cNvSpPr>
          <p:nvPr/>
        </p:nvSpPr>
        <p:spPr bwMode="auto">
          <a:xfrm>
            <a:off x="4343400" y="1990724"/>
            <a:ext cx="914400" cy="447675"/>
          </a:xfrm>
          <a:prstGeom prst="rect">
            <a:avLst/>
          </a:prstGeom>
          <a:solidFill>
            <a:srgbClr val="577AB9"/>
          </a:solidFill>
          <a:ln w="9525">
            <a:noFill/>
            <a:miter lim="800000"/>
            <a:headEnd/>
            <a:tailEnd/>
          </a:ln>
        </p:spPr>
        <p:txBody>
          <a:bodyPr wrap="none" anchor="ctr"/>
          <a:lstStyle/>
          <a:p>
            <a:pPr algn="ctr"/>
            <a:r>
              <a:rPr lang="fr-FR" sz="1200" b="1" dirty="0">
                <a:solidFill>
                  <a:schemeClr val="bg1"/>
                </a:solidFill>
                <a:cs typeface="Arial" pitchFamily="34" charset="0"/>
              </a:rPr>
              <a:t>Signal </a:t>
            </a:r>
            <a:endParaRPr lang="fr-FR" sz="1200" b="1" dirty="0" smtClean="0">
              <a:solidFill>
                <a:schemeClr val="bg1"/>
              </a:solidFill>
              <a:cs typeface="Arial" pitchFamily="34" charset="0"/>
            </a:endParaRPr>
          </a:p>
          <a:p>
            <a:pPr algn="ctr"/>
            <a:r>
              <a:rPr lang="fr-FR" sz="1200" b="1" dirty="0" err="1" smtClean="0">
                <a:solidFill>
                  <a:schemeClr val="bg1"/>
                </a:solidFill>
                <a:cs typeface="Arial" pitchFamily="34" charset="0"/>
              </a:rPr>
              <a:t>Processing</a:t>
            </a:r>
            <a:endParaRPr lang="en-US" sz="1200" b="1" dirty="0">
              <a:solidFill>
                <a:schemeClr val="bg1"/>
              </a:solidFill>
              <a:cs typeface="Arial" pitchFamily="34" charset="0"/>
            </a:endParaRPr>
          </a:p>
        </p:txBody>
      </p:sp>
      <p:sp>
        <p:nvSpPr>
          <p:cNvPr id="11280" name="Line 29"/>
          <p:cNvSpPr>
            <a:spLocks noChangeShapeType="1"/>
          </p:cNvSpPr>
          <p:nvPr/>
        </p:nvSpPr>
        <p:spPr bwMode="auto">
          <a:xfrm flipH="1">
            <a:off x="4267200" y="4073525"/>
            <a:ext cx="838200" cy="0"/>
          </a:xfrm>
          <a:prstGeom prst="line">
            <a:avLst/>
          </a:prstGeom>
          <a:noFill/>
          <a:ln w="9525">
            <a:solidFill>
              <a:schemeClr val="tx1"/>
            </a:solidFill>
            <a:prstDash val="dash"/>
            <a:round/>
            <a:headEnd/>
            <a:tailEnd type="triangle" w="med" len="med"/>
          </a:ln>
        </p:spPr>
        <p:txBody>
          <a:bodyPr/>
          <a:lstStyle/>
          <a:p>
            <a:pPr>
              <a:defRPr/>
            </a:pPr>
            <a:endParaRPr lang="en-US">
              <a:cs typeface="Arial" pitchFamily="34" charset="0"/>
            </a:endParaRPr>
          </a:p>
        </p:txBody>
      </p:sp>
      <p:sp>
        <p:nvSpPr>
          <p:cNvPr id="11282" name="Rectangle 28"/>
          <p:cNvSpPr>
            <a:spLocks noChangeArrowheads="1"/>
          </p:cNvSpPr>
          <p:nvPr/>
        </p:nvSpPr>
        <p:spPr bwMode="auto">
          <a:xfrm>
            <a:off x="2819400" y="3810000"/>
            <a:ext cx="990600" cy="533400"/>
          </a:xfrm>
          <a:prstGeom prst="rect">
            <a:avLst/>
          </a:prstGeom>
          <a:noFill/>
          <a:ln w="9525">
            <a:solidFill>
              <a:schemeClr val="bg1">
                <a:lumMod val="50000"/>
              </a:schemeClr>
            </a:solidFill>
            <a:miter lim="800000"/>
            <a:headEnd/>
            <a:tailEnd/>
          </a:ln>
        </p:spPr>
        <p:txBody>
          <a:bodyPr wrap="none" anchor="ctr"/>
          <a:lstStyle/>
          <a:p>
            <a:pPr algn="ctr">
              <a:defRPr/>
            </a:pPr>
            <a:r>
              <a:rPr lang="fr-FR" sz="1800" dirty="0">
                <a:cs typeface="Arial" pitchFamily="34" charset="0"/>
              </a:rPr>
              <a:t>FASTQ</a:t>
            </a:r>
            <a:endParaRPr lang="en-US" sz="1800" dirty="0">
              <a:cs typeface="Arial" pitchFamily="34" charset="0"/>
            </a:endParaRPr>
          </a:p>
        </p:txBody>
      </p:sp>
      <p:sp>
        <p:nvSpPr>
          <p:cNvPr id="11283" name="Rectangle 28"/>
          <p:cNvSpPr>
            <a:spLocks noChangeArrowheads="1"/>
          </p:cNvSpPr>
          <p:nvPr/>
        </p:nvSpPr>
        <p:spPr bwMode="auto">
          <a:xfrm>
            <a:off x="914400" y="5156200"/>
            <a:ext cx="762000" cy="533400"/>
          </a:xfrm>
          <a:prstGeom prst="rect">
            <a:avLst/>
          </a:prstGeom>
          <a:solidFill>
            <a:srgbClr val="577AB9"/>
          </a:solidFill>
          <a:ln w="25400">
            <a:solidFill>
              <a:srgbClr val="577AB9"/>
            </a:solidFill>
            <a:miter lim="800000"/>
            <a:headEnd/>
            <a:tailEnd/>
          </a:ln>
        </p:spPr>
        <p:txBody>
          <a:bodyPr wrap="none" anchor="ctr"/>
          <a:lstStyle/>
          <a:p>
            <a:pPr algn="ctr"/>
            <a:r>
              <a:rPr lang="fr-FR" sz="1800">
                <a:solidFill>
                  <a:schemeClr val="bg1"/>
                </a:solidFill>
                <a:cs typeface="Arial" pitchFamily="34" charset="0"/>
              </a:rPr>
              <a:t>VCF</a:t>
            </a:r>
            <a:endParaRPr lang="en-US" sz="1800">
              <a:solidFill>
                <a:schemeClr val="bg1"/>
              </a:solidFill>
              <a:cs typeface="Arial" pitchFamily="34" charset="0"/>
            </a:endParaRPr>
          </a:p>
        </p:txBody>
      </p:sp>
      <p:sp>
        <p:nvSpPr>
          <p:cNvPr id="11284" name="Line 29"/>
          <p:cNvSpPr>
            <a:spLocks noChangeShapeType="1"/>
          </p:cNvSpPr>
          <p:nvPr/>
        </p:nvSpPr>
        <p:spPr bwMode="auto">
          <a:xfrm flipH="1">
            <a:off x="1828800" y="5432425"/>
            <a:ext cx="838200" cy="0"/>
          </a:xfrm>
          <a:prstGeom prst="line">
            <a:avLst/>
          </a:prstGeom>
          <a:noFill/>
          <a:ln w="9525">
            <a:solidFill>
              <a:schemeClr val="tx1"/>
            </a:solidFill>
            <a:round/>
            <a:headEnd/>
            <a:tailEnd type="triangle" w="med" len="med"/>
          </a:ln>
        </p:spPr>
        <p:txBody>
          <a:bodyPr/>
          <a:lstStyle/>
          <a:p>
            <a:endParaRPr lang="en-US">
              <a:solidFill>
                <a:schemeClr val="bg1"/>
              </a:solidFill>
              <a:cs typeface="Arial" pitchFamily="34" charset="0"/>
            </a:endParaRPr>
          </a:p>
        </p:txBody>
      </p:sp>
      <p:sp>
        <p:nvSpPr>
          <p:cNvPr id="11285" name="TextBox 18"/>
          <p:cNvSpPr txBox="1">
            <a:spLocks noChangeArrowheads="1"/>
          </p:cNvSpPr>
          <p:nvPr/>
        </p:nvSpPr>
        <p:spPr bwMode="auto">
          <a:xfrm>
            <a:off x="5649913" y="3765550"/>
            <a:ext cx="2176462" cy="738188"/>
          </a:xfrm>
          <a:prstGeom prst="rect">
            <a:avLst/>
          </a:prstGeom>
          <a:noFill/>
          <a:ln w="9525">
            <a:solidFill>
              <a:schemeClr val="tx1"/>
            </a:solidFill>
            <a:miter lim="800000"/>
            <a:headEnd/>
            <a:tailEnd/>
          </a:ln>
        </p:spPr>
        <p:txBody>
          <a:bodyPr wrap="none">
            <a:spAutoFit/>
          </a:bodyPr>
          <a:lstStyle/>
          <a:p>
            <a:pPr algn="ctr"/>
            <a:r>
              <a:rPr lang="en-US" sz="1400" dirty="0">
                <a:cs typeface="Arial" pitchFamily="34" charset="0"/>
              </a:rPr>
              <a:t>Unmapped BAM file </a:t>
            </a:r>
          </a:p>
          <a:p>
            <a:pPr algn="ctr"/>
            <a:r>
              <a:rPr lang="en-US" sz="1400" dirty="0">
                <a:cs typeface="Arial" pitchFamily="34" charset="0"/>
              </a:rPr>
              <a:t>with base calls </a:t>
            </a:r>
          </a:p>
          <a:p>
            <a:pPr algn="ctr"/>
            <a:r>
              <a:rPr lang="en-US" sz="1400" dirty="0">
                <a:cs typeface="Arial" pitchFamily="34" charset="0"/>
              </a:rPr>
              <a:t>&amp; raw normalized signals</a:t>
            </a:r>
          </a:p>
        </p:txBody>
      </p:sp>
      <p:grpSp>
        <p:nvGrpSpPr>
          <p:cNvPr id="2" name="Group 23"/>
          <p:cNvGrpSpPr>
            <a:grpSpLocks/>
          </p:cNvGrpSpPr>
          <p:nvPr/>
        </p:nvGrpSpPr>
        <p:grpSpPr bwMode="auto">
          <a:xfrm>
            <a:off x="3886200" y="4822825"/>
            <a:ext cx="2819400" cy="609600"/>
            <a:chOff x="2448" y="3408"/>
            <a:chExt cx="1776" cy="384"/>
          </a:xfrm>
        </p:grpSpPr>
        <p:sp>
          <p:nvSpPr>
            <p:cNvPr id="11291" name="Line 21"/>
            <p:cNvSpPr>
              <a:spLocks noChangeShapeType="1"/>
            </p:cNvSpPr>
            <p:nvPr/>
          </p:nvSpPr>
          <p:spPr bwMode="auto">
            <a:xfrm>
              <a:off x="4224" y="3408"/>
              <a:ext cx="0" cy="384"/>
            </a:xfrm>
            <a:prstGeom prst="line">
              <a:avLst/>
            </a:prstGeom>
            <a:noFill/>
            <a:ln w="9525">
              <a:solidFill>
                <a:schemeClr val="tx1"/>
              </a:solidFill>
              <a:round/>
              <a:headEnd/>
              <a:tailEnd/>
            </a:ln>
          </p:spPr>
          <p:txBody>
            <a:bodyPr/>
            <a:lstStyle/>
            <a:p>
              <a:endParaRPr lang="en-US">
                <a:cs typeface="Arial" pitchFamily="34" charset="0"/>
              </a:endParaRPr>
            </a:p>
          </p:txBody>
        </p:sp>
        <p:sp>
          <p:nvSpPr>
            <p:cNvPr id="11292" name="Line 29"/>
            <p:cNvSpPr>
              <a:spLocks noChangeShapeType="1"/>
            </p:cNvSpPr>
            <p:nvPr/>
          </p:nvSpPr>
          <p:spPr bwMode="auto">
            <a:xfrm flipH="1">
              <a:off x="2448" y="3792"/>
              <a:ext cx="1776" cy="0"/>
            </a:xfrm>
            <a:prstGeom prst="line">
              <a:avLst/>
            </a:prstGeom>
            <a:noFill/>
            <a:ln w="9525">
              <a:solidFill>
                <a:schemeClr val="tx1"/>
              </a:solidFill>
              <a:round/>
              <a:headEnd/>
              <a:tailEnd type="triangle" w="med" len="med"/>
            </a:ln>
          </p:spPr>
          <p:txBody>
            <a:bodyPr/>
            <a:lstStyle/>
            <a:p>
              <a:endParaRPr lang="en-US">
                <a:cs typeface="Arial" pitchFamily="34" charset="0"/>
              </a:endParaRPr>
            </a:p>
          </p:txBody>
        </p:sp>
      </p:grpSp>
      <p:sp>
        <p:nvSpPr>
          <p:cNvPr id="11287" name="TextBox 26"/>
          <p:cNvSpPr txBox="1">
            <a:spLocks noChangeArrowheads="1"/>
          </p:cNvSpPr>
          <p:nvPr/>
        </p:nvSpPr>
        <p:spPr bwMode="auto">
          <a:xfrm>
            <a:off x="4270375" y="4067175"/>
            <a:ext cx="822325" cy="276225"/>
          </a:xfrm>
          <a:prstGeom prst="rect">
            <a:avLst/>
          </a:prstGeom>
          <a:noFill/>
          <a:ln w="9525">
            <a:noFill/>
            <a:miter lim="800000"/>
            <a:headEnd/>
            <a:tailEnd/>
          </a:ln>
        </p:spPr>
        <p:txBody>
          <a:bodyPr wrap="none">
            <a:spAutoFit/>
          </a:bodyPr>
          <a:lstStyle/>
          <a:p>
            <a:pPr>
              <a:defRPr/>
            </a:pPr>
            <a:r>
              <a:rPr lang="en-US" sz="1200" dirty="0">
                <a:cs typeface="Arial" pitchFamily="34" charset="0"/>
              </a:rPr>
              <a:t>(optional)</a:t>
            </a:r>
          </a:p>
        </p:txBody>
      </p:sp>
      <p:sp>
        <p:nvSpPr>
          <p:cNvPr id="11289" name="TextBox 28"/>
          <p:cNvSpPr txBox="1">
            <a:spLocks noChangeArrowheads="1"/>
          </p:cNvSpPr>
          <p:nvPr/>
        </p:nvSpPr>
        <p:spPr bwMode="auto">
          <a:xfrm>
            <a:off x="2992438" y="5784850"/>
            <a:ext cx="3595687" cy="461963"/>
          </a:xfrm>
          <a:prstGeom prst="rect">
            <a:avLst/>
          </a:prstGeom>
          <a:noFill/>
          <a:ln w="9525">
            <a:noFill/>
            <a:miter lim="800000"/>
            <a:headEnd/>
            <a:tailEnd/>
          </a:ln>
        </p:spPr>
        <p:txBody>
          <a:bodyPr wrap="none">
            <a:spAutoFit/>
          </a:bodyPr>
          <a:lstStyle/>
          <a:p>
            <a:pPr algn="ctr"/>
            <a:r>
              <a:rPr lang="en-US" sz="1200" dirty="0">
                <a:cs typeface="Arial" pitchFamily="34" charset="0"/>
              </a:rPr>
              <a:t>For details on file formats &amp; data analysis, </a:t>
            </a:r>
          </a:p>
          <a:p>
            <a:pPr algn="ctr"/>
            <a:r>
              <a:rPr lang="en-US" sz="1200" dirty="0">
                <a:cs typeface="Arial" pitchFamily="34" charset="0"/>
              </a:rPr>
              <a:t>see the full documentation on the Ion Community. </a:t>
            </a:r>
          </a:p>
        </p:txBody>
      </p:sp>
    </p:spTree>
    <p:extLst>
      <p:ext uri="{BB962C8B-B14F-4D97-AF65-F5344CB8AC3E}">
        <p14:creationId xmlns:p14="http://schemas.microsoft.com/office/powerpoint/2010/main" val="3277728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onSTUDIO_0063SC_trans.png"/>
          <p:cNvPicPr>
            <a:picLocks noChangeAspect="1"/>
          </p:cNvPicPr>
          <p:nvPr/>
        </p:nvPicPr>
        <p:blipFill>
          <a:blip r:embed="rId3" cstate="email"/>
          <a:srcRect/>
          <a:stretch>
            <a:fillRect/>
          </a:stretch>
        </p:blipFill>
        <p:spPr>
          <a:xfrm>
            <a:off x="0" y="446469"/>
            <a:ext cx="3592010" cy="5791200"/>
          </a:xfrm>
          <a:prstGeom prst="rect">
            <a:avLst/>
          </a:prstGeom>
        </p:spPr>
      </p:pic>
      <p:sp>
        <p:nvSpPr>
          <p:cNvPr id="11" name="Title 10"/>
          <p:cNvSpPr>
            <a:spLocks noGrp="1"/>
          </p:cNvSpPr>
          <p:nvPr>
            <p:ph type="title"/>
          </p:nvPr>
        </p:nvSpPr>
        <p:spPr>
          <a:xfrm>
            <a:off x="428625" y="-180975"/>
            <a:ext cx="8880579" cy="1143000"/>
          </a:xfrm>
        </p:spPr>
        <p:txBody>
          <a:bodyPr>
            <a:normAutofit/>
          </a:bodyPr>
          <a:lstStyle/>
          <a:p>
            <a:r>
              <a:rPr lang="en-US" dirty="0" smtClean="0">
                <a:latin typeface="Arial" pitchFamily="34" charset="0"/>
                <a:cs typeface="Arial" pitchFamily="34" charset="0"/>
              </a:rPr>
              <a:t>Ion Torrent™ : Semiconductor Sequencing for Life™</a:t>
            </a:r>
            <a:endParaRPr lang="en-US" dirty="0">
              <a:latin typeface="Arial" pitchFamily="34" charset="0"/>
              <a:cs typeface="Arial" pitchFamily="34" charset="0"/>
            </a:endParaRPr>
          </a:p>
        </p:txBody>
      </p:sp>
      <p:sp>
        <p:nvSpPr>
          <p:cNvPr id="15" name="Content Placeholder 14"/>
          <p:cNvSpPr>
            <a:spLocks noGrp="1"/>
          </p:cNvSpPr>
          <p:nvPr>
            <p:ph sz="half" idx="4294967295"/>
          </p:nvPr>
        </p:nvSpPr>
        <p:spPr>
          <a:xfrm>
            <a:off x="4632960" y="1600200"/>
            <a:ext cx="4511040" cy="4465320"/>
          </a:xfrm>
        </p:spPr>
        <p:txBody>
          <a:bodyPr>
            <a:normAutofit fontScale="62500" lnSpcReduction="20000"/>
          </a:bodyPr>
          <a:lstStyle/>
          <a:p>
            <a:pPr>
              <a:buNone/>
            </a:pPr>
            <a:endParaRPr lang="en-US" b="1" dirty="0"/>
          </a:p>
          <a:p>
            <a:pPr>
              <a:buNone/>
            </a:pPr>
            <a:r>
              <a:rPr lang="en-US" sz="2800" b="1" dirty="0"/>
              <a:t>Support</a:t>
            </a:r>
          </a:p>
          <a:p>
            <a:pPr>
              <a:buNone/>
            </a:pPr>
            <a:r>
              <a:rPr lang="en-US" dirty="0"/>
              <a:t>Robert David</a:t>
            </a:r>
          </a:p>
          <a:p>
            <a:pPr marL="0" indent="0">
              <a:buNone/>
            </a:pPr>
            <a:r>
              <a:rPr lang="en-US" u="sng" dirty="0">
                <a:solidFill>
                  <a:srgbClr val="0070C0"/>
                </a:solidFill>
                <a:hlinkClick r:id="rId4"/>
              </a:rPr>
              <a:t>6178723352</a:t>
            </a:r>
          </a:p>
          <a:p>
            <a:pPr marL="0" indent="0">
              <a:buNone/>
            </a:pPr>
            <a:r>
              <a:rPr lang="en-US" u="sng" dirty="0" err="1">
                <a:solidFill>
                  <a:srgbClr val="0070C0"/>
                </a:solidFill>
                <a:hlinkClick r:id="rId4"/>
              </a:rPr>
              <a:t>Robert.David@thermofisher</a:t>
            </a:r>
            <a:endParaRPr lang="en-US" u="sng" dirty="0">
              <a:solidFill>
                <a:srgbClr val="0070C0"/>
              </a:solidFill>
              <a:hlinkClick r:id="rId4"/>
            </a:endParaRPr>
          </a:p>
          <a:p>
            <a:pPr marL="0" indent="0">
              <a:buNone/>
            </a:pPr>
            <a:endParaRPr lang="en-US" u="sng" dirty="0">
              <a:solidFill>
                <a:srgbClr val="0070C0"/>
              </a:solidFill>
              <a:hlinkClick r:id="rId4"/>
            </a:endParaRPr>
          </a:p>
          <a:p>
            <a:pPr marL="0" indent="0">
              <a:buNone/>
            </a:pPr>
            <a:r>
              <a:rPr lang="en-US" u="sng" dirty="0">
                <a:solidFill>
                  <a:srgbClr val="0070C0"/>
                </a:solidFill>
                <a:hlinkClick r:id="rId4"/>
              </a:rPr>
              <a:t>ionsupport@lifetech.com</a:t>
            </a:r>
            <a:endParaRPr lang="en-US" u="sng" dirty="0">
              <a:solidFill>
                <a:srgbClr val="0070C0"/>
              </a:solidFill>
            </a:endParaRPr>
          </a:p>
          <a:p>
            <a:pPr marL="0" indent="0">
              <a:buNone/>
            </a:pPr>
            <a:r>
              <a:rPr lang="en-US" dirty="0"/>
              <a:t>Call 800-955-6288  in USA </a:t>
            </a:r>
          </a:p>
          <a:p>
            <a:pPr marL="0" indent="0">
              <a:buNone/>
            </a:pPr>
            <a:endParaRPr lang="en-US" u="sng" dirty="0"/>
          </a:p>
          <a:p>
            <a:pPr marL="0" indent="0">
              <a:buNone/>
            </a:pPr>
            <a:r>
              <a:rPr lang="en-US" b="1" dirty="0"/>
              <a:t>Bioinformatics support</a:t>
            </a:r>
          </a:p>
          <a:p>
            <a:pPr marL="0" indent="0">
              <a:buNone/>
            </a:pPr>
            <a:r>
              <a:rPr lang="en-US" u="sng" dirty="0">
                <a:hlinkClick r:id="rId5"/>
              </a:rPr>
              <a:t>ngs-amsupport@lifetech.com</a:t>
            </a:r>
            <a:endParaRPr lang="en-US" u="sng" dirty="0"/>
          </a:p>
          <a:p>
            <a:pPr marL="0" indent="0">
              <a:buNone/>
            </a:pPr>
            <a:r>
              <a:rPr lang="en-US" u="sng" dirty="0">
                <a:hlinkClick r:id="rId6"/>
              </a:rPr>
              <a:t>Jingwei.Ni@thermofisher.com</a:t>
            </a:r>
            <a:endParaRPr lang="en-US" u="sng" dirty="0"/>
          </a:p>
          <a:p>
            <a:pPr marL="0" indent="0">
              <a:buNone/>
            </a:pPr>
            <a:r>
              <a:rPr lang="en-US" dirty="0"/>
              <a:t/>
            </a:r>
            <a:br>
              <a:rPr lang="en-US" dirty="0"/>
            </a:br>
            <a:r>
              <a:rPr lang="en-US" b="1" dirty="0"/>
              <a:t>Online info for Ion Torrent Systems</a:t>
            </a:r>
            <a:r>
              <a:rPr lang="en-US" dirty="0"/>
              <a:t/>
            </a:r>
            <a:br>
              <a:rPr lang="en-US" dirty="0"/>
            </a:br>
            <a:r>
              <a:rPr lang="en-US" dirty="0" err="1">
                <a:hlinkClick r:id="rId7"/>
              </a:rPr>
              <a:t>Thermofisher</a:t>
            </a:r>
            <a:r>
              <a:rPr lang="en-US" dirty="0">
                <a:hlinkClick r:id="rId7"/>
              </a:rPr>
              <a:t> Ion Community</a:t>
            </a:r>
            <a:endParaRPr lang="en-US" dirty="0"/>
          </a:p>
          <a:p>
            <a:pPr marL="0" indent="0">
              <a:buNone/>
            </a:pPr>
            <a:r>
              <a:rPr lang="en-US" sz="2200" dirty="0" smtClean="0"/>
              <a:t>	</a:t>
            </a:r>
          </a:p>
          <a:p>
            <a:pPr marL="0" indent="0">
              <a:buNone/>
            </a:pPr>
            <a:endParaRPr lang="en-US" sz="2200" dirty="0" smtClean="0"/>
          </a:p>
          <a:p>
            <a:pPr marL="0" indent="0">
              <a:buNone/>
            </a:pPr>
            <a:endParaRPr lang="en-US" dirty="0" smtClean="0"/>
          </a:p>
          <a:p>
            <a:pPr>
              <a:buNone/>
            </a:pPr>
            <a:endParaRPr lang="en-US" dirty="0"/>
          </a:p>
        </p:txBody>
      </p:sp>
      <p:sp>
        <p:nvSpPr>
          <p:cNvPr id="8" name="TextBox 7"/>
          <p:cNvSpPr txBox="1"/>
          <p:nvPr/>
        </p:nvSpPr>
        <p:spPr>
          <a:xfrm>
            <a:off x="1295400" y="5336463"/>
            <a:ext cx="2438400" cy="307777"/>
          </a:xfrm>
          <a:prstGeom prst="rect">
            <a:avLst/>
          </a:prstGeom>
          <a:noFill/>
        </p:spPr>
        <p:txBody>
          <a:bodyPr wrap="square" rtlCol="0">
            <a:spAutoFit/>
          </a:bodyPr>
          <a:lstStyle/>
          <a:p>
            <a:r>
              <a:rPr lang="en-US" sz="1400" dirty="0" smtClean="0"/>
              <a:t>The Chip is the Machine</a:t>
            </a:r>
            <a:r>
              <a:rPr lang="en-US" sz="1400" dirty="0" smtClean="0">
                <a:latin typeface="Arial"/>
                <a:cs typeface="Arial"/>
              </a:rPr>
              <a:t>™</a:t>
            </a:r>
            <a:endParaRPr lang="en-US" sz="1400" baseline="30000" dirty="0"/>
          </a:p>
        </p:txBody>
      </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723671">
            <a:off x="901994" y="2326385"/>
            <a:ext cx="2197958" cy="3944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58669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7030" y="4102284"/>
            <a:ext cx="8244114" cy="2185214"/>
          </a:xfrm>
          <a:prstGeom prst="rect">
            <a:avLst/>
          </a:prstGeom>
          <a:noFill/>
        </p:spPr>
        <p:txBody>
          <a:bodyPr wrap="square" rtlCol="0">
            <a:spAutoFit/>
          </a:bodyPr>
          <a:lstStyle/>
          <a:p>
            <a:pPr algn="ctr"/>
            <a:r>
              <a:rPr lang="en-US" dirty="0" smtClean="0">
                <a:cs typeface="Arial" pitchFamily="34" charset="0"/>
              </a:rPr>
              <a:t>For Research Use Only.  Not for use in diagnostic procedures.</a:t>
            </a:r>
          </a:p>
          <a:p>
            <a:pPr algn="ctr"/>
            <a:endParaRPr lang="en-US" dirty="0" smtClean="0">
              <a:cs typeface="Arial" pitchFamily="34" charset="0"/>
            </a:endParaRPr>
          </a:p>
          <a:p>
            <a:pPr algn="ctr"/>
            <a:r>
              <a:rPr lang="en-US" sz="1600" dirty="0" smtClean="0"/>
              <a:t>Ion Torrent™ is a Thermo Fisher Scientific brand. © 2014 Thermo Fisher Scientific, Inc. All rights reserved. </a:t>
            </a:r>
            <a:r>
              <a:rPr lang="en-US" sz="1600" dirty="0" err="1" smtClean="0"/>
              <a:t>TaqMan</a:t>
            </a:r>
            <a:r>
              <a:rPr lang="en-US" sz="1600" dirty="0" smtClean="0"/>
              <a:t> is a registered trademark of Roche Molecular Systems, Inc., used under permission and license. All other trademarks are the property of Thermo Fisher Scientific and its subsidiaries.</a:t>
            </a:r>
            <a:endParaRPr lang="en-US" sz="16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1" y="970923"/>
            <a:ext cx="6653533" cy="313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217087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Founding Principles of Ion Torrent</a:t>
            </a:r>
            <a:endParaRPr lang="en-US" dirty="0"/>
          </a:p>
        </p:txBody>
      </p:sp>
      <p:pic>
        <p:nvPicPr>
          <p:cNvPr id="27"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75309" y="1033656"/>
            <a:ext cx="138112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32459" y="2755784"/>
            <a:ext cx="1400175"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32459" y="4468386"/>
            <a:ext cx="1038225"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C:\Documents and Settings\leem4\My Documents\Dropbox\marketing\chip_in_hand\chip_in_left_hand_masked_white.jpg"/>
          <p:cNvPicPr>
            <a:picLocks noChangeAspect="1" noChangeArrowheads="1"/>
          </p:cNvPicPr>
          <p:nvPr/>
        </p:nvPicPr>
        <p:blipFill>
          <a:blip r:embed="rId5" cstate="screen"/>
          <a:srcRect/>
          <a:stretch>
            <a:fillRect/>
          </a:stretch>
        </p:blipFill>
        <p:spPr bwMode="auto">
          <a:xfrm>
            <a:off x="4762" y="857250"/>
            <a:ext cx="3043237" cy="5400675"/>
          </a:xfrm>
          <a:prstGeom prst="rect">
            <a:avLst/>
          </a:prstGeom>
          <a:noFill/>
          <a:ln w="9525">
            <a:noFill/>
            <a:miter lim="800000"/>
            <a:headEnd/>
            <a:tailEnd/>
          </a:ln>
        </p:spPr>
      </p:pic>
      <p:sp>
        <p:nvSpPr>
          <p:cNvPr id="8" name="Content Placeholder 14"/>
          <p:cNvSpPr>
            <a:spLocks noGrp="1"/>
          </p:cNvSpPr>
          <p:nvPr>
            <p:ph sz="half" idx="4294967295"/>
          </p:nvPr>
        </p:nvSpPr>
        <p:spPr>
          <a:xfrm>
            <a:off x="5105400" y="905140"/>
            <a:ext cx="4038600" cy="5081774"/>
          </a:xfrm>
        </p:spPr>
        <p:txBody>
          <a:bodyPr lIns="91440" tIns="45720" rIns="91440" bIns="45720">
            <a:normAutofit lnSpcReduction="10000"/>
          </a:bodyPr>
          <a:lstStyle/>
          <a:p>
            <a:pPr>
              <a:lnSpc>
                <a:spcPct val="80000"/>
              </a:lnSpc>
              <a:buClrTx/>
              <a:buNone/>
              <a:defRPr/>
            </a:pPr>
            <a:r>
              <a:rPr lang="en-US" sz="2000" dirty="0" smtClean="0">
                <a:solidFill>
                  <a:schemeClr val="tx2"/>
                </a:solidFill>
              </a:rPr>
              <a:t> </a:t>
            </a:r>
          </a:p>
          <a:p>
            <a:pPr lvl="1">
              <a:lnSpc>
                <a:spcPct val="80000"/>
              </a:lnSpc>
              <a:buClrTx/>
              <a:buFont typeface="Wingdings" pitchFamily="2" charset="2"/>
              <a:buChar char="§"/>
              <a:defRPr/>
            </a:pPr>
            <a:r>
              <a:rPr lang="en-US" dirty="0" smtClean="0">
                <a:solidFill>
                  <a:schemeClr val="tx2"/>
                </a:solidFill>
              </a:rPr>
              <a:t>CMOS technology</a:t>
            </a:r>
          </a:p>
          <a:p>
            <a:pPr lvl="1">
              <a:lnSpc>
                <a:spcPct val="80000"/>
              </a:lnSpc>
              <a:buClrTx/>
              <a:buFont typeface="Wingdings" pitchFamily="2" charset="2"/>
              <a:buChar char="§"/>
              <a:defRPr/>
            </a:pPr>
            <a:r>
              <a:rPr lang="en-US" dirty="0" smtClean="0">
                <a:solidFill>
                  <a:schemeClr val="tx2"/>
                </a:solidFill>
              </a:rPr>
              <a:t>40 years of Moore’s law</a:t>
            </a:r>
          </a:p>
          <a:p>
            <a:pPr>
              <a:lnSpc>
                <a:spcPct val="80000"/>
              </a:lnSpc>
              <a:buClrTx/>
              <a:defRPr/>
            </a:pPr>
            <a:endParaRPr lang="en-US" sz="2000" dirty="0" smtClean="0">
              <a:solidFill>
                <a:schemeClr val="tx2"/>
              </a:solidFill>
            </a:endParaRPr>
          </a:p>
          <a:p>
            <a:pPr>
              <a:lnSpc>
                <a:spcPct val="80000"/>
              </a:lnSpc>
              <a:buClrTx/>
              <a:defRPr/>
            </a:pPr>
            <a:endParaRPr lang="en-US" sz="2000" dirty="0">
              <a:solidFill>
                <a:schemeClr val="tx2"/>
              </a:solidFill>
            </a:endParaRPr>
          </a:p>
          <a:p>
            <a:pPr>
              <a:lnSpc>
                <a:spcPct val="80000"/>
              </a:lnSpc>
              <a:buClrTx/>
              <a:defRPr/>
            </a:pPr>
            <a:endParaRPr lang="en-US" sz="2000" dirty="0" smtClean="0">
              <a:solidFill>
                <a:schemeClr val="tx2"/>
              </a:solidFill>
            </a:endParaRPr>
          </a:p>
          <a:p>
            <a:pPr lvl="1">
              <a:lnSpc>
                <a:spcPct val="80000"/>
              </a:lnSpc>
              <a:buClrTx/>
              <a:buFont typeface="Wingdings" pitchFamily="2" charset="2"/>
              <a:buChar char="§"/>
              <a:defRPr/>
            </a:pPr>
            <a:r>
              <a:rPr lang="en-US" dirty="0" smtClean="0">
                <a:solidFill>
                  <a:schemeClr val="tx2"/>
                </a:solidFill>
              </a:rPr>
              <a:t>Natural nucleotides</a:t>
            </a:r>
          </a:p>
          <a:p>
            <a:pPr lvl="1">
              <a:lnSpc>
                <a:spcPct val="80000"/>
              </a:lnSpc>
              <a:buClrTx/>
              <a:buFont typeface="Wingdings" pitchFamily="2" charset="2"/>
              <a:buChar char="§"/>
              <a:defRPr/>
            </a:pPr>
            <a:r>
              <a:rPr lang="en-US" dirty="0" smtClean="0">
                <a:solidFill>
                  <a:schemeClr val="tx2"/>
                </a:solidFill>
              </a:rPr>
              <a:t>No lasers</a:t>
            </a:r>
          </a:p>
          <a:p>
            <a:pPr lvl="1">
              <a:lnSpc>
                <a:spcPct val="80000"/>
              </a:lnSpc>
              <a:buClrTx/>
              <a:buFont typeface="Wingdings" pitchFamily="2" charset="2"/>
              <a:buChar char="§"/>
              <a:defRPr/>
            </a:pPr>
            <a:r>
              <a:rPr lang="en-US" dirty="0" smtClean="0">
                <a:solidFill>
                  <a:schemeClr val="tx2"/>
                </a:solidFill>
              </a:rPr>
              <a:t>No optics</a:t>
            </a:r>
          </a:p>
          <a:p>
            <a:pPr lvl="1">
              <a:lnSpc>
                <a:spcPct val="80000"/>
              </a:lnSpc>
              <a:buClrTx/>
              <a:buFont typeface="Wingdings" pitchFamily="2" charset="2"/>
              <a:buChar char="§"/>
              <a:defRPr/>
            </a:pPr>
            <a:r>
              <a:rPr lang="en-US" dirty="0" smtClean="0">
                <a:solidFill>
                  <a:schemeClr val="tx2"/>
                </a:solidFill>
              </a:rPr>
              <a:t>No camera</a:t>
            </a:r>
          </a:p>
          <a:p>
            <a:pPr lvl="1">
              <a:lnSpc>
                <a:spcPct val="80000"/>
              </a:lnSpc>
              <a:buClrTx/>
              <a:buFont typeface="Wingdings" pitchFamily="2" charset="2"/>
              <a:buChar char="§"/>
              <a:defRPr/>
            </a:pPr>
            <a:r>
              <a:rPr lang="en-US" dirty="0" smtClean="0">
                <a:solidFill>
                  <a:schemeClr val="tx2"/>
                </a:solidFill>
              </a:rPr>
              <a:t>No fluorescence</a:t>
            </a:r>
          </a:p>
          <a:p>
            <a:pPr lvl="1">
              <a:lnSpc>
                <a:spcPct val="80000"/>
              </a:lnSpc>
              <a:buClrTx/>
              <a:buFont typeface="Wingdings" pitchFamily="2" charset="2"/>
              <a:buChar char="§"/>
              <a:defRPr/>
            </a:pPr>
            <a:r>
              <a:rPr lang="en-US" dirty="0" smtClean="0">
                <a:solidFill>
                  <a:schemeClr val="tx2"/>
                </a:solidFill>
              </a:rPr>
              <a:t>No enzyme cascade</a:t>
            </a:r>
          </a:p>
          <a:p>
            <a:pPr lvl="1">
              <a:lnSpc>
                <a:spcPct val="80000"/>
              </a:lnSpc>
              <a:buClrTx/>
              <a:buFont typeface="Wingdings" pitchFamily="2" charset="2"/>
              <a:buChar char="§"/>
              <a:defRPr/>
            </a:pPr>
            <a:endParaRPr lang="en-US" dirty="0" smtClean="0">
              <a:solidFill>
                <a:schemeClr val="tx2"/>
              </a:solidFill>
            </a:endParaRPr>
          </a:p>
          <a:p>
            <a:pPr lvl="1">
              <a:lnSpc>
                <a:spcPct val="80000"/>
              </a:lnSpc>
              <a:buClrTx/>
              <a:buFont typeface="Wingdings" pitchFamily="2" charset="2"/>
              <a:buChar char="§"/>
              <a:defRPr/>
            </a:pPr>
            <a:endParaRPr lang="en-US" dirty="0" smtClean="0">
              <a:solidFill>
                <a:schemeClr val="tx2"/>
              </a:solidFill>
            </a:endParaRPr>
          </a:p>
          <a:p>
            <a:pPr lvl="1">
              <a:lnSpc>
                <a:spcPct val="80000"/>
              </a:lnSpc>
              <a:buClrTx/>
              <a:buFont typeface="Wingdings" pitchFamily="2" charset="2"/>
              <a:buChar char="§"/>
              <a:defRPr/>
            </a:pPr>
            <a:r>
              <a:rPr lang="en-US" dirty="0" smtClean="0">
                <a:solidFill>
                  <a:schemeClr val="tx2"/>
                </a:solidFill>
              </a:rPr>
              <a:t>Rapid detection of sequence extension</a:t>
            </a:r>
          </a:p>
          <a:p>
            <a:pPr>
              <a:lnSpc>
                <a:spcPct val="80000"/>
              </a:lnSpc>
              <a:defRPr/>
            </a:pPr>
            <a:endParaRPr lang="en-US" sz="2000" dirty="0" smtClean="0">
              <a:solidFill>
                <a:schemeClr val="tx2"/>
              </a:solidFill>
            </a:endParaRPr>
          </a:p>
        </p:txBody>
      </p:sp>
    </p:spTree>
    <p:extLst>
      <p:ext uri="{BB962C8B-B14F-4D97-AF65-F5344CB8AC3E}">
        <p14:creationId xmlns:p14="http://schemas.microsoft.com/office/powerpoint/2010/main" val="406158711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387768" y="2557950"/>
            <a:ext cx="2468562" cy="2910304"/>
            <a:chOff x="3154196" y="1690423"/>
            <a:chExt cx="2468562" cy="2910304"/>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4196" y="1690423"/>
              <a:ext cx="2468562" cy="2910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bwMode="auto">
            <a:xfrm>
              <a:off x="3154196" y="3458923"/>
              <a:ext cx="2468562" cy="79593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sp>
        <p:nvSpPr>
          <p:cNvPr id="2" name="Title 1"/>
          <p:cNvSpPr>
            <a:spLocks noGrp="1"/>
          </p:cNvSpPr>
          <p:nvPr>
            <p:ph type="title"/>
          </p:nvPr>
        </p:nvSpPr>
        <p:spPr>
          <a:xfrm>
            <a:off x="457200" y="0"/>
            <a:ext cx="8229600" cy="1143000"/>
          </a:xfrm>
        </p:spPr>
        <p:txBody>
          <a:bodyPr/>
          <a:lstStyle/>
          <a:p>
            <a:r>
              <a:rPr lang="en-US" dirty="0" smtClean="0">
                <a:latin typeface="Arial" pitchFamily="34" charset="0"/>
                <a:cs typeface="Arial" pitchFamily="34" charset="0"/>
              </a:rPr>
              <a:t>Semiconductor Technology</a:t>
            </a:r>
            <a:endParaRPr lang="en-US" dirty="0">
              <a:latin typeface="Arial" pitchFamily="34" charset="0"/>
              <a:cs typeface="Arial" pitchFamily="34" charset="0"/>
            </a:endParaRPr>
          </a:p>
        </p:txBody>
      </p:sp>
      <p:grpSp>
        <p:nvGrpSpPr>
          <p:cNvPr id="3" name="Group 14"/>
          <p:cNvGrpSpPr/>
          <p:nvPr/>
        </p:nvGrpSpPr>
        <p:grpSpPr>
          <a:xfrm>
            <a:off x="228600" y="2557950"/>
            <a:ext cx="8450580" cy="2747031"/>
            <a:chOff x="228600" y="2544523"/>
            <a:chExt cx="8450580" cy="2747031"/>
          </a:xfrm>
        </p:grpSpPr>
        <p:pic>
          <p:nvPicPr>
            <p:cNvPr id="5" name="Picture 4" descr="ion_0022_SC_trans.png"/>
            <p:cNvPicPr>
              <a:picLocks noChangeAspect="1"/>
            </p:cNvPicPr>
            <p:nvPr/>
          </p:nvPicPr>
          <p:blipFill>
            <a:blip r:embed="rId4" cstate="print"/>
            <a:stretch>
              <a:fillRect/>
            </a:stretch>
          </p:blipFill>
          <p:spPr>
            <a:xfrm>
              <a:off x="457200" y="2544523"/>
              <a:ext cx="1828800" cy="1828800"/>
            </a:xfrm>
            <a:prstGeom prst="rect">
              <a:avLst/>
            </a:prstGeom>
          </p:spPr>
        </p:pic>
        <p:sp>
          <p:nvSpPr>
            <p:cNvPr id="6" name="TextBox 5"/>
            <p:cNvSpPr txBox="1"/>
            <p:nvPr/>
          </p:nvSpPr>
          <p:spPr>
            <a:xfrm>
              <a:off x="228600" y="4572000"/>
              <a:ext cx="2286000" cy="400110"/>
            </a:xfrm>
            <a:prstGeom prst="rect">
              <a:avLst/>
            </a:prstGeom>
            <a:noFill/>
          </p:spPr>
          <p:txBody>
            <a:bodyPr wrap="square" rtlCol="0">
              <a:spAutoFit/>
            </a:bodyPr>
            <a:lstStyle/>
            <a:p>
              <a:pPr algn="ctr"/>
              <a:r>
                <a:rPr lang="en-US" sz="2000" dirty="0" smtClean="0">
                  <a:latin typeface="Arial" pitchFamily="34" charset="0"/>
                  <a:cs typeface="Arial" pitchFamily="34" charset="0"/>
                </a:rPr>
                <a:t>Wafer</a:t>
              </a:r>
              <a:endParaRPr lang="en-US" sz="2000" dirty="0">
                <a:latin typeface="Arial" pitchFamily="34" charset="0"/>
                <a:cs typeface="Arial" pitchFamily="34" charset="0"/>
              </a:endParaRPr>
            </a:p>
          </p:txBody>
        </p:sp>
        <p:pic>
          <p:nvPicPr>
            <p:cNvPr id="9" name="Picture 8" descr="step2_transparent background.jpg"/>
            <p:cNvPicPr>
              <a:picLocks noChangeAspect="1"/>
            </p:cNvPicPr>
            <p:nvPr/>
          </p:nvPicPr>
          <p:blipFill>
            <a:blip r:embed="rId5" cstate="print"/>
            <a:stretch>
              <a:fillRect/>
            </a:stretch>
          </p:blipFill>
          <p:spPr>
            <a:xfrm>
              <a:off x="5943600" y="2544523"/>
              <a:ext cx="2735580" cy="1828800"/>
            </a:xfrm>
            <a:prstGeom prst="rect">
              <a:avLst/>
            </a:prstGeom>
          </p:spPr>
        </p:pic>
        <p:sp>
          <p:nvSpPr>
            <p:cNvPr id="10" name="TextBox 9"/>
            <p:cNvSpPr txBox="1"/>
            <p:nvPr/>
          </p:nvSpPr>
          <p:spPr>
            <a:xfrm>
              <a:off x="6172200" y="4583668"/>
              <a:ext cx="2286000" cy="707886"/>
            </a:xfrm>
            <a:prstGeom prst="rect">
              <a:avLst/>
            </a:prstGeom>
            <a:noFill/>
          </p:spPr>
          <p:txBody>
            <a:bodyPr wrap="square" rtlCol="0">
              <a:spAutoFit/>
            </a:bodyPr>
            <a:lstStyle/>
            <a:p>
              <a:pPr algn="ctr"/>
              <a:r>
                <a:rPr lang="en-US" sz="2000" dirty="0" smtClean="0">
                  <a:latin typeface="Arial" pitchFamily="34" charset="0"/>
                  <a:cs typeface="Arial" pitchFamily="34" charset="0"/>
                </a:rPr>
                <a:t>Chip Cross Section</a:t>
              </a:r>
              <a:endParaRPr lang="en-US" sz="2000" dirty="0">
                <a:latin typeface="Arial" pitchFamily="34" charset="0"/>
                <a:cs typeface="Arial" pitchFamily="34" charset="0"/>
              </a:endParaRPr>
            </a:p>
          </p:txBody>
        </p:sp>
        <p:sp>
          <p:nvSpPr>
            <p:cNvPr id="8" name="TextBox 7"/>
            <p:cNvSpPr txBox="1"/>
            <p:nvPr/>
          </p:nvSpPr>
          <p:spPr>
            <a:xfrm>
              <a:off x="3023937" y="4583668"/>
              <a:ext cx="2286000" cy="400110"/>
            </a:xfrm>
            <a:prstGeom prst="rect">
              <a:avLst/>
            </a:prstGeom>
            <a:noFill/>
          </p:spPr>
          <p:txBody>
            <a:bodyPr wrap="square" rtlCol="0">
              <a:spAutoFit/>
            </a:bodyPr>
            <a:lstStyle/>
            <a:p>
              <a:pPr algn="ctr"/>
              <a:r>
                <a:rPr lang="en-US" sz="2000" dirty="0" smtClean="0">
                  <a:latin typeface="Arial" pitchFamily="34" charset="0"/>
                  <a:cs typeface="Arial" pitchFamily="34" charset="0"/>
                </a:rPr>
                <a:t>Chip</a:t>
              </a:r>
              <a:endParaRPr lang="en-US" sz="2000" dirty="0">
                <a:latin typeface="Arial" pitchFamily="34" charset="0"/>
                <a:cs typeface="Arial" pitchFamily="34" charset="0"/>
              </a:endParaRPr>
            </a:p>
          </p:txBody>
        </p:sp>
      </p:grpSp>
    </p:spTree>
    <p:extLst>
      <p:ext uri="{BB962C8B-B14F-4D97-AF65-F5344CB8AC3E}">
        <p14:creationId xmlns:p14="http://schemas.microsoft.com/office/powerpoint/2010/main" val="383908028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0"/>
            <a:ext cx="8229600" cy="1143000"/>
          </a:xfrm>
        </p:spPr>
        <p:txBody>
          <a:bodyPr/>
          <a:lstStyle/>
          <a:p>
            <a:r>
              <a:rPr lang="en-US" dirty="0" smtClean="0">
                <a:latin typeface="Arial" pitchFamily="34" charset="0"/>
                <a:cs typeface="Arial" pitchFamily="34" charset="0"/>
              </a:rPr>
              <a:t>Natural Chemistry</a:t>
            </a:r>
            <a:endParaRPr lang="en-US" dirty="0">
              <a:latin typeface="Arial" pitchFamily="34" charset="0"/>
              <a:cs typeface="Arial" pitchFamily="34" charset="0"/>
            </a:endParaRPr>
          </a:p>
        </p:txBody>
      </p:sp>
      <p:pic>
        <p:nvPicPr>
          <p:cNvPr id="11" name="Picture 1"/>
          <p:cNvPicPr>
            <a:picLocks noChangeAspect="1" noChangeArrowheads="1"/>
          </p:cNvPicPr>
          <p:nvPr/>
        </p:nvPicPr>
        <p:blipFill>
          <a:blip r:embed="rId3" cstate="email"/>
          <a:stretch>
            <a:fillRect/>
          </a:stretch>
        </p:blipFill>
        <p:spPr bwMode="auto">
          <a:xfrm>
            <a:off x="228600" y="1447800"/>
            <a:ext cx="5105592" cy="4267200"/>
          </a:xfrm>
          <a:prstGeom prst="rect">
            <a:avLst/>
          </a:prstGeom>
          <a:noFill/>
          <a:ln>
            <a:noFill/>
          </a:ln>
        </p:spPr>
      </p:pic>
      <p:sp>
        <p:nvSpPr>
          <p:cNvPr id="13" name="Oval 13"/>
          <p:cNvSpPr>
            <a:spLocks/>
          </p:cNvSpPr>
          <p:nvPr/>
        </p:nvSpPr>
        <p:spPr bwMode="auto">
          <a:xfrm>
            <a:off x="3140384" y="3154241"/>
            <a:ext cx="304800" cy="228600"/>
          </a:xfrm>
          <a:prstGeom prst="ellipse">
            <a:avLst/>
          </a:prstGeom>
          <a:noFill/>
          <a:ln w="38100">
            <a:solidFill>
              <a:srgbClr val="C00000"/>
            </a:solidFill>
            <a:prstDash val="solid"/>
            <a:miter lim="800000"/>
            <a:headEnd/>
            <a:tailEnd/>
          </a:ln>
        </p:spPr>
        <p:txBody>
          <a:bodyPr lIns="0" tIns="0" rIns="0" bIns="0">
            <a:prstTxWarp prst="textNoShape">
              <a:avLst/>
            </a:prstTxWarp>
          </a:bodyPr>
          <a:lstStyle/>
          <a:p>
            <a:endParaRPr lang="en-US" dirty="0"/>
          </a:p>
        </p:txBody>
      </p:sp>
      <p:cxnSp>
        <p:nvCxnSpPr>
          <p:cNvPr id="15" name="Curved Connector 14"/>
          <p:cNvCxnSpPr>
            <a:stCxn id="13" idx="6"/>
          </p:cNvCxnSpPr>
          <p:nvPr/>
        </p:nvCxnSpPr>
        <p:spPr>
          <a:xfrm>
            <a:off x="3445184" y="3268541"/>
            <a:ext cx="1050616" cy="184153"/>
          </a:xfrm>
          <a:prstGeom prst="curvedConnector3">
            <a:avLst>
              <a:gd name="adj1" fmla="val 50000"/>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descr="hydrogen ion.png"/>
          <p:cNvPicPr>
            <a:picLocks noChangeAspect="1"/>
          </p:cNvPicPr>
          <p:nvPr/>
        </p:nvPicPr>
        <p:blipFill>
          <a:blip r:embed="rId4" cstate="print"/>
          <a:stretch>
            <a:fillRect/>
          </a:stretch>
        </p:blipFill>
        <p:spPr>
          <a:xfrm>
            <a:off x="4267200" y="3124200"/>
            <a:ext cx="914400" cy="685800"/>
          </a:xfrm>
          <a:prstGeom prst="rect">
            <a:avLst/>
          </a:prstGeom>
        </p:spPr>
      </p:pic>
      <p:sp>
        <p:nvSpPr>
          <p:cNvPr id="8" name="Content Placeholder 14"/>
          <p:cNvSpPr txBox="1">
            <a:spLocks/>
          </p:cNvSpPr>
          <p:nvPr/>
        </p:nvSpPr>
        <p:spPr bwMode="auto">
          <a:xfrm>
            <a:off x="5626262" y="2193142"/>
            <a:ext cx="4038600" cy="4525962"/>
          </a:xfrm>
          <a:prstGeom prst="rect">
            <a:avLst/>
          </a:prstGeom>
          <a:noFill/>
          <a:ln w="9525">
            <a:noFill/>
            <a:miter lim="800000"/>
            <a:headEnd/>
            <a:tailEnd/>
          </a:ln>
        </p:spPr>
        <p:txBody>
          <a:bodyPr vert="horz" wrap="square" lIns="91430" tIns="45716" rIns="91430" bIns="45716" numCol="1" anchor="t" anchorCtr="0" compatLnSpc="1">
            <a:prstTxWarp prst="textNoShape">
              <a:avLst/>
            </a:prstTxWarp>
            <a:normAutofit/>
          </a:bodyPr>
          <a:lstStyle>
            <a:lvl1pPr marL="188913" indent="-188913" algn="l" defTabSz="171450" rtl="0" eaLnBrk="1" fontAlgn="base" hangingPunct="1">
              <a:spcBef>
                <a:spcPct val="0"/>
              </a:spcBef>
              <a:spcAft>
                <a:spcPts val="600"/>
              </a:spcAft>
              <a:buClr>
                <a:schemeClr val="accent4"/>
              </a:buClr>
              <a:buChar char="•"/>
              <a:defRPr sz="2400" b="0">
                <a:solidFill>
                  <a:schemeClr val="tx1"/>
                </a:solidFill>
                <a:latin typeface="+mn-lt"/>
                <a:ea typeface="ＭＳ Ｐゴシック" pitchFamily="-60" charset="-128"/>
                <a:cs typeface="ＭＳ Ｐゴシック" pitchFamily="-60" charset="-128"/>
              </a:defRPr>
            </a:lvl1pPr>
            <a:lvl2pPr marL="342900" indent="-171450" algn="l" defTabSz="342900" rtl="0" eaLnBrk="1" fontAlgn="base" hangingPunct="1">
              <a:spcBef>
                <a:spcPct val="0"/>
              </a:spcBef>
              <a:spcAft>
                <a:spcPts val="600"/>
              </a:spcAft>
              <a:buClr>
                <a:schemeClr val="accent5">
                  <a:lumMod val="75000"/>
                </a:schemeClr>
              </a:buClr>
              <a:buFont typeface="Arial" pitchFamily="34" charset="0"/>
              <a:buChar char="•"/>
              <a:defRPr sz="2000">
                <a:solidFill>
                  <a:schemeClr val="tx1"/>
                </a:solidFill>
                <a:latin typeface="+mn-lt"/>
                <a:ea typeface="ＭＳ Ｐゴシック" pitchFamily="124" charset="-128"/>
              </a:defRPr>
            </a:lvl2pPr>
            <a:lvl3pPr marL="571500" indent="-171450" algn="l" defTabSz="571500" rtl="0" eaLnBrk="1" fontAlgn="base" hangingPunct="1">
              <a:spcBef>
                <a:spcPct val="0"/>
              </a:spcBef>
              <a:spcAft>
                <a:spcPts val="600"/>
              </a:spcAft>
              <a:buClr>
                <a:schemeClr val="accent5">
                  <a:lumMod val="75000"/>
                </a:schemeClr>
              </a:buClr>
              <a:buFont typeface="Arial" pitchFamily="34" charset="0"/>
              <a:buChar char="•"/>
              <a:defRPr>
                <a:solidFill>
                  <a:schemeClr val="tx1"/>
                </a:solidFill>
                <a:latin typeface="+mn-lt"/>
                <a:ea typeface="ＭＳ Ｐゴシック" pitchFamily="124" charset="-128"/>
              </a:defRPr>
            </a:lvl3pPr>
            <a:lvl4pPr marL="1317625" indent="-203200" algn="l" rtl="0" eaLnBrk="1" fontAlgn="base" hangingPunct="1">
              <a:spcBef>
                <a:spcPct val="0"/>
              </a:spcBef>
              <a:spcAft>
                <a:spcPct val="20000"/>
              </a:spcAft>
              <a:buFont typeface="Symbol" pitchFamily="18" charset="2"/>
              <a:buChar char="-"/>
              <a:defRPr sz="1600">
                <a:solidFill>
                  <a:schemeClr val="tx1"/>
                </a:solidFill>
                <a:latin typeface="+mn-lt"/>
                <a:ea typeface="ＭＳ Ｐゴシック" pitchFamily="124" charset="-128"/>
              </a:defRPr>
            </a:lvl4pPr>
            <a:lvl5pPr marL="17160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5pPr>
            <a:lvl6pPr marL="21732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6pPr>
            <a:lvl7pPr marL="26304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7pPr>
            <a:lvl8pPr marL="30876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8pPr>
            <a:lvl9pPr marL="35448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9pPr>
          </a:lstStyle>
          <a:p>
            <a:pPr lvl="1">
              <a:buClr>
                <a:srgbClr val="FF0000"/>
              </a:buClr>
              <a:buFont typeface="Wingdings" pitchFamily="2" charset="2"/>
              <a:buChar char="§"/>
            </a:pPr>
            <a:r>
              <a:rPr lang="en-US" dirty="0" smtClean="0"/>
              <a:t>Natural nucleotides</a:t>
            </a:r>
          </a:p>
          <a:p>
            <a:pPr lvl="1">
              <a:buClr>
                <a:srgbClr val="FF0000"/>
              </a:buClr>
              <a:buFont typeface="Wingdings" pitchFamily="2" charset="2"/>
              <a:buChar char="§"/>
            </a:pPr>
            <a:r>
              <a:rPr lang="en-US" dirty="0" smtClean="0"/>
              <a:t>No lasers</a:t>
            </a:r>
          </a:p>
          <a:p>
            <a:pPr lvl="1">
              <a:buClr>
                <a:srgbClr val="FF0000"/>
              </a:buClr>
              <a:buFont typeface="Wingdings" pitchFamily="2" charset="2"/>
              <a:buChar char="§"/>
            </a:pPr>
            <a:r>
              <a:rPr lang="en-US" dirty="0" smtClean="0"/>
              <a:t>No optics</a:t>
            </a:r>
          </a:p>
          <a:p>
            <a:pPr lvl="1">
              <a:buClr>
                <a:srgbClr val="FF0000"/>
              </a:buClr>
              <a:buFont typeface="Wingdings" pitchFamily="2" charset="2"/>
              <a:buChar char="§"/>
            </a:pPr>
            <a:r>
              <a:rPr lang="en-US" dirty="0" smtClean="0"/>
              <a:t>No camera</a:t>
            </a:r>
          </a:p>
          <a:p>
            <a:pPr lvl="1">
              <a:buClr>
                <a:srgbClr val="FF0000"/>
              </a:buClr>
              <a:buFont typeface="Wingdings" pitchFamily="2" charset="2"/>
              <a:buChar char="§"/>
            </a:pPr>
            <a:r>
              <a:rPr lang="en-US" dirty="0" smtClean="0"/>
              <a:t>No fluorescence</a:t>
            </a:r>
          </a:p>
          <a:p>
            <a:pPr lvl="1">
              <a:buClr>
                <a:srgbClr val="FF0000"/>
              </a:buClr>
              <a:buFont typeface="Wingdings" pitchFamily="2" charset="2"/>
              <a:buChar char="§"/>
            </a:pPr>
            <a:r>
              <a:rPr lang="en-US" dirty="0" smtClean="0"/>
              <a:t>No enzyme cascade</a:t>
            </a:r>
          </a:p>
          <a:p>
            <a:endParaRPr lang="en-US" dirty="0"/>
          </a:p>
        </p:txBody>
      </p:sp>
    </p:spTree>
    <p:extLst>
      <p:ext uri="{BB962C8B-B14F-4D97-AF65-F5344CB8AC3E}">
        <p14:creationId xmlns:p14="http://schemas.microsoft.com/office/powerpoint/2010/main" val="104482781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Fast Direct Detection</a:t>
            </a:r>
            <a:endParaRPr lang="en-US" dirty="0"/>
          </a:p>
        </p:txBody>
      </p:sp>
      <p:sp>
        <p:nvSpPr>
          <p:cNvPr id="137" name="Content Placeholder 60"/>
          <p:cNvSpPr>
            <a:spLocks noGrp="1"/>
          </p:cNvSpPr>
          <p:nvPr>
            <p:ph sz="half" idx="1"/>
          </p:nvPr>
        </p:nvSpPr>
        <p:spPr>
          <a:xfrm>
            <a:off x="2219325" y="4248150"/>
            <a:ext cx="5334000" cy="1981200"/>
          </a:xfrm>
        </p:spPr>
        <p:txBody>
          <a:bodyPr>
            <a:normAutofit/>
          </a:bodyPr>
          <a:lstStyle/>
          <a:p>
            <a:pPr>
              <a:buNone/>
            </a:pPr>
            <a:r>
              <a:rPr lang="en-US" sz="1600" dirty="0" smtClean="0"/>
              <a:t>DNA </a:t>
            </a:r>
            <a:r>
              <a:rPr lang="en-US" sz="1600" dirty="0" smtClean="0">
                <a:sym typeface="Wingdings" pitchFamily="2" charset="2"/>
              </a:rPr>
              <a:t> </a:t>
            </a:r>
            <a:r>
              <a:rPr lang="en-US" sz="1600" dirty="0" smtClean="0"/>
              <a:t>Ions </a:t>
            </a:r>
            <a:r>
              <a:rPr lang="en-US" sz="1600" dirty="0" smtClean="0">
                <a:sym typeface="Wingdings" pitchFamily="2" charset="2"/>
              </a:rPr>
              <a:t></a:t>
            </a:r>
            <a:r>
              <a:rPr lang="en-US" sz="1600" dirty="0" smtClean="0"/>
              <a:t> Sequence</a:t>
            </a:r>
          </a:p>
          <a:p>
            <a:pPr marL="396875" lvl="1" indent="-227013">
              <a:buClr>
                <a:schemeClr val="tx1"/>
              </a:buClr>
              <a:buFont typeface="Wingdings" pitchFamily="2" charset="2"/>
              <a:buChar char="§"/>
            </a:pPr>
            <a:r>
              <a:rPr lang="en-US" sz="1400" dirty="0" smtClean="0"/>
              <a:t>Nucleotides flow sequentially over Ion semiconductor chip</a:t>
            </a:r>
          </a:p>
          <a:p>
            <a:pPr marL="396875" lvl="1" indent="-227013">
              <a:buClr>
                <a:schemeClr val="tx1"/>
              </a:buClr>
              <a:buFont typeface="Wingdings" pitchFamily="2" charset="2"/>
              <a:buChar char="§"/>
            </a:pPr>
            <a:r>
              <a:rPr lang="en-US" sz="1400" dirty="0" smtClean="0"/>
              <a:t>One sensor per well per sequencing reaction</a:t>
            </a:r>
          </a:p>
          <a:p>
            <a:pPr marL="396875" lvl="1" indent="-227013">
              <a:buClr>
                <a:schemeClr val="tx1"/>
              </a:buClr>
              <a:buFont typeface="Wingdings" pitchFamily="2" charset="2"/>
              <a:buChar char="§"/>
            </a:pPr>
            <a:r>
              <a:rPr lang="en-US" sz="1400" dirty="0" smtClean="0"/>
              <a:t>Direct detection of natural DNA extension</a:t>
            </a:r>
          </a:p>
          <a:p>
            <a:pPr marL="396875" lvl="1" indent="-227013">
              <a:buClr>
                <a:schemeClr val="tx1"/>
              </a:buClr>
              <a:buFont typeface="Wingdings" pitchFamily="2" charset="2"/>
              <a:buChar char="§"/>
            </a:pPr>
            <a:r>
              <a:rPr lang="en-US" sz="1400" dirty="0" smtClean="0"/>
              <a:t>Millions of sequencing reactions per chip</a:t>
            </a:r>
          </a:p>
          <a:p>
            <a:pPr marL="396875" lvl="1" indent="-227013">
              <a:buClr>
                <a:schemeClr val="tx1"/>
              </a:buClr>
              <a:buFont typeface="Wingdings" pitchFamily="2" charset="2"/>
              <a:buChar char="§"/>
            </a:pPr>
            <a:r>
              <a:rPr lang="en-US" sz="1400" dirty="0" smtClean="0"/>
              <a:t>Fast cycle time, real time detection</a:t>
            </a:r>
          </a:p>
          <a:p>
            <a:endParaRPr lang="en-US" sz="1600" dirty="0"/>
          </a:p>
        </p:txBody>
      </p:sp>
      <p:grpSp>
        <p:nvGrpSpPr>
          <p:cNvPr id="3" name="Group 138"/>
          <p:cNvGrpSpPr/>
          <p:nvPr/>
        </p:nvGrpSpPr>
        <p:grpSpPr>
          <a:xfrm>
            <a:off x="165878" y="1218091"/>
            <a:ext cx="9513578" cy="3368718"/>
            <a:chOff x="163822" y="1401959"/>
            <a:chExt cx="9513578" cy="3368718"/>
          </a:xfrm>
        </p:grpSpPr>
        <p:sp>
          <p:nvSpPr>
            <p:cNvPr id="29" name="Right Arrow 28"/>
            <p:cNvSpPr/>
            <p:nvPr/>
          </p:nvSpPr>
          <p:spPr>
            <a:xfrm>
              <a:off x="5333842" y="2590800"/>
              <a:ext cx="381158" cy="304800"/>
            </a:xfrm>
            <a:prstGeom prst="rightArrow">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8" name="Picture 157" descr="high res signal image.014_cropped.png"/>
            <p:cNvPicPr>
              <a:picLocks noChangeAspect="1"/>
            </p:cNvPicPr>
            <p:nvPr/>
          </p:nvPicPr>
          <p:blipFill>
            <a:blip r:embed="rId3" cstate="print"/>
            <a:stretch>
              <a:fillRect/>
            </a:stretch>
          </p:blipFill>
          <p:spPr>
            <a:xfrm>
              <a:off x="5760720" y="1567912"/>
              <a:ext cx="3383280" cy="2623088"/>
            </a:xfrm>
            <a:prstGeom prst="rect">
              <a:avLst/>
            </a:prstGeom>
          </p:spPr>
        </p:pic>
        <p:sp>
          <p:nvSpPr>
            <p:cNvPr id="131" name="Rectangle 130"/>
            <p:cNvSpPr/>
            <p:nvPr/>
          </p:nvSpPr>
          <p:spPr>
            <a:xfrm>
              <a:off x="6019800" y="4191000"/>
              <a:ext cx="3657600" cy="261610"/>
            </a:xfrm>
            <a:prstGeom prst="rect">
              <a:avLst/>
            </a:prstGeom>
          </p:spPr>
          <p:txBody>
            <a:bodyPr wrap="square">
              <a:spAutoFit/>
            </a:bodyPr>
            <a:lstStyle/>
            <a:p>
              <a:r>
                <a:rPr lang="en-US" sz="1050" dirty="0" smtClean="0">
                  <a:solidFill>
                    <a:schemeClr val="tx1">
                      <a:lumMod val="50000"/>
                      <a:lumOff val="50000"/>
                    </a:schemeClr>
                  </a:solidFill>
                  <a:latin typeface="Calibri" pitchFamily="34" charset="0"/>
                  <a:cs typeface="Calibri" pitchFamily="34" charset="0"/>
                </a:rPr>
                <a:t>Rothberg J.M.  </a:t>
              </a:r>
              <a:r>
                <a:rPr lang="en-US" sz="1050" i="1" dirty="0" smtClean="0">
                  <a:solidFill>
                    <a:schemeClr val="tx1">
                      <a:lumMod val="50000"/>
                      <a:lumOff val="50000"/>
                    </a:schemeClr>
                  </a:solidFill>
                  <a:latin typeface="Calibri" pitchFamily="34" charset="0"/>
                  <a:cs typeface="Calibri" pitchFamily="34" charset="0"/>
                </a:rPr>
                <a:t>et al Nature doi:10.1038/nature10242 </a:t>
              </a:r>
              <a:endParaRPr lang="en-US" sz="1050" dirty="0">
                <a:solidFill>
                  <a:schemeClr val="tx1">
                    <a:lumMod val="50000"/>
                    <a:lumOff val="50000"/>
                  </a:schemeClr>
                </a:solidFill>
              </a:endParaRPr>
            </a:p>
          </p:txBody>
        </p:sp>
        <p:pic>
          <p:nvPicPr>
            <p:cNvPr id="132" name="Picture 2"/>
            <p:cNvPicPr>
              <a:picLocks noChangeAspect="1" noChangeArrowheads="1"/>
            </p:cNvPicPr>
            <p:nvPr/>
          </p:nvPicPr>
          <p:blipFill>
            <a:blip r:embed="rId4" cstate="print"/>
            <a:srcRect l="36111" t="40006" r="54167" b="45446"/>
            <a:stretch>
              <a:fillRect/>
            </a:stretch>
          </p:blipFill>
          <p:spPr bwMode="auto">
            <a:xfrm>
              <a:off x="381000" y="1524000"/>
              <a:ext cx="1143000" cy="1306286"/>
            </a:xfrm>
            <a:prstGeom prst="rect">
              <a:avLst/>
            </a:prstGeom>
            <a:noFill/>
            <a:ln w="9525">
              <a:noFill/>
              <a:miter lim="800000"/>
              <a:headEnd/>
              <a:tailEnd/>
            </a:ln>
            <a:effectLst/>
          </p:spPr>
        </p:pic>
        <p:pic>
          <p:nvPicPr>
            <p:cNvPr id="163" name="Picture 162" descr="step2_transparent background.jpg"/>
            <p:cNvPicPr>
              <a:picLocks noChangeAspect="1"/>
            </p:cNvPicPr>
            <p:nvPr/>
          </p:nvPicPr>
          <p:blipFill>
            <a:blip r:embed="rId5" cstate="email"/>
            <a:stretch>
              <a:fillRect/>
            </a:stretch>
          </p:blipFill>
          <p:spPr>
            <a:xfrm>
              <a:off x="163822" y="3657600"/>
              <a:ext cx="1664978" cy="1113077"/>
            </a:xfrm>
            <a:prstGeom prst="rect">
              <a:avLst/>
            </a:prstGeom>
          </p:spPr>
        </p:pic>
        <p:sp>
          <p:nvSpPr>
            <p:cNvPr id="199" name="Oval 198"/>
            <p:cNvSpPr/>
            <p:nvPr/>
          </p:nvSpPr>
          <p:spPr>
            <a:xfrm>
              <a:off x="3244352" y="2123448"/>
              <a:ext cx="934696" cy="934696"/>
            </a:xfrm>
            <a:prstGeom prst="ellipse">
              <a:avLst/>
            </a:prstGeom>
            <a:solidFill>
              <a:schemeClr val="accent6">
                <a:lumMod val="50000"/>
                <a:alpha val="50000"/>
              </a:schemeClr>
            </a:solidFill>
            <a:ln>
              <a:noFill/>
            </a:ln>
          </p:spPr>
          <p:style>
            <a:lnRef idx="1">
              <a:schemeClr val="accent6"/>
            </a:lnRef>
            <a:fillRef idx="1003">
              <a:schemeClr val="lt1"/>
            </a:fillRef>
            <a:effectRef idx="2">
              <a:schemeClr val="accent6"/>
            </a:effectRef>
            <a:fontRef idx="minor">
              <a:schemeClr val="lt1"/>
            </a:fontRef>
          </p:style>
          <p:txBody>
            <a:bodyPr rtlCol="0" anchor="ctr"/>
            <a:lstStyle/>
            <a:p>
              <a:pPr algn="ctr"/>
              <a:endParaRPr lang="en-US" dirty="0"/>
            </a:p>
          </p:txBody>
        </p:sp>
        <p:sp>
          <p:nvSpPr>
            <p:cNvPr id="203" name="Rectangle 202"/>
            <p:cNvSpPr/>
            <p:nvPr/>
          </p:nvSpPr>
          <p:spPr>
            <a:xfrm>
              <a:off x="3273669" y="3247046"/>
              <a:ext cx="854579" cy="17803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smtClean="0"/>
                <a:t>Sensor Plate</a:t>
              </a:r>
              <a:endParaRPr lang="en-US" sz="1000" dirty="0"/>
            </a:p>
          </p:txBody>
        </p:sp>
        <p:sp>
          <p:nvSpPr>
            <p:cNvPr id="219" name="Rectangle 218"/>
            <p:cNvSpPr/>
            <p:nvPr/>
          </p:nvSpPr>
          <p:spPr>
            <a:xfrm rot="5400000">
              <a:off x="3516840" y="3536357"/>
              <a:ext cx="400584" cy="17803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Rectangle 222"/>
            <p:cNvSpPr/>
            <p:nvPr/>
          </p:nvSpPr>
          <p:spPr>
            <a:xfrm>
              <a:off x="3520853" y="3469593"/>
              <a:ext cx="400584" cy="8011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Rectangle 238"/>
            <p:cNvSpPr/>
            <p:nvPr/>
          </p:nvSpPr>
          <p:spPr>
            <a:xfrm>
              <a:off x="3520853" y="3612022"/>
              <a:ext cx="400584" cy="8011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Rectangle 242"/>
            <p:cNvSpPr/>
            <p:nvPr/>
          </p:nvSpPr>
          <p:spPr>
            <a:xfrm>
              <a:off x="3609872" y="3825813"/>
              <a:ext cx="213645" cy="534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Rectangle 260"/>
            <p:cNvSpPr/>
            <p:nvPr/>
          </p:nvSpPr>
          <p:spPr>
            <a:xfrm>
              <a:off x="2515380" y="3870177"/>
              <a:ext cx="2403505" cy="5341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3" name="Rectangle 262"/>
            <p:cNvSpPr/>
            <p:nvPr/>
          </p:nvSpPr>
          <p:spPr>
            <a:xfrm>
              <a:off x="2515380" y="3914686"/>
              <a:ext cx="2403505" cy="35251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000" dirty="0" smtClean="0"/>
                <a:t>Silicon Substrate</a:t>
              </a:r>
              <a:endParaRPr lang="en-US" sz="1000" dirty="0"/>
            </a:p>
          </p:txBody>
        </p:sp>
        <p:sp>
          <p:nvSpPr>
            <p:cNvPr id="264" name="Rectangle 263"/>
            <p:cNvSpPr/>
            <p:nvPr/>
          </p:nvSpPr>
          <p:spPr>
            <a:xfrm>
              <a:off x="3129755" y="3892334"/>
              <a:ext cx="534112" cy="17803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Drain</a:t>
              </a:r>
              <a:endParaRPr lang="en-US" sz="1000" dirty="0"/>
            </a:p>
          </p:txBody>
        </p:sp>
        <p:sp>
          <p:nvSpPr>
            <p:cNvPr id="265" name="Rectangle 264"/>
            <p:cNvSpPr/>
            <p:nvPr/>
          </p:nvSpPr>
          <p:spPr>
            <a:xfrm>
              <a:off x="3729989" y="3859478"/>
              <a:ext cx="670817" cy="21918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Source</a:t>
              </a:r>
              <a:endParaRPr lang="en-US" sz="1000" dirty="0"/>
            </a:p>
          </p:txBody>
        </p:sp>
        <p:sp>
          <p:nvSpPr>
            <p:cNvPr id="266" name="Rectangle 265"/>
            <p:cNvSpPr/>
            <p:nvPr/>
          </p:nvSpPr>
          <p:spPr>
            <a:xfrm>
              <a:off x="2515380" y="3892334"/>
              <a:ext cx="534112" cy="17803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r>
                <a:rPr lang="en-US" sz="1000" dirty="0" smtClean="0"/>
                <a:t>Bulk</a:t>
              </a:r>
              <a:endParaRPr lang="en-US" sz="1000" dirty="0"/>
            </a:p>
          </p:txBody>
        </p:sp>
        <p:pic>
          <p:nvPicPr>
            <p:cNvPr id="267" name="Picture 4"/>
            <p:cNvPicPr>
              <a:picLocks noChangeAspect="1" noChangeArrowheads="1"/>
            </p:cNvPicPr>
            <p:nvPr/>
          </p:nvPicPr>
          <p:blipFill>
            <a:blip r:embed="rId6" cstate="email"/>
            <a:srcRect/>
            <a:stretch>
              <a:fillRect/>
            </a:stretch>
          </p:blipFill>
          <p:spPr bwMode="auto">
            <a:xfrm>
              <a:off x="2515380" y="2002122"/>
              <a:ext cx="758884" cy="1075643"/>
            </a:xfrm>
            <a:prstGeom prst="rect">
              <a:avLst/>
            </a:prstGeom>
            <a:noFill/>
            <a:ln w="9525">
              <a:noFill/>
              <a:miter lim="800000"/>
              <a:headEnd/>
              <a:tailEnd/>
            </a:ln>
            <a:effectLst/>
          </p:spPr>
        </p:pic>
        <p:pic>
          <p:nvPicPr>
            <p:cNvPr id="268" name="Picture 4"/>
            <p:cNvPicPr>
              <a:picLocks noChangeAspect="1" noChangeArrowheads="1"/>
            </p:cNvPicPr>
            <p:nvPr/>
          </p:nvPicPr>
          <p:blipFill>
            <a:blip r:embed="rId7" cstate="email"/>
            <a:srcRect/>
            <a:stretch>
              <a:fillRect/>
            </a:stretch>
          </p:blipFill>
          <p:spPr bwMode="auto">
            <a:xfrm flipH="1">
              <a:off x="4146052" y="2003010"/>
              <a:ext cx="772833" cy="1075643"/>
            </a:xfrm>
            <a:prstGeom prst="rect">
              <a:avLst/>
            </a:prstGeom>
            <a:noFill/>
            <a:ln w="9525">
              <a:noFill/>
              <a:miter lim="800000"/>
              <a:headEnd/>
              <a:tailEnd/>
            </a:ln>
            <a:effectLst/>
          </p:spPr>
        </p:pic>
        <p:sp>
          <p:nvSpPr>
            <p:cNvPr id="269" name="TextBox 268"/>
            <p:cNvSpPr txBox="1"/>
            <p:nvPr/>
          </p:nvSpPr>
          <p:spPr>
            <a:xfrm>
              <a:off x="2604399" y="1600200"/>
              <a:ext cx="578621" cy="265585"/>
            </a:xfrm>
            <a:prstGeom prst="rect">
              <a:avLst/>
            </a:prstGeom>
            <a:noFill/>
          </p:spPr>
          <p:txBody>
            <a:bodyPr wrap="square" rtlCol="0">
              <a:spAutoFit/>
            </a:bodyPr>
            <a:lstStyle/>
            <a:p>
              <a:r>
                <a:rPr lang="en-US" sz="1200" dirty="0" smtClean="0"/>
                <a:t>dNTP</a:t>
              </a:r>
              <a:endParaRPr lang="en-US" sz="1200" dirty="0"/>
            </a:p>
          </p:txBody>
        </p:sp>
        <p:cxnSp>
          <p:nvCxnSpPr>
            <p:cNvPr id="270" name="Straight Arrow Connector 269"/>
            <p:cNvCxnSpPr/>
            <p:nvPr/>
          </p:nvCxnSpPr>
          <p:spPr>
            <a:xfrm>
              <a:off x="2604399" y="1819990"/>
              <a:ext cx="1290771" cy="928"/>
            </a:xfrm>
            <a:prstGeom prst="straightConnector1">
              <a:avLst/>
            </a:prstGeom>
            <a:ln w="28575">
              <a:solidFill>
                <a:schemeClr val="accent3">
                  <a:lumMod val="50000"/>
                  <a:alpha val="50000"/>
                </a:schemeClr>
              </a:solidFill>
              <a:tailEnd type="arrow" w="lg" len="med"/>
            </a:ln>
          </p:spPr>
          <p:style>
            <a:lnRef idx="1">
              <a:schemeClr val="accent1"/>
            </a:lnRef>
            <a:fillRef idx="0">
              <a:schemeClr val="accent1"/>
            </a:fillRef>
            <a:effectRef idx="0">
              <a:schemeClr val="accent1"/>
            </a:effectRef>
            <a:fontRef idx="minor">
              <a:schemeClr val="tx1"/>
            </a:fontRef>
          </p:style>
        </p:cxnSp>
        <p:grpSp>
          <p:nvGrpSpPr>
            <p:cNvPr id="4" name="Group 43"/>
            <p:cNvGrpSpPr/>
            <p:nvPr/>
          </p:nvGrpSpPr>
          <p:grpSpPr>
            <a:xfrm>
              <a:off x="4344714" y="2414721"/>
              <a:ext cx="267056" cy="160234"/>
              <a:chOff x="3589020" y="2537460"/>
              <a:chExt cx="457200" cy="274320"/>
            </a:xfrm>
          </p:grpSpPr>
          <p:sp>
            <p:nvSpPr>
              <p:cNvPr id="375" name="Rectangle 374"/>
              <p:cNvSpPr/>
              <p:nvPr/>
            </p:nvSpPr>
            <p:spPr>
              <a:xfrm>
                <a:off x="3589020" y="2537460"/>
                <a:ext cx="457200" cy="27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6" name="Elbow Connector 375"/>
              <p:cNvCxnSpPr/>
              <p:nvPr/>
            </p:nvCxnSpPr>
            <p:spPr>
              <a:xfrm>
                <a:off x="3657600" y="2590800"/>
                <a:ext cx="76200" cy="158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Elbow Connector 376"/>
              <p:cNvCxnSpPr/>
              <p:nvPr/>
            </p:nvCxnSpPr>
            <p:spPr>
              <a:xfrm>
                <a:off x="3886200" y="2743200"/>
                <a:ext cx="76200" cy="158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16200000" flipH="1">
                <a:off x="3733800" y="2590800"/>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4"/>
            <p:cNvGrpSpPr/>
            <p:nvPr/>
          </p:nvGrpSpPr>
          <p:grpSpPr>
            <a:xfrm flipH="1">
              <a:off x="4340263" y="2686228"/>
              <a:ext cx="267056" cy="160234"/>
              <a:chOff x="3589020" y="2537460"/>
              <a:chExt cx="457200" cy="274320"/>
            </a:xfrm>
          </p:grpSpPr>
          <p:sp>
            <p:nvSpPr>
              <p:cNvPr id="371" name="Rectangle 370"/>
              <p:cNvSpPr/>
              <p:nvPr/>
            </p:nvSpPr>
            <p:spPr>
              <a:xfrm>
                <a:off x="3589020" y="2537460"/>
                <a:ext cx="457200" cy="27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2" name="Elbow Connector 371"/>
              <p:cNvCxnSpPr/>
              <p:nvPr/>
            </p:nvCxnSpPr>
            <p:spPr>
              <a:xfrm>
                <a:off x="3657600" y="2590800"/>
                <a:ext cx="76200" cy="158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Elbow Connector 372"/>
              <p:cNvCxnSpPr/>
              <p:nvPr/>
            </p:nvCxnSpPr>
            <p:spPr>
              <a:xfrm>
                <a:off x="3886200" y="2743200"/>
                <a:ext cx="76200" cy="158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rot="16200000" flipH="1">
                <a:off x="3733800" y="2590800"/>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49"/>
            <p:cNvGrpSpPr/>
            <p:nvPr/>
          </p:nvGrpSpPr>
          <p:grpSpPr>
            <a:xfrm flipH="1">
              <a:off x="4340263" y="3469593"/>
              <a:ext cx="267056" cy="160234"/>
              <a:chOff x="3589020" y="2537460"/>
              <a:chExt cx="457200" cy="274320"/>
            </a:xfrm>
          </p:grpSpPr>
          <p:sp>
            <p:nvSpPr>
              <p:cNvPr id="367" name="Rectangle 366"/>
              <p:cNvSpPr/>
              <p:nvPr/>
            </p:nvSpPr>
            <p:spPr>
              <a:xfrm>
                <a:off x="3589020" y="2537460"/>
                <a:ext cx="457200" cy="27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8" name="Elbow Connector 367"/>
              <p:cNvCxnSpPr/>
              <p:nvPr/>
            </p:nvCxnSpPr>
            <p:spPr>
              <a:xfrm>
                <a:off x="3657600" y="2590800"/>
                <a:ext cx="76200" cy="158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Elbow Connector 368"/>
              <p:cNvCxnSpPr/>
              <p:nvPr/>
            </p:nvCxnSpPr>
            <p:spPr>
              <a:xfrm>
                <a:off x="3886200" y="2743200"/>
                <a:ext cx="76200" cy="158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rot="16200000" flipH="1">
                <a:off x="3733800" y="2590800"/>
                <a:ext cx="15240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4" name="Straight Arrow Connector 273"/>
            <p:cNvCxnSpPr>
              <a:stCxn id="375" idx="2"/>
              <a:endCxn id="371" idx="0"/>
            </p:cNvCxnSpPr>
            <p:nvPr/>
          </p:nvCxnSpPr>
          <p:spPr>
            <a:xfrm rot="5400000">
              <a:off x="4420380" y="2628366"/>
              <a:ext cx="111273" cy="445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5" name="Straight Arrow Connector 274"/>
            <p:cNvCxnSpPr/>
            <p:nvPr/>
          </p:nvCxnSpPr>
          <p:spPr>
            <a:xfrm>
              <a:off x="4162226" y="2223331"/>
              <a:ext cx="178037" cy="133528"/>
            </a:xfrm>
            <a:prstGeom prst="straightConnector1">
              <a:avLst/>
            </a:prstGeom>
            <a:ln>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p:nvPr/>
          </p:nvCxnSpPr>
          <p:spPr>
            <a:xfrm>
              <a:off x="4162226" y="3336064"/>
              <a:ext cx="178037" cy="133528"/>
            </a:xfrm>
            <a:prstGeom prst="straightConnector1">
              <a:avLst/>
            </a:prstGeom>
            <a:ln>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77" name="Straight Arrow Connector 276"/>
            <p:cNvCxnSpPr>
              <a:endCxn id="265" idx="0"/>
            </p:cNvCxnSpPr>
            <p:nvPr/>
          </p:nvCxnSpPr>
          <p:spPr>
            <a:xfrm rot="5400000">
              <a:off x="4039978" y="3573331"/>
              <a:ext cx="311567" cy="260727"/>
            </a:xfrm>
            <a:prstGeom prst="straightConnector1">
              <a:avLst/>
            </a:prstGeom>
            <a:ln>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278" name="TextBox 277"/>
            <p:cNvSpPr txBox="1"/>
            <p:nvPr/>
          </p:nvSpPr>
          <p:spPr>
            <a:xfrm>
              <a:off x="4999428" y="3868822"/>
              <a:ext cx="639372" cy="398378"/>
            </a:xfrm>
            <a:prstGeom prst="rect">
              <a:avLst/>
            </a:prstGeom>
            <a:noFill/>
          </p:spPr>
          <p:txBody>
            <a:bodyPr wrap="none" lIns="0" rIns="0" rtlCol="0">
              <a:spAutoFit/>
            </a:bodyPr>
            <a:lstStyle/>
            <a:p>
              <a:r>
                <a:rPr lang="en-US" sz="1050" dirty="0" smtClean="0"/>
                <a:t>To column </a:t>
              </a:r>
            </a:p>
            <a:p>
              <a:r>
                <a:rPr lang="en-US" sz="1050" dirty="0" smtClean="0"/>
                <a:t>receiver</a:t>
              </a:r>
              <a:endParaRPr lang="en-US" sz="1050" dirty="0"/>
            </a:p>
          </p:txBody>
        </p:sp>
        <p:cxnSp>
          <p:nvCxnSpPr>
            <p:cNvPr id="279" name="Straight Arrow Connector 278"/>
            <p:cNvCxnSpPr/>
            <p:nvPr/>
          </p:nvCxnSpPr>
          <p:spPr>
            <a:xfrm>
              <a:off x="4532750" y="4003705"/>
              <a:ext cx="133528" cy="928"/>
            </a:xfrm>
            <a:prstGeom prst="straightConnector1">
              <a:avLst/>
            </a:prstGeom>
            <a:ln>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280" name="TextBox 279"/>
            <p:cNvSpPr txBox="1"/>
            <p:nvPr/>
          </p:nvSpPr>
          <p:spPr>
            <a:xfrm>
              <a:off x="4651819" y="2390143"/>
              <a:ext cx="347609" cy="265585"/>
            </a:xfrm>
            <a:prstGeom prst="rect">
              <a:avLst/>
            </a:prstGeom>
            <a:noFill/>
          </p:spPr>
          <p:txBody>
            <a:bodyPr wrap="square" lIns="0" rIns="0" rtlCol="0">
              <a:spAutoFit/>
            </a:bodyPr>
            <a:lstStyle/>
            <a:p>
              <a:r>
                <a:rPr lang="en-US" sz="1200" dirty="0" smtClean="0"/>
                <a:t>∆ pH</a:t>
              </a:r>
              <a:endParaRPr lang="en-US" sz="1200" dirty="0"/>
            </a:p>
          </p:txBody>
        </p:sp>
        <p:sp>
          <p:nvSpPr>
            <p:cNvPr id="281" name="TextBox 280"/>
            <p:cNvSpPr txBox="1"/>
            <p:nvPr/>
          </p:nvSpPr>
          <p:spPr>
            <a:xfrm>
              <a:off x="4597865" y="2666685"/>
              <a:ext cx="424507" cy="265585"/>
            </a:xfrm>
            <a:prstGeom prst="rect">
              <a:avLst/>
            </a:prstGeom>
            <a:noFill/>
          </p:spPr>
          <p:txBody>
            <a:bodyPr wrap="none" rtlCol="0">
              <a:spAutoFit/>
            </a:bodyPr>
            <a:lstStyle/>
            <a:p>
              <a:r>
                <a:rPr lang="en-US" sz="1200" dirty="0" smtClean="0"/>
                <a:t>∆ Q</a:t>
              </a:r>
              <a:endParaRPr lang="en-US" sz="1200" dirty="0"/>
            </a:p>
          </p:txBody>
        </p:sp>
        <p:sp>
          <p:nvSpPr>
            <p:cNvPr id="282" name="TextBox 281"/>
            <p:cNvSpPr txBox="1"/>
            <p:nvPr/>
          </p:nvSpPr>
          <p:spPr>
            <a:xfrm>
              <a:off x="4625561" y="3451351"/>
              <a:ext cx="407599" cy="265585"/>
            </a:xfrm>
            <a:prstGeom prst="rect">
              <a:avLst/>
            </a:prstGeom>
            <a:noFill/>
          </p:spPr>
          <p:txBody>
            <a:bodyPr wrap="none" rtlCol="0">
              <a:spAutoFit/>
            </a:bodyPr>
            <a:lstStyle/>
            <a:p>
              <a:r>
                <a:rPr lang="en-US" sz="1200" dirty="0" smtClean="0"/>
                <a:t>∆ V</a:t>
              </a:r>
              <a:endParaRPr lang="en-US" sz="1200" dirty="0"/>
            </a:p>
          </p:txBody>
        </p:sp>
        <p:cxnSp>
          <p:nvCxnSpPr>
            <p:cNvPr id="283" name="Straight Arrow Connector 282"/>
            <p:cNvCxnSpPr/>
            <p:nvPr/>
          </p:nvCxnSpPr>
          <p:spPr>
            <a:xfrm>
              <a:off x="2693417" y="1909008"/>
              <a:ext cx="1068224" cy="928"/>
            </a:xfrm>
            <a:prstGeom prst="straightConnector1">
              <a:avLst/>
            </a:prstGeom>
            <a:ln w="28575">
              <a:solidFill>
                <a:schemeClr val="accent3">
                  <a:lumMod val="50000"/>
                  <a:alpha val="50000"/>
                </a:schemeClr>
              </a:solidFill>
              <a:tailEnd type="arrow" w="lg" len="med"/>
            </a:ln>
          </p:spPr>
          <p:style>
            <a:lnRef idx="1">
              <a:schemeClr val="accent1"/>
            </a:lnRef>
            <a:fillRef idx="0">
              <a:schemeClr val="accent1"/>
            </a:fillRef>
            <a:effectRef idx="0">
              <a:schemeClr val="accent1"/>
            </a:effectRef>
            <a:fontRef idx="minor">
              <a:schemeClr val="tx1"/>
            </a:fontRef>
          </p:style>
        </p:cxnSp>
        <p:grpSp>
          <p:nvGrpSpPr>
            <p:cNvPr id="7" name="Group 208"/>
            <p:cNvGrpSpPr/>
            <p:nvPr/>
          </p:nvGrpSpPr>
          <p:grpSpPr>
            <a:xfrm rot="1618818">
              <a:off x="3905156" y="1417441"/>
              <a:ext cx="90397" cy="1219200"/>
              <a:chOff x="2514600" y="1676400"/>
              <a:chExt cx="154760" cy="1219200"/>
            </a:xfrm>
          </p:grpSpPr>
          <p:cxnSp>
            <p:nvCxnSpPr>
              <p:cNvPr id="348" name="Straight Connector 347"/>
              <p:cNvCxnSpPr/>
              <p:nvPr/>
            </p:nvCxnSpPr>
            <p:spPr>
              <a:xfrm rot="10800000" flipH="1">
                <a:off x="2593160" y="1727200"/>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rot="10800000" flipH="1">
                <a:off x="2522692" y="1812616"/>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rot="10800000" flipH="1">
                <a:off x="2590800" y="1929276"/>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207"/>
              <p:cNvGrpSpPr/>
              <p:nvPr/>
            </p:nvGrpSpPr>
            <p:grpSpPr>
              <a:xfrm>
                <a:off x="2514600" y="1676400"/>
                <a:ext cx="152400" cy="1219200"/>
                <a:chOff x="2514600" y="1676400"/>
                <a:chExt cx="152400" cy="1219200"/>
              </a:xfrm>
            </p:grpSpPr>
            <p:sp>
              <p:nvSpPr>
                <p:cNvPr id="352" name="Arc 351"/>
                <p:cNvSpPr/>
                <p:nvPr/>
              </p:nvSpPr>
              <p:spPr>
                <a:xfrm>
                  <a:off x="2590800" y="16764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3" name="Arc 352"/>
                <p:cNvSpPr/>
                <p:nvPr/>
              </p:nvSpPr>
              <p:spPr>
                <a:xfrm flipH="1">
                  <a:off x="2590800" y="17780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4" name="Arc 353"/>
                <p:cNvSpPr/>
                <p:nvPr/>
              </p:nvSpPr>
              <p:spPr>
                <a:xfrm>
                  <a:off x="2590800" y="18796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5" name="Arc 354"/>
                <p:cNvSpPr/>
                <p:nvPr/>
              </p:nvSpPr>
              <p:spPr>
                <a:xfrm flipH="1">
                  <a:off x="2590800" y="19812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6" name="Arc 355"/>
                <p:cNvSpPr/>
                <p:nvPr/>
              </p:nvSpPr>
              <p:spPr>
                <a:xfrm>
                  <a:off x="2590800" y="20828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7" name="Arc 356"/>
                <p:cNvSpPr/>
                <p:nvPr/>
              </p:nvSpPr>
              <p:spPr>
                <a:xfrm flipH="1">
                  <a:off x="2590800" y="21844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8" name="Arc 357"/>
                <p:cNvSpPr/>
                <p:nvPr/>
              </p:nvSpPr>
              <p:spPr>
                <a:xfrm>
                  <a:off x="2590800" y="22860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9" name="Arc 358"/>
                <p:cNvSpPr/>
                <p:nvPr/>
              </p:nvSpPr>
              <p:spPr>
                <a:xfrm flipH="1">
                  <a:off x="2590800" y="23876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0" name="Arc 359"/>
                <p:cNvSpPr/>
                <p:nvPr/>
              </p:nvSpPr>
              <p:spPr>
                <a:xfrm>
                  <a:off x="2590800" y="24892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1" name="Arc 360"/>
                <p:cNvSpPr/>
                <p:nvPr/>
              </p:nvSpPr>
              <p:spPr>
                <a:xfrm flipH="1">
                  <a:off x="2590800" y="25908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2" name="Arc 361"/>
                <p:cNvSpPr/>
                <p:nvPr/>
              </p:nvSpPr>
              <p:spPr>
                <a:xfrm>
                  <a:off x="2590800" y="26924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3" name="Arc 362"/>
                <p:cNvSpPr/>
                <p:nvPr/>
              </p:nvSpPr>
              <p:spPr>
                <a:xfrm flipH="1">
                  <a:off x="2590800" y="27940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4" name="Arc 363"/>
                <p:cNvSpPr/>
                <p:nvPr/>
              </p:nvSpPr>
              <p:spPr>
                <a:xfrm>
                  <a:off x="2514600" y="1676400"/>
                  <a:ext cx="76200" cy="101600"/>
                </a:xfrm>
                <a:prstGeom prst="arc">
                  <a:avLst>
                    <a:gd name="adj1" fmla="val 16200000"/>
                    <a:gd name="adj2" fmla="val 5575220"/>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5" name="Arc 364"/>
                <p:cNvSpPr/>
                <p:nvPr/>
              </p:nvSpPr>
              <p:spPr>
                <a:xfrm flipH="1">
                  <a:off x="2514600" y="1778000"/>
                  <a:ext cx="76200" cy="101600"/>
                </a:xfrm>
                <a:prstGeom prst="arc">
                  <a:avLst>
                    <a:gd name="adj1" fmla="val 16200000"/>
                    <a:gd name="adj2" fmla="val 5575220"/>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6" name="Arc 365"/>
                <p:cNvSpPr/>
                <p:nvPr/>
              </p:nvSpPr>
              <p:spPr>
                <a:xfrm>
                  <a:off x="2514600" y="1879600"/>
                  <a:ext cx="76200" cy="101600"/>
                </a:xfrm>
                <a:prstGeom prst="arc">
                  <a:avLst>
                    <a:gd name="adj1" fmla="val 16200000"/>
                    <a:gd name="adj2" fmla="val 5575220"/>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grpSp>
          <p:nvGrpSpPr>
            <p:cNvPr id="9" name="Group 209"/>
            <p:cNvGrpSpPr/>
            <p:nvPr/>
          </p:nvGrpSpPr>
          <p:grpSpPr>
            <a:xfrm rot="1618818">
              <a:off x="3776847" y="1401959"/>
              <a:ext cx="90397" cy="1219200"/>
              <a:chOff x="2514600" y="1676400"/>
              <a:chExt cx="154760" cy="1219200"/>
            </a:xfrm>
          </p:grpSpPr>
          <p:cxnSp>
            <p:nvCxnSpPr>
              <p:cNvPr id="329" name="Straight Connector 328"/>
              <p:cNvCxnSpPr/>
              <p:nvPr/>
            </p:nvCxnSpPr>
            <p:spPr>
              <a:xfrm rot="10800000" flipH="1">
                <a:off x="2593160" y="1727200"/>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rot="10800000" flipH="1">
                <a:off x="2522692" y="1812616"/>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rot="10800000" flipH="1">
                <a:off x="2590800" y="1929276"/>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207"/>
              <p:cNvGrpSpPr/>
              <p:nvPr/>
            </p:nvGrpSpPr>
            <p:grpSpPr>
              <a:xfrm>
                <a:off x="2514600" y="1676400"/>
                <a:ext cx="152400" cy="1219200"/>
                <a:chOff x="2514600" y="1676400"/>
                <a:chExt cx="152400" cy="1219200"/>
              </a:xfrm>
            </p:grpSpPr>
            <p:sp>
              <p:nvSpPr>
                <p:cNvPr id="333" name="Arc 332"/>
                <p:cNvSpPr/>
                <p:nvPr/>
              </p:nvSpPr>
              <p:spPr>
                <a:xfrm>
                  <a:off x="2590800" y="16764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4" name="Arc 333"/>
                <p:cNvSpPr/>
                <p:nvPr/>
              </p:nvSpPr>
              <p:spPr>
                <a:xfrm flipH="1">
                  <a:off x="2590800" y="17780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5" name="Arc 334"/>
                <p:cNvSpPr/>
                <p:nvPr/>
              </p:nvSpPr>
              <p:spPr>
                <a:xfrm>
                  <a:off x="2590800" y="18796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6" name="Arc 335"/>
                <p:cNvSpPr/>
                <p:nvPr/>
              </p:nvSpPr>
              <p:spPr>
                <a:xfrm flipH="1">
                  <a:off x="2590800" y="19812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7" name="Arc 336"/>
                <p:cNvSpPr/>
                <p:nvPr/>
              </p:nvSpPr>
              <p:spPr>
                <a:xfrm>
                  <a:off x="2590800" y="20828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8" name="Arc 337"/>
                <p:cNvSpPr/>
                <p:nvPr/>
              </p:nvSpPr>
              <p:spPr>
                <a:xfrm flipH="1">
                  <a:off x="2590800" y="21844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9" name="Arc 338"/>
                <p:cNvSpPr/>
                <p:nvPr/>
              </p:nvSpPr>
              <p:spPr>
                <a:xfrm>
                  <a:off x="2590800" y="22860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0" name="Arc 339"/>
                <p:cNvSpPr/>
                <p:nvPr/>
              </p:nvSpPr>
              <p:spPr>
                <a:xfrm flipH="1">
                  <a:off x="2590800" y="23876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1" name="Arc 340"/>
                <p:cNvSpPr/>
                <p:nvPr/>
              </p:nvSpPr>
              <p:spPr>
                <a:xfrm>
                  <a:off x="2590800" y="24892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2" name="Arc 341"/>
                <p:cNvSpPr/>
                <p:nvPr/>
              </p:nvSpPr>
              <p:spPr>
                <a:xfrm flipH="1">
                  <a:off x="2590800" y="25908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3" name="Arc 342"/>
                <p:cNvSpPr/>
                <p:nvPr/>
              </p:nvSpPr>
              <p:spPr>
                <a:xfrm>
                  <a:off x="2590800" y="26924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4" name="Arc 343"/>
                <p:cNvSpPr/>
                <p:nvPr/>
              </p:nvSpPr>
              <p:spPr>
                <a:xfrm flipH="1">
                  <a:off x="2590800" y="27940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5" name="Arc 344"/>
                <p:cNvSpPr/>
                <p:nvPr/>
              </p:nvSpPr>
              <p:spPr>
                <a:xfrm>
                  <a:off x="2514600" y="1676400"/>
                  <a:ext cx="76200" cy="101600"/>
                </a:xfrm>
                <a:prstGeom prst="arc">
                  <a:avLst>
                    <a:gd name="adj1" fmla="val 16200000"/>
                    <a:gd name="adj2" fmla="val 5575220"/>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6" name="Arc 345"/>
                <p:cNvSpPr/>
                <p:nvPr/>
              </p:nvSpPr>
              <p:spPr>
                <a:xfrm flipH="1">
                  <a:off x="2514600" y="1778000"/>
                  <a:ext cx="76200" cy="101600"/>
                </a:xfrm>
                <a:prstGeom prst="arc">
                  <a:avLst>
                    <a:gd name="adj1" fmla="val 16200000"/>
                    <a:gd name="adj2" fmla="val 5575220"/>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7" name="Arc 346"/>
                <p:cNvSpPr/>
                <p:nvPr/>
              </p:nvSpPr>
              <p:spPr>
                <a:xfrm>
                  <a:off x="2514600" y="1879600"/>
                  <a:ext cx="76200" cy="101600"/>
                </a:xfrm>
                <a:prstGeom prst="arc">
                  <a:avLst>
                    <a:gd name="adj1" fmla="val 16200000"/>
                    <a:gd name="adj2" fmla="val 5575220"/>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grpSp>
          <p:nvGrpSpPr>
            <p:cNvPr id="11" name="Group 229"/>
            <p:cNvGrpSpPr/>
            <p:nvPr/>
          </p:nvGrpSpPr>
          <p:grpSpPr>
            <a:xfrm rot="1618818">
              <a:off x="3981356" y="1493641"/>
              <a:ext cx="90397" cy="1219200"/>
              <a:chOff x="2514600" y="1676400"/>
              <a:chExt cx="154760" cy="1219200"/>
            </a:xfrm>
          </p:grpSpPr>
          <p:cxnSp>
            <p:nvCxnSpPr>
              <p:cNvPr id="310" name="Straight Connector 309"/>
              <p:cNvCxnSpPr/>
              <p:nvPr/>
            </p:nvCxnSpPr>
            <p:spPr>
              <a:xfrm rot="10800000" flipH="1">
                <a:off x="2593160" y="1727200"/>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rot="10800000" flipH="1">
                <a:off x="2522692" y="1812616"/>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rot="10800000" flipH="1">
                <a:off x="2590800" y="1929276"/>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207"/>
              <p:cNvGrpSpPr/>
              <p:nvPr/>
            </p:nvGrpSpPr>
            <p:grpSpPr>
              <a:xfrm>
                <a:off x="2514600" y="1676400"/>
                <a:ext cx="152400" cy="1219200"/>
                <a:chOff x="2514600" y="1676400"/>
                <a:chExt cx="152400" cy="1219200"/>
              </a:xfrm>
            </p:grpSpPr>
            <p:sp>
              <p:nvSpPr>
                <p:cNvPr id="314" name="Arc 313"/>
                <p:cNvSpPr/>
                <p:nvPr/>
              </p:nvSpPr>
              <p:spPr>
                <a:xfrm>
                  <a:off x="2590800" y="16764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5" name="Arc 314"/>
                <p:cNvSpPr/>
                <p:nvPr/>
              </p:nvSpPr>
              <p:spPr>
                <a:xfrm flipH="1">
                  <a:off x="2590800" y="17780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6" name="Arc 315"/>
                <p:cNvSpPr/>
                <p:nvPr/>
              </p:nvSpPr>
              <p:spPr>
                <a:xfrm>
                  <a:off x="2590800" y="18796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7" name="Arc 316"/>
                <p:cNvSpPr/>
                <p:nvPr/>
              </p:nvSpPr>
              <p:spPr>
                <a:xfrm flipH="1">
                  <a:off x="2590800" y="19812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8" name="Arc 317"/>
                <p:cNvSpPr/>
                <p:nvPr/>
              </p:nvSpPr>
              <p:spPr>
                <a:xfrm>
                  <a:off x="2590800" y="20828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9" name="Arc 318"/>
                <p:cNvSpPr/>
                <p:nvPr/>
              </p:nvSpPr>
              <p:spPr>
                <a:xfrm flipH="1">
                  <a:off x="2590800" y="21844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0" name="Arc 319"/>
                <p:cNvSpPr/>
                <p:nvPr/>
              </p:nvSpPr>
              <p:spPr>
                <a:xfrm>
                  <a:off x="2590800" y="22860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1" name="Arc 320"/>
                <p:cNvSpPr/>
                <p:nvPr/>
              </p:nvSpPr>
              <p:spPr>
                <a:xfrm flipH="1">
                  <a:off x="2590800" y="23876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2" name="Arc 321"/>
                <p:cNvSpPr/>
                <p:nvPr/>
              </p:nvSpPr>
              <p:spPr>
                <a:xfrm>
                  <a:off x="2590800" y="24892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3" name="Arc 322"/>
                <p:cNvSpPr/>
                <p:nvPr/>
              </p:nvSpPr>
              <p:spPr>
                <a:xfrm flipH="1">
                  <a:off x="2590800" y="25908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4" name="Arc 323"/>
                <p:cNvSpPr/>
                <p:nvPr/>
              </p:nvSpPr>
              <p:spPr>
                <a:xfrm>
                  <a:off x="2590800" y="26924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5" name="Arc 324"/>
                <p:cNvSpPr/>
                <p:nvPr/>
              </p:nvSpPr>
              <p:spPr>
                <a:xfrm flipH="1">
                  <a:off x="2590800" y="27940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6" name="Arc 325"/>
                <p:cNvSpPr/>
                <p:nvPr/>
              </p:nvSpPr>
              <p:spPr>
                <a:xfrm>
                  <a:off x="2514600" y="1676400"/>
                  <a:ext cx="76200" cy="101600"/>
                </a:xfrm>
                <a:prstGeom prst="arc">
                  <a:avLst>
                    <a:gd name="adj1" fmla="val 16200000"/>
                    <a:gd name="adj2" fmla="val 5575220"/>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7" name="Arc 326"/>
                <p:cNvSpPr/>
                <p:nvPr/>
              </p:nvSpPr>
              <p:spPr>
                <a:xfrm flipH="1">
                  <a:off x="2514600" y="1778000"/>
                  <a:ext cx="76200" cy="101600"/>
                </a:xfrm>
                <a:prstGeom prst="arc">
                  <a:avLst>
                    <a:gd name="adj1" fmla="val 16200000"/>
                    <a:gd name="adj2" fmla="val 5575220"/>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8" name="Arc 327"/>
                <p:cNvSpPr/>
                <p:nvPr/>
              </p:nvSpPr>
              <p:spPr>
                <a:xfrm>
                  <a:off x="2514600" y="1879600"/>
                  <a:ext cx="76200" cy="101600"/>
                </a:xfrm>
                <a:prstGeom prst="arc">
                  <a:avLst>
                    <a:gd name="adj1" fmla="val 16200000"/>
                    <a:gd name="adj2" fmla="val 5575220"/>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grpSp>
          <p:nvGrpSpPr>
            <p:cNvPr id="13" name="Group 249"/>
            <p:cNvGrpSpPr/>
            <p:nvPr/>
          </p:nvGrpSpPr>
          <p:grpSpPr>
            <a:xfrm rot="1618818">
              <a:off x="3676556" y="1417441"/>
              <a:ext cx="90397" cy="1219200"/>
              <a:chOff x="2514600" y="1676400"/>
              <a:chExt cx="154760" cy="1219200"/>
            </a:xfrm>
          </p:grpSpPr>
          <p:cxnSp>
            <p:nvCxnSpPr>
              <p:cNvPr id="291" name="Straight Connector 290"/>
              <p:cNvCxnSpPr/>
              <p:nvPr/>
            </p:nvCxnSpPr>
            <p:spPr>
              <a:xfrm rot="10800000" flipH="1">
                <a:off x="2593160" y="1727200"/>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0800000" flipH="1">
                <a:off x="2522692" y="1812616"/>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rot="10800000" flipH="1">
                <a:off x="2590800" y="1929276"/>
                <a:ext cx="76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207"/>
              <p:cNvGrpSpPr/>
              <p:nvPr/>
            </p:nvGrpSpPr>
            <p:grpSpPr>
              <a:xfrm>
                <a:off x="2514600" y="1676400"/>
                <a:ext cx="152400" cy="1219200"/>
                <a:chOff x="2514600" y="1676400"/>
                <a:chExt cx="152400" cy="1219200"/>
              </a:xfrm>
            </p:grpSpPr>
            <p:sp>
              <p:nvSpPr>
                <p:cNvPr id="295" name="Arc 294"/>
                <p:cNvSpPr/>
                <p:nvPr/>
              </p:nvSpPr>
              <p:spPr>
                <a:xfrm>
                  <a:off x="2590800" y="16764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6" name="Arc 295"/>
                <p:cNvSpPr/>
                <p:nvPr/>
              </p:nvSpPr>
              <p:spPr>
                <a:xfrm flipH="1">
                  <a:off x="2590800" y="17780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7" name="Arc 296"/>
                <p:cNvSpPr/>
                <p:nvPr/>
              </p:nvSpPr>
              <p:spPr>
                <a:xfrm>
                  <a:off x="2590800" y="18796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8" name="Arc 297"/>
                <p:cNvSpPr/>
                <p:nvPr/>
              </p:nvSpPr>
              <p:spPr>
                <a:xfrm flipH="1">
                  <a:off x="2590800" y="19812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9" name="Arc 298"/>
                <p:cNvSpPr/>
                <p:nvPr/>
              </p:nvSpPr>
              <p:spPr>
                <a:xfrm>
                  <a:off x="2590800" y="20828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0" name="Arc 299"/>
                <p:cNvSpPr/>
                <p:nvPr/>
              </p:nvSpPr>
              <p:spPr>
                <a:xfrm flipH="1">
                  <a:off x="2590800" y="21844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1" name="Arc 300"/>
                <p:cNvSpPr/>
                <p:nvPr/>
              </p:nvSpPr>
              <p:spPr>
                <a:xfrm>
                  <a:off x="2590800" y="22860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2" name="Arc 301"/>
                <p:cNvSpPr/>
                <p:nvPr/>
              </p:nvSpPr>
              <p:spPr>
                <a:xfrm flipH="1">
                  <a:off x="2590800" y="23876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3" name="Arc 302"/>
                <p:cNvSpPr/>
                <p:nvPr/>
              </p:nvSpPr>
              <p:spPr>
                <a:xfrm>
                  <a:off x="2590800" y="24892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4" name="Arc 303"/>
                <p:cNvSpPr/>
                <p:nvPr/>
              </p:nvSpPr>
              <p:spPr>
                <a:xfrm flipH="1">
                  <a:off x="2590800" y="25908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5" name="Arc 304"/>
                <p:cNvSpPr/>
                <p:nvPr/>
              </p:nvSpPr>
              <p:spPr>
                <a:xfrm>
                  <a:off x="2590800" y="26924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6" name="Arc 305"/>
                <p:cNvSpPr/>
                <p:nvPr/>
              </p:nvSpPr>
              <p:spPr>
                <a:xfrm flipH="1">
                  <a:off x="2590800" y="2794000"/>
                  <a:ext cx="76200" cy="101600"/>
                </a:xfrm>
                <a:prstGeom prst="arc">
                  <a:avLst>
                    <a:gd name="adj1" fmla="val 16200000"/>
                    <a:gd name="adj2" fmla="val 557522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7" name="Arc 306"/>
                <p:cNvSpPr/>
                <p:nvPr/>
              </p:nvSpPr>
              <p:spPr>
                <a:xfrm>
                  <a:off x="2514600" y="1676400"/>
                  <a:ext cx="76200" cy="101600"/>
                </a:xfrm>
                <a:prstGeom prst="arc">
                  <a:avLst>
                    <a:gd name="adj1" fmla="val 16200000"/>
                    <a:gd name="adj2" fmla="val 5575220"/>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8" name="Arc 307"/>
                <p:cNvSpPr/>
                <p:nvPr/>
              </p:nvSpPr>
              <p:spPr>
                <a:xfrm flipH="1">
                  <a:off x="2514600" y="1778000"/>
                  <a:ext cx="76200" cy="101600"/>
                </a:xfrm>
                <a:prstGeom prst="arc">
                  <a:avLst>
                    <a:gd name="adj1" fmla="val 16200000"/>
                    <a:gd name="adj2" fmla="val 5575220"/>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9" name="Arc 308"/>
                <p:cNvSpPr/>
                <p:nvPr/>
              </p:nvSpPr>
              <p:spPr>
                <a:xfrm>
                  <a:off x="2514600" y="1879600"/>
                  <a:ext cx="76200" cy="101600"/>
                </a:xfrm>
                <a:prstGeom prst="arc">
                  <a:avLst>
                    <a:gd name="adj1" fmla="val 16200000"/>
                    <a:gd name="adj2" fmla="val 5575220"/>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sp>
          <p:nvSpPr>
            <p:cNvPr id="288" name="Rectangle 66"/>
            <p:cNvSpPr/>
            <p:nvPr/>
          </p:nvSpPr>
          <p:spPr>
            <a:xfrm>
              <a:off x="2515380" y="3069008"/>
              <a:ext cx="2403505" cy="17803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Sensing Layer</a:t>
              </a:r>
              <a:endParaRPr lang="en-US" sz="1000" dirty="0"/>
            </a:p>
          </p:txBody>
        </p:sp>
        <p:cxnSp>
          <p:nvCxnSpPr>
            <p:cNvPr id="289" name="Straight Arrow Connector 288"/>
            <p:cNvCxnSpPr/>
            <p:nvPr/>
          </p:nvCxnSpPr>
          <p:spPr>
            <a:xfrm rot="5400000">
              <a:off x="4139971" y="2868716"/>
              <a:ext cx="267520" cy="223011"/>
            </a:xfrm>
            <a:prstGeom prst="straightConnector1">
              <a:avLst/>
            </a:prstGeom>
            <a:ln>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290" name="Rectangle 289"/>
            <p:cNvSpPr/>
            <p:nvPr/>
          </p:nvSpPr>
          <p:spPr>
            <a:xfrm>
              <a:off x="4046500" y="2002333"/>
              <a:ext cx="222325" cy="26194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smtClean="0">
                  <a:solidFill>
                    <a:schemeClr val="tx1"/>
                  </a:solidFill>
                </a:rPr>
                <a:t>H</a:t>
              </a:r>
              <a:r>
                <a:rPr lang="en-US" sz="1200" baseline="30000" dirty="0" smtClean="0">
                  <a:solidFill>
                    <a:schemeClr val="tx1"/>
                  </a:solidFill>
                </a:rPr>
                <a:t>+</a:t>
              </a:r>
              <a:endParaRPr lang="en-US" sz="1200" baseline="30000" dirty="0">
                <a:solidFill>
                  <a:schemeClr val="tx1"/>
                </a:solidFill>
              </a:endParaRPr>
            </a:p>
          </p:txBody>
        </p:sp>
        <p:cxnSp>
          <p:nvCxnSpPr>
            <p:cNvPr id="393" name="Straight Connector 392"/>
            <p:cNvCxnSpPr>
              <a:stCxn id="163" idx="2"/>
            </p:cNvCxnSpPr>
            <p:nvPr/>
          </p:nvCxnSpPr>
          <p:spPr>
            <a:xfrm rot="5400000" flipH="1" flipV="1">
              <a:off x="1427516" y="3835994"/>
              <a:ext cx="503477" cy="13658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Arrow Connector 384"/>
            <p:cNvCxnSpPr/>
            <p:nvPr/>
          </p:nvCxnSpPr>
          <p:spPr>
            <a:xfrm rot="5400000">
              <a:off x="381397" y="2742803"/>
              <a:ext cx="1066800" cy="794"/>
            </a:xfrm>
            <a:prstGeom prst="straightConnector1">
              <a:avLst/>
            </a:pr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rot="5400000" flipH="1" flipV="1">
              <a:off x="609600" y="2362200"/>
              <a:ext cx="2133600" cy="15240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3429187" y="2370084"/>
            <a:ext cx="556563" cy="369332"/>
          </a:xfrm>
          <a:prstGeom prst="rect">
            <a:avLst/>
          </a:prstGeom>
        </p:spPr>
        <p:txBody>
          <a:bodyPr wrap="none">
            <a:spAutoFit/>
          </a:bodyPr>
          <a:lstStyle/>
          <a:p>
            <a:r>
              <a:rPr lang="en-US" sz="1800" dirty="0" smtClean="0"/>
              <a:t>ISP</a:t>
            </a:r>
            <a:endParaRPr lang="en-US" sz="1800" dirty="0"/>
          </a:p>
        </p:txBody>
      </p:sp>
      <p:pic>
        <p:nvPicPr>
          <p:cNvPr id="307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3627" y="1394087"/>
            <a:ext cx="2108700" cy="2537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Arrow Connector 16"/>
          <p:cNvCxnSpPr/>
          <p:nvPr/>
        </p:nvCxnSpPr>
        <p:spPr bwMode="auto">
          <a:xfrm>
            <a:off x="917251" y="2697418"/>
            <a:ext cx="0" cy="731520"/>
          </a:xfrm>
          <a:prstGeom prst="straightConnector1">
            <a:avLst/>
          </a:prstGeom>
          <a:ln w="25400">
            <a:headEnd type="none" w="med" len="med"/>
            <a:tailEnd type="arrow"/>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8424496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Applications</a:t>
            </a:r>
            <a:endParaRPr lang="en-US" dirty="0"/>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 y="0"/>
            <a:ext cx="9144001" cy="6339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279038" y="114513"/>
            <a:ext cx="6604973" cy="707886"/>
          </a:xfrm>
          <a:prstGeom prst="rect">
            <a:avLst/>
          </a:prstGeom>
          <a:noFill/>
        </p:spPr>
        <p:txBody>
          <a:bodyPr wrap="square" rtlCol="0">
            <a:spAutoFit/>
          </a:bodyPr>
          <a:lstStyle/>
          <a:p>
            <a:pPr algn="ctr"/>
            <a:r>
              <a:rPr lang="en-US" sz="4000" b="1" dirty="0" smtClean="0">
                <a:solidFill>
                  <a:schemeClr val="bg1"/>
                </a:solidFill>
                <a:latin typeface="Calibri Light" panose="020F0302020204030204" pitchFamily="34" charset="0"/>
              </a:rPr>
              <a:t>Ion S5 and Ion S5 XL Systems</a:t>
            </a:r>
          </a:p>
        </p:txBody>
      </p:sp>
      <p:sp>
        <p:nvSpPr>
          <p:cNvPr id="10" name="TextBox 9"/>
          <p:cNvSpPr txBox="1"/>
          <p:nvPr/>
        </p:nvSpPr>
        <p:spPr>
          <a:xfrm>
            <a:off x="28221" y="2009891"/>
            <a:ext cx="4981223" cy="3539430"/>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Calibri Light" panose="020F0302020204030204" pitchFamily="34" charset="0"/>
              </a:rPr>
              <a:t>Simplest NGS </a:t>
            </a:r>
            <a:r>
              <a:rPr lang="en-US" sz="1600" b="1" dirty="0" smtClean="0">
                <a:solidFill>
                  <a:schemeClr val="bg1"/>
                </a:solidFill>
                <a:latin typeface="Calibri Light" panose="020F0302020204030204" pitchFamily="34" charset="0"/>
              </a:rPr>
              <a:t>targeted workflow </a:t>
            </a:r>
            <a:r>
              <a:rPr lang="en-US" sz="1600" dirty="0" smtClean="0">
                <a:solidFill>
                  <a:schemeClr val="bg1"/>
                </a:solidFill>
                <a:latin typeface="Calibri Light" panose="020F0302020204030204" pitchFamily="34" charset="0"/>
              </a:rPr>
              <a:t> - &lt;45mins </a:t>
            </a:r>
            <a:r>
              <a:rPr lang="en-US" sz="1600" dirty="0">
                <a:solidFill>
                  <a:schemeClr val="bg1"/>
                </a:solidFill>
                <a:latin typeface="Calibri Light" panose="020F0302020204030204" pitchFamily="34" charset="0"/>
              </a:rPr>
              <a:t>total hands-on time from DNA to data with Ion Chef™ </a:t>
            </a:r>
            <a:r>
              <a:rPr lang="en-US" sz="1600" dirty="0" smtClean="0">
                <a:solidFill>
                  <a:schemeClr val="bg1"/>
                </a:solidFill>
                <a:latin typeface="Calibri Light" panose="020F0302020204030204" pitchFamily="34" charset="0"/>
              </a:rPr>
              <a:t>System</a:t>
            </a:r>
          </a:p>
          <a:p>
            <a:pPr marL="285750" indent="-285750">
              <a:buFont typeface="Arial" panose="020B0604020202020204" pitchFamily="34" charset="0"/>
              <a:buChar char="•"/>
            </a:pPr>
            <a:endParaRPr lang="en-US" sz="1600" dirty="0" smtClean="0">
              <a:solidFill>
                <a:schemeClr val="bg1"/>
              </a:solidFill>
              <a:latin typeface="Calibri Light" panose="020F0302020204030204" pitchFamily="34" charset="0"/>
            </a:endParaRPr>
          </a:p>
          <a:p>
            <a:pPr marL="285750" indent="-285750">
              <a:buFont typeface="Arial" panose="020B0604020202020204" pitchFamily="34" charset="0"/>
              <a:buChar char="•"/>
            </a:pPr>
            <a:r>
              <a:rPr lang="en-US" sz="1600" b="1" dirty="0" smtClean="0">
                <a:solidFill>
                  <a:schemeClr val="bg1"/>
                </a:solidFill>
                <a:latin typeface="Calibri Light" panose="020F0302020204030204" pitchFamily="34" charset="0"/>
              </a:rPr>
              <a:t>Fastest </a:t>
            </a:r>
            <a:r>
              <a:rPr lang="en-US" sz="1600" b="1" dirty="0">
                <a:solidFill>
                  <a:schemeClr val="bg1"/>
                </a:solidFill>
                <a:latin typeface="Calibri Light" panose="020F0302020204030204" pitchFamily="34" charset="0"/>
              </a:rPr>
              <a:t>run time </a:t>
            </a:r>
            <a:r>
              <a:rPr lang="en-US" sz="1600" dirty="0">
                <a:solidFill>
                  <a:schemeClr val="bg1"/>
                </a:solidFill>
                <a:latin typeface="Calibri Light" panose="020F0302020204030204" pitchFamily="34" charset="0"/>
              </a:rPr>
              <a:t>– </a:t>
            </a:r>
            <a:r>
              <a:rPr lang="en-US" sz="1600" dirty="0" smtClean="0">
                <a:solidFill>
                  <a:schemeClr val="bg1"/>
                </a:solidFill>
                <a:latin typeface="Calibri Light" panose="020F0302020204030204" pitchFamily="34" charset="0"/>
              </a:rPr>
              <a:t>as little as 3.5 </a:t>
            </a:r>
            <a:r>
              <a:rPr lang="en-US" sz="1600" dirty="0">
                <a:solidFill>
                  <a:schemeClr val="bg1"/>
                </a:solidFill>
                <a:latin typeface="Calibri Light" panose="020F0302020204030204" pitchFamily="34" charset="0"/>
              </a:rPr>
              <a:t>hours from sequence to BAM files.  </a:t>
            </a:r>
            <a:endParaRPr lang="en-US" sz="1600" dirty="0" smtClean="0">
              <a:solidFill>
                <a:schemeClr val="bg1"/>
              </a:solidFill>
              <a:latin typeface="Calibri Light" panose="020F0302020204030204" pitchFamily="34" charset="0"/>
            </a:endParaRPr>
          </a:p>
          <a:p>
            <a:pPr marL="285750" indent="-285750">
              <a:buFont typeface="Arial" panose="020B0604020202020204" pitchFamily="34" charset="0"/>
              <a:buChar char="•"/>
            </a:pPr>
            <a:endParaRPr lang="en-US" sz="1600" dirty="0" smtClean="0">
              <a:solidFill>
                <a:schemeClr val="bg1"/>
              </a:solidFill>
              <a:latin typeface="Calibri Light" panose="020F0302020204030204" pitchFamily="34" charset="0"/>
            </a:endParaRPr>
          </a:p>
          <a:p>
            <a:pPr marL="285750" indent="-285750">
              <a:buFont typeface="Arial" panose="020B0604020202020204" pitchFamily="34" charset="0"/>
              <a:buChar char="•"/>
            </a:pPr>
            <a:r>
              <a:rPr lang="en-US" sz="1600" b="1" dirty="0" smtClean="0">
                <a:solidFill>
                  <a:schemeClr val="bg1"/>
                </a:solidFill>
                <a:latin typeface="Calibri Light" panose="020F0302020204030204" pitchFamily="34" charset="0"/>
              </a:rPr>
              <a:t>Lowest </a:t>
            </a:r>
            <a:r>
              <a:rPr lang="en-US" sz="1600" b="1" dirty="0">
                <a:solidFill>
                  <a:schemeClr val="bg1"/>
                </a:solidFill>
                <a:latin typeface="Calibri Light" panose="020F0302020204030204" pitchFamily="34" charset="0"/>
              </a:rPr>
              <a:t>capital investment </a:t>
            </a:r>
            <a:r>
              <a:rPr lang="en-US" sz="1600" dirty="0">
                <a:solidFill>
                  <a:schemeClr val="bg1"/>
                </a:solidFill>
                <a:latin typeface="Calibri Light" panose="020F0302020204030204" pitchFamily="34" charset="0"/>
              </a:rPr>
              <a:t>- Single platform for all targeted applications with flexibility to </a:t>
            </a:r>
            <a:r>
              <a:rPr lang="en-US" sz="1600" dirty="0" smtClean="0">
                <a:solidFill>
                  <a:schemeClr val="bg1"/>
                </a:solidFill>
                <a:latin typeface="Calibri Light" panose="020F0302020204030204" pitchFamily="34" charset="0"/>
              </a:rPr>
              <a:t>scale</a:t>
            </a:r>
          </a:p>
          <a:p>
            <a:pPr marL="285750" indent="-285750">
              <a:buFont typeface="Arial" panose="020B0604020202020204" pitchFamily="34" charset="0"/>
              <a:buChar char="•"/>
            </a:pPr>
            <a:endParaRPr lang="en-US" sz="1600" dirty="0" smtClean="0">
              <a:solidFill>
                <a:schemeClr val="bg1"/>
              </a:solidFill>
              <a:latin typeface="Calibri Light" panose="020F0302020204030204" pitchFamily="34" charset="0"/>
            </a:endParaRPr>
          </a:p>
          <a:p>
            <a:pPr marL="285750" indent="-285750">
              <a:buFont typeface="Arial" panose="020B0604020202020204" pitchFamily="34" charset="0"/>
              <a:buChar char="•"/>
            </a:pPr>
            <a:r>
              <a:rPr lang="en-US" sz="1600" b="1" dirty="0" smtClean="0">
                <a:solidFill>
                  <a:schemeClr val="bg1"/>
                </a:solidFill>
                <a:latin typeface="Calibri Light" panose="020F0302020204030204" pitchFamily="34" charset="0"/>
              </a:rPr>
              <a:t>Lowest </a:t>
            </a:r>
            <a:r>
              <a:rPr lang="en-US" sz="1600" b="1" dirty="0">
                <a:solidFill>
                  <a:schemeClr val="bg1"/>
                </a:solidFill>
                <a:latin typeface="Calibri Light" panose="020F0302020204030204" pitchFamily="34" charset="0"/>
              </a:rPr>
              <a:t>DNA/RNA input </a:t>
            </a:r>
            <a:r>
              <a:rPr lang="en-US" sz="1600" dirty="0">
                <a:solidFill>
                  <a:schemeClr val="bg1"/>
                </a:solidFill>
                <a:latin typeface="Calibri Light" panose="020F0302020204030204" pitchFamily="34" charset="0"/>
              </a:rPr>
              <a:t>requirements – 1-10ng using Ion </a:t>
            </a:r>
            <a:r>
              <a:rPr lang="en-US" sz="1600" dirty="0" err="1">
                <a:solidFill>
                  <a:schemeClr val="bg1"/>
                </a:solidFill>
                <a:latin typeface="Calibri Light" panose="020F0302020204030204" pitchFamily="34" charset="0"/>
              </a:rPr>
              <a:t>AmpliSeq</a:t>
            </a:r>
            <a:r>
              <a:rPr lang="en-US" sz="1600" dirty="0">
                <a:solidFill>
                  <a:schemeClr val="bg1"/>
                </a:solidFill>
                <a:latin typeface="Calibri Light" panose="020F0302020204030204" pitchFamily="34" charset="0"/>
              </a:rPr>
              <a:t>™ </a:t>
            </a:r>
            <a:r>
              <a:rPr lang="en-US" sz="1600" dirty="0" smtClean="0">
                <a:solidFill>
                  <a:schemeClr val="bg1"/>
                </a:solidFill>
                <a:latin typeface="Calibri Light" panose="020F0302020204030204" pitchFamily="34" charset="0"/>
              </a:rPr>
              <a:t>technology</a:t>
            </a:r>
          </a:p>
          <a:p>
            <a:pPr marL="285750" indent="-285750">
              <a:buFont typeface="Arial" panose="020B0604020202020204" pitchFamily="34" charset="0"/>
              <a:buChar char="•"/>
            </a:pPr>
            <a:endParaRPr lang="en-US" sz="1600" dirty="0" smtClean="0">
              <a:solidFill>
                <a:schemeClr val="bg1"/>
              </a:solidFill>
              <a:latin typeface="Calibri Light" panose="020F0302020204030204" pitchFamily="34" charset="0"/>
            </a:endParaRPr>
          </a:p>
          <a:p>
            <a:pPr marL="285750" indent="-285750">
              <a:buFont typeface="Arial" panose="020B0604020202020204" pitchFamily="34" charset="0"/>
              <a:buChar char="•"/>
            </a:pPr>
            <a:r>
              <a:rPr lang="en-US" sz="1600" b="1" dirty="0" smtClean="0">
                <a:solidFill>
                  <a:schemeClr val="bg1"/>
                </a:solidFill>
                <a:latin typeface="Calibri Light" panose="020F0302020204030204" pitchFamily="34" charset="0"/>
              </a:rPr>
              <a:t>Easy </a:t>
            </a:r>
            <a:r>
              <a:rPr lang="en-US" sz="1600" b="1" dirty="0">
                <a:solidFill>
                  <a:schemeClr val="bg1"/>
                </a:solidFill>
                <a:latin typeface="Calibri Light" panose="020F0302020204030204" pitchFamily="34" charset="0"/>
              </a:rPr>
              <a:t>setup and training </a:t>
            </a:r>
            <a:r>
              <a:rPr lang="en-US" sz="1600" dirty="0">
                <a:solidFill>
                  <a:schemeClr val="bg1"/>
                </a:solidFill>
                <a:latin typeface="Calibri Light" panose="020F0302020204030204" pitchFamily="34" charset="0"/>
              </a:rPr>
              <a:t>– single day installation and plug and play cartridge-based </a:t>
            </a:r>
            <a:r>
              <a:rPr lang="en-US" sz="1600" dirty="0" smtClean="0">
                <a:solidFill>
                  <a:schemeClr val="bg1"/>
                </a:solidFill>
                <a:latin typeface="Calibri Light" panose="020F0302020204030204" pitchFamily="34" charset="0"/>
              </a:rPr>
              <a:t>reagents</a:t>
            </a:r>
            <a:endParaRPr lang="en-US" sz="1600" dirty="0">
              <a:solidFill>
                <a:schemeClr val="bg1"/>
              </a:solidFill>
              <a:latin typeface="Calibri Light" panose="020F0302020204030204" pitchFamily="34" charset="0"/>
            </a:endParaRPr>
          </a:p>
        </p:txBody>
      </p:sp>
      <p:sp>
        <p:nvSpPr>
          <p:cNvPr id="6" name="Rectangle 5"/>
          <p:cNvSpPr/>
          <p:nvPr/>
        </p:nvSpPr>
        <p:spPr>
          <a:xfrm>
            <a:off x="242887" y="780113"/>
            <a:ext cx="8677275" cy="707886"/>
          </a:xfrm>
          <a:prstGeom prst="rect">
            <a:avLst/>
          </a:prstGeom>
        </p:spPr>
        <p:txBody>
          <a:bodyPr wrap="square">
            <a:spAutoFit/>
          </a:bodyPr>
          <a:lstStyle/>
          <a:p>
            <a:pPr algn="ctr"/>
            <a:r>
              <a:rPr lang="en-US" sz="2000" i="1" dirty="0">
                <a:solidFill>
                  <a:schemeClr val="bg1"/>
                </a:solidFill>
              </a:rPr>
              <a:t>Simplest and fastest targeted sequencing system </a:t>
            </a:r>
            <a:endParaRPr lang="en-US" sz="2000" i="1" dirty="0" smtClean="0">
              <a:solidFill>
                <a:schemeClr val="bg1"/>
              </a:solidFill>
            </a:endParaRPr>
          </a:p>
          <a:p>
            <a:pPr algn="ctr"/>
            <a:r>
              <a:rPr lang="en-US" sz="2000" i="1" dirty="0" smtClean="0">
                <a:solidFill>
                  <a:schemeClr val="bg1"/>
                </a:solidFill>
              </a:rPr>
              <a:t>with </a:t>
            </a:r>
            <a:r>
              <a:rPr lang="en-US" sz="2000" i="1" dirty="0">
                <a:solidFill>
                  <a:schemeClr val="bg1"/>
                </a:solidFill>
              </a:rPr>
              <a:t>the lowest capital investment </a:t>
            </a:r>
            <a:endParaRPr lang="en-US" sz="2000" dirty="0">
              <a:solidFill>
                <a:schemeClr val="bg1"/>
              </a:solidFill>
            </a:endParaRPr>
          </a:p>
        </p:txBody>
      </p:sp>
    </p:spTree>
    <p:extLst>
      <p:ext uri="{BB962C8B-B14F-4D97-AF65-F5344CB8AC3E}">
        <p14:creationId xmlns:p14="http://schemas.microsoft.com/office/powerpoint/2010/main" val="3159296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fade">
                                      <p:cBhvr>
                                        <p:cTn id="22" dur="500"/>
                                        <p:tgtEl>
                                          <p:spTgt spid="10">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animEffect transition="in" filter="fade">
                                      <p:cBhvr>
                                        <p:cTn id="27"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10479" y="2886075"/>
            <a:ext cx="3256806" cy="283897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17766" y="2799974"/>
            <a:ext cx="4459534" cy="292507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449359" y="1504807"/>
            <a:ext cx="1882245" cy="957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97760" y="1499955"/>
            <a:ext cx="1882244" cy="962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US" dirty="0" smtClean="0"/>
              <a:t>Ion </a:t>
            </a:r>
            <a:r>
              <a:rPr lang="en-US" dirty="0"/>
              <a:t>S5™ and S5™ XL Systems.</a:t>
            </a:r>
          </a:p>
        </p:txBody>
      </p:sp>
      <p:sp>
        <p:nvSpPr>
          <p:cNvPr id="2" name="Right Arrow 1"/>
          <p:cNvSpPr/>
          <p:nvPr/>
        </p:nvSpPr>
        <p:spPr bwMode="auto">
          <a:xfrm>
            <a:off x="3513067" y="3976761"/>
            <a:ext cx="1004715" cy="457200"/>
          </a:xfrm>
          <a:prstGeom prst="rightArrow">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smtClean="0">
              <a:latin typeface="Arial" pitchFamily="124" charset="0"/>
            </a:endParaRPr>
          </a:p>
        </p:txBody>
      </p:sp>
    </p:spTree>
    <p:extLst>
      <p:ext uri="{BB962C8B-B14F-4D97-AF65-F5344CB8AC3E}">
        <p14:creationId xmlns:p14="http://schemas.microsoft.com/office/powerpoint/2010/main" val="2012303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CorpPPTtemplate_Internal[1]">
  <a:themeElements>
    <a:clrScheme name="2012_Corp and Custom">
      <a:dk1>
        <a:srgbClr val="000000"/>
      </a:dk1>
      <a:lt1>
        <a:srgbClr val="FFFFFF"/>
      </a:lt1>
      <a:dk2>
        <a:srgbClr val="293E6B"/>
      </a:dk2>
      <a:lt2>
        <a:srgbClr val="B5B7B4"/>
      </a:lt2>
      <a:accent1>
        <a:srgbClr val="C6D2E1"/>
      </a:accent1>
      <a:accent2>
        <a:srgbClr val="558476"/>
      </a:accent2>
      <a:accent3>
        <a:srgbClr val="009EDB"/>
      </a:accent3>
      <a:accent4>
        <a:srgbClr val="EE3134"/>
      </a:accent4>
      <a:accent5>
        <a:srgbClr val="5381AC"/>
      </a:accent5>
      <a:accent6>
        <a:srgbClr val="FFCC00"/>
      </a:accent6>
      <a:hlink>
        <a:srgbClr val="26BCD7"/>
      </a:hlink>
      <a:folHlink>
        <a:srgbClr val="78256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2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24" charset="0"/>
          </a:defRPr>
        </a:defPPr>
      </a:lstStyle>
    </a:lnDef>
  </a:objectDefaults>
  <a:extraClrSchemeLst>
    <a:extraClrScheme>
      <a:clrScheme name="2010ThermoFisherScientificPPTTemplate_rev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010ThermoFisherScientificPPTTemplate_rev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010ThermoFisherScientificPPTTemplate_rev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010ThermoFisherScientificPPTTemplate_rev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010ThermoFisherScientificPPTTemplate_rev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010ThermoFisherScientificPPTTemplate_rev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010ThermoFisherScientificPPTTemplate_rev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010ThermoFisherScientificPPTTemplate_rev2 8">
        <a:dk1>
          <a:srgbClr val="000000"/>
        </a:dk1>
        <a:lt1>
          <a:srgbClr val="FFFFFF"/>
        </a:lt1>
        <a:dk2>
          <a:srgbClr val="000000"/>
        </a:dk2>
        <a:lt2>
          <a:srgbClr val="FFFFFF"/>
        </a:lt2>
        <a:accent1>
          <a:srgbClr val="3399FF"/>
        </a:accent1>
        <a:accent2>
          <a:srgbClr val="3333CC"/>
        </a:accent2>
        <a:accent3>
          <a:srgbClr val="AAAAAA"/>
        </a:accent3>
        <a:accent4>
          <a:srgbClr val="DADADA"/>
        </a:accent4>
        <a:accent5>
          <a:srgbClr val="ADCAFF"/>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2010ThermoFisherScientificPPTTemplate_rev2 9">
        <a:dk1>
          <a:srgbClr val="000000"/>
        </a:dk1>
        <a:lt1>
          <a:srgbClr val="FFFFFF"/>
        </a:lt1>
        <a:dk2>
          <a:srgbClr val="000000"/>
        </a:dk2>
        <a:lt2>
          <a:srgbClr val="FFFFFF"/>
        </a:lt2>
        <a:accent1>
          <a:srgbClr val="66CCFF"/>
        </a:accent1>
        <a:accent2>
          <a:srgbClr val="3333CC"/>
        </a:accent2>
        <a:accent3>
          <a:srgbClr val="AAAAAA"/>
        </a:accent3>
        <a:accent4>
          <a:srgbClr val="DADADA"/>
        </a:accent4>
        <a:accent5>
          <a:srgbClr val="B8E2FF"/>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Lst>
  <a:custClrLst>
    <a:custClr name="Custom Color 1">
      <a:srgbClr val="26BCD7"/>
    </a:custClr>
    <a:custClr name="Custom Color 2">
      <a:srgbClr val="9ECEEB"/>
    </a:custClr>
    <a:custClr name="Custom Color 3">
      <a:srgbClr val="B5BF00"/>
    </a:custClr>
    <a:custClr name="Custom Color 4">
      <a:srgbClr val="8A9E99"/>
    </a:custClr>
    <a:custClr name="Custom Color 5">
      <a:srgbClr val="EF8200"/>
    </a:custClr>
    <a:custClr name="Custom Color 6">
      <a:srgbClr val="F2CB65"/>
    </a:custClr>
    <a:custClr name="Custom Color 7">
      <a:srgbClr val="78256F"/>
    </a:custClr>
    <a:custClr name="Custom Color 8">
      <a:srgbClr val="624D7D"/>
    </a:custClr>
    <a:custClr name="Custom Color 9">
      <a:srgbClr val="7A6691"/>
    </a:custClr>
    <a:custClr name="Custom Color 10">
      <a:srgbClr val="C4C1A0"/>
    </a:custClr>
    <a:custClr name="Custom Color 11">
      <a:srgbClr val="7E696D"/>
    </a:custClr>
    <a:custClr name="Custom Color 12">
      <a:srgbClr val="616265"/>
    </a:custClr>
  </a:custClr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Category xmlns="D21C6DFC-48BA-4751-AF2E-6C0D5802DB6B">1</Category>
    <Brand xmlns="D21C6DFC-48BA-4751-AF2E-6C0D5802DB6B">4</Brand>
    <Learn_x0020_More_x0020_Here xmlns="d21c6dfc-48ba-4751-af2e-6c0d5802db6b"/>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1AC783C093F8349A003B13A9A7C53EC" ma:contentTypeVersion="10" ma:contentTypeDescription="Create a new document." ma:contentTypeScope="" ma:versionID="0d0e6fd8c45be189c9c6cfa5be63f78f">
  <xsd:schema xmlns:xsd="http://www.w3.org/2001/XMLSchema" xmlns:p="http://schemas.microsoft.com/office/2006/metadata/properties" xmlns:ns2="D21C6DFC-48BA-4751-AF2E-6C0D5802DB6B" xmlns:ns3="d21c6dfc-48ba-4751-af2e-6c0d5802db6b" targetNamespace="http://schemas.microsoft.com/office/2006/metadata/properties" ma:root="true" ma:fieldsID="8e575ad961f7da9803b9b9216cad8fa6" ns2:_="" ns3:_="">
    <xsd:import namespace="D21C6DFC-48BA-4751-AF2E-6C0D5802DB6B"/>
    <xsd:import namespace="d21c6dfc-48ba-4751-af2e-6c0d5802db6b"/>
    <xsd:element name="properties">
      <xsd:complexType>
        <xsd:sequence>
          <xsd:element name="documentManagement">
            <xsd:complexType>
              <xsd:all>
                <xsd:element ref="ns2:Brand" minOccurs="0"/>
                <xsd:element ref="ns2:Category" minOccurs="0"/>
                <xsd:element ref="ns3:Learn_x0020_More_x0020_Here"/>
              </xsd:all>
            </xsd:complexType>
          </xsd:element>
        </xsd:sequence>
      </xsd:complexType>
    </xsd:element>
  </xsd:schema>
  <xsd:schema xmlns:xsd="http://www.w3.org/2001/XMLSchema" xmlns:dms="http://schemas.microsoft.com/office/2006/documentManagement/types" targetNamespace="D21C6DFC-48BA-4751-AF2E-6C0D5802DB6B" elementFormDefault="qualified">
    <xsd:import namespace="http://schemas.microsoft.com/office/2006/documentManagement/types"/>
    <xsd:element name="Brand" ma:index="2" nillable="true" ma:displayName="Brand" ma:list="{D9395BF8-483E-4DB9-99D4-1D0B9C5C2BCA}" ma:internalName="Brand" ma:readOnly="false" ma:showField="Title">
      <xsd:simpleType>
        <xsd:restriction base="dms:Lookup"/>
      </xsd:simpleType>
    </xsd:element>
    <xsd:element name="Category" ma:index="3" nillable="true" ma:displayName="Category" ma:list="{B164AAF1-A876-41A9-ACFA-1AE85E77DE4F}" ma:internalName="Category" ma:readOnly="false" ma:showField="Title">
      <xsd:simpleType>
        <xsd:restriction base="dms:Lookup"/>
      </xsd:simpleType>
    </xsd:element>
  </xsd:schema>
  <xsd:schema xmlns:xsd="http://www.w3.org/2001/XMLSchema" xmlns:dms="http://schemas.microsoft.com/office/2006/documentManagement/types" targetNamespace="d21c6dfc-48ba-4751-af2e-6c0d5802db6b" elementFormDefault="qualified">
    <xsd:import namespace="http://schemas.microsoft.com/office/2006/documentManagement/types"/>
    <xsd:element name="Learn_x0020_More_x0020_Here" ma:index="4" ma:displayName="Learn More Here" ma:internalName="Learn_x0020_More_x0020_Her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ma:readOnly="true"/>
        <xsd:element ref="dc:title" minOccurs="0" maxOccurs="1" ma:index="1" ma:displayName="Title"/>
        <xsd:element ref="dc:subject" minOccurs="0" maxOccurs="1"/>
        <xsd:element ref="dc:description" minOccurs="0" maxOccurs="1"/>
        <xsd:element name="keywords" maxOccurs="1" ma:index="11" ma:displayName="Keywords">
          <xsd:simpleType>
            <xsd:restriction base="xsd:string">
              <xsd:minLength value="1"/>
            </xsd:restriction>
          </xsd:simpleType>
        </xsd:element>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F70871B6-8DE8-4709-8C9B-9FB14FA56DF5}">
  <ds:schemaRefs>
    <ds:schemaRef ds:uri="http://schemas.microsoft.com/sharepoint/v3/contenttype/forms"/>
  </ds:schemaRefs>
</ds:datastoreItem>
</file>

<file path=customXml/itemProps2.xml><?xml version="1.0" encoding="utf-8"?>
<ds:datastoreItem xmlns:ds="http://schemas.openxmlformats.org/officeDocument/2006/customXml" ds:itemID="{6E365743-F2B0-4D79-B75C-8036ABF8561B}">
  <ds:schemaRefs>
    <ds:schemaRef ds:uri="http://purl.org/dc/terms/"/>
    <ds:schemaRef ds:uri="d21c6dfc-48ba-4751-af2e-6c0d5802db6b"/>
    <ds:schemaRef ds:uri="http://purl.org/dc/dcmitype/"/>
    <ds:schemaRef ds:uri="D21C6DFC-48BA-4751-AF2E-6C0D5802DB6B"/>
    <ds:schemaRef ds:uri="http://schemas.openxmlformats.org/package/2006/metadata/core-properties"/>
    <ds:schemaRef ds:uri="http://schemas.microsoft.com/office/2006/documentManagement/types"/>
    <ds:schemaRef ds:uri="http://www.w3.org/XML/1998/namespace"/>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A9E937A4-36B7-4B4B-A8C9-896D85CF90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1C6DFC-48BA-4751-AF2E-6C0D5802DB6B"/>
    <ds:schemaRef ds:uri="d21c6dfc-48ba-4751-af2e-6c0d5802db6b"/>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35869</TotalTime>
  <Words>2732</Words>
  <Application>Microsoft Office PowerPoint</Application>
  <PresentationFormat>On-screen Show (4:3)</PresentationFormat>
  <Paragraphs>741</Paragraphs>
  <Slides>37</Slides>
  <Notes>29</Notes>
  <HiddenSlides>3</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CorpPPTtemplate_Internal[1]</vt:lpstr>
      <vt:lpstr>Ion University:   Technology Ion Chef &amp; OT2 w/ S5™ &amp; S5xl™  </vt:lpstr>
      <vt:lpstr>S5 XL System Operations Training Agenda</vt:lpstr>
      <vt:lpstr>Our Enduring Belief that Ion is Disruptive</vt:lpstr>
      <vt:lpstr>Founding Principles of Ion Torrent</vt:lpstr>
      <vt:lpstr>Semiconductor Technology</vt:lpstr>
      <vt:lpstr>Natural Chemistry</vt:lpstr>
      <vt:lpstr>Fast Direct Detection</vt:lpstr>
      <vt:lpstr>Applications</vt:lpstr>
      <vt:lpstr>Ion S5™ and S5™ XL Systems.</vt:lpstr>
      <vt:lpstr>Ion S5 and Ion S5 XL Systems Sequence up to 15 Gb in &lt; 8 hours</vt:lpstr>
      <vt:lpstr>Ion Torrent Workflow</vt:lpstr>
      <vt:lpstr>Ion Workflow Overview</vt:lpstr>
      <vt:lpstr>Ion Workflow – Library Preparation</vt:lpstr>
      <vt:lpstr>PowerPoint Presentation</vt:lpstr>
      <vt:lpstr>High Level Workflow Comparison</vt:lpstr>
      <vt:lpstr>Ion Torrent Workflow</vt:lpstr>
      <vt:lpstr>Ion Workflow Overview</vt:lpstr>
      <vt:lpstr>Two options for Template Prep Workflow</vt:lpstr>
      <vt:lpstr>Clonal Amplification</vt:lpstr>
      <vt:lpstr>Ideal Clonal Amplification</vt:lpstr>
      <vt:lpstr>Non-Ideal Amplification</vt:lpstr>
      <vt:lpstr>Input Optimization</vt:lpstr>
      <vt:lpstr>Input Optimization</vt:lpstr>
      <vt:lpstr>Ion Sphere™ Particle Enrichment </vt:lpstr>
      <vt:lpstr>Ion Sphere™ Particle Enrichment (mixed reads) </vt:lpstr>
      <vt:lpstr>Ion Torrent™ Workflow</vt:lpstr>
      <vt:lpstr>Ion Workflow Overview</vt:lpstr>
      <vt:lpstr>Sequencing: Flows</vt:lpstr>
      <vt:lpstr>Sequencing: Flows</vt:lpstr>
      <vt:lpstr>Sequencing: Flows</vt:lpstr>
      <vt:lpstr>Sequencing: Flows</vt:lpstr>
      <vt:lpstr>Ion Torrent™ Workflow</vt:lpstr>
      <vt:lpstr>Ion Workflow Overview</vt:lpstr>
      <vt:lpstr>Ion S5 &amp; S5xlTM System - Torrent Server Inside</vt:lpstr>
      <vt:lpstr>Torrent SuiteTM Data Analysis Flow</vt:lpstr>
      <vt:lpstr>Ion Torrent™ : Semiconductor Sequencing for Life™</vt:lpstr>
      <vt:lpstr>PowerPoint Presentation</vt:lpstr>
    </vt:vector>
  </TitlesOfParts>
  <Company>Life Technologies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Template Internal Use</dc:title>
  <dc:subject>TFS PPT template draft</dc:subject>
  <dc:creator>janet.staley</dc:creator>
  <dc:description>Please see additional notes on template's last page.</dc:description>
  <cp:lastModifiedBy>David, Rob</cp:lastModifiedBy>
  <cp:revision>282</cp:revision>
  <cp:lastPrinted>2015-03-24T14:57:35Z</cp:lastPrinted>
  <dcterms:created xsi:type="dcterms:W3CDTF">2014-02-04T00:36:27Z</dcterms:created>
  <dcterms:modified xsi:type="dcterms:W3CDTF">2017-02-02T13:21:17Z</dcterms:modified>
  <cp:category>1</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TAG2">
    <vt:lpwstr>000800bc01000000000001024120</vt:lpwstr>
  </property>
  <property fmtid="{D5CDD505-2E9C-101B-9397-08002B2CF9AE}" pid="3" name="ContentTypeId">
    <vt:lpwstr>0x010100A1AC783C093F8349A003B13A9A7C53EC</vt:lpwstr>
  </property>
  <property fmtid="{D5CDD505-2E9C-101B-9397-08002B2CF9AE}" pid="4" name="Order">
    <vt:r8>700</vt:r8>
  </property>
  <property fmtid="{D5CDD505-2E9C-101B-9397-08002B2CF9AE}" pid="5" name="Offisync_ServerID">
    <vt:lpwstr>639ed039-9162-4960-b7be-7598aa3bdd2d</vt:lpwstr>
  </property>
  <property fmtid="{D5CDD505-2E9C-101B-9397-08002B2CF9AE}" pid="6" name="Offisync_ProviderInitializationData">
    <vt:lpwstr>https://lifelink.lifetech.com</vt:lpwstr>
  </property>
  <property fmtid="{D5CDD505-2E9C-101B-9397-08002B2CF9AE}" pid="7" name="Jive_VersionGuid">
    <vt:lpwstr>12d0f22f-e1dc-4c4c-b311-b53c6e1fdfb2</vt:lpwstr>
  </property>
  <property fmtid="{D5CDD505-2E9C-101B-9397-08002B2CF9AE}" pid="8" name="Offisync_UpdateToken">
    <vt:lpwstr>2</vt:lpwstr>
  </property>
  <property fmtid="{D5CDD505-2E9C-101B-9397-08002B2CF9AE}" pid="9" name="Jive_LatestUserAccountName">
    <vt:lpwstr>cirigltj</vt:lpwstr>
  </property>
  <property fmtid="{D5CDD505-2E9C-101B-9397-08002B2CF9AE}" pid="10" name="Offisync_UniqueId">
    <vt:lpwstr>299753</vt:lpwstr>
  </property>
</Properties>
</file>